
<file path=[Content_Types].xml><?xml version="1.0" encoding="utf-8"?>
<Types xmlns="http://schemas.openxmlformats.org/package/2006/content-types">
  <Default Extension="gif" ContentType="image/gif"/>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54"/>
  </p:notesMasterIdLst>
  <p:handoutMasterIdLst>
    <p:handoutMasterId r:id="rId55"/>
  </p:handoutMasterIdLst>
  <p:sldIdLst>
    <p:sldId id="263" r:id="rId2"/>
    <p:sldId id="257" r:id="rId3"/>
    <p:sldId id="285" r:id="rId4"/>
    <p:sldId id="290" r:id="rId5"/>
    <p:sldId id="293" r:id="rId6"/>
    <p:sldId id="289" r:id="rId7"/>
    <p:sldId id="296" r:id="rId8"/>
    <p:sldId id="294" r:id="rId9"/>
    <p:sldId id="295" r:id="rId10"/>
    <p:sldId id="291" r:id="rId11"/>
    <p:sldId id="299" r:id="rId12"/>
    <p:sldId id="275" r:id="rId13"/>
    <p:sldId id="298" r:id="rId14"/>
    <p:sldId id="297" r:id="rId15"/>
    <p:sldId id="300" r:id="rId16"/>
    <p:sldId id="288" r:id="rId17"/>
    <p:sldId id="307" r:id="rId18"/>
    <p:sldId id="308" r:id="rId19"/>
    <p:sldId id="266" r:id="rId20"/>
    <p:sldId id="267" r:id="rId21"/>
    <p:sldId id="258" r:id="rId22"/>
    <p:sldId id="268" r:id="rId23"/>
    <p:sldId id="269" r:id="rId24"/>
    <p:sldId id="272" r:id="rId25"/>
    <p:sldId id="277" r:id="rId26"/>
    <p:sldId id="273" r:id="rId27"/>
    <p:sldId id="276" r:id="rId28"/>
    <p:sldId id="270" r:id="rId29"/>
    <p:sldId id="279" r:id="rId30"/>
    <p:sldId id="278" r:id="rId31"/>
    <p:sldId id="280" r:id="rId32"/>
    <p:sldId id="287" r:id="rId33"/>
    <p:sldId id="260" r:id="rId34"/>
    <p:sldId id="303" r:id="rId35"/>
    <p:sldId id="301" r:id="rId36"/>
    <p:sldId id="312" r:id="rId37"/>
    <p:sldId id="304" r:id="rId38"/>
    <p:sldId id="313" r:id="rId39"/>
    <p:sldId id="302" r:id="rId40"/>
    <p:sldId id="311" r:id="rId41"/>
    <p:sldId id="310" r:id="rId42"/>
    <p:sldId id="305" r:id="rId43"/>
    <p:sldId id="309" r:id="rId44"/>
    <p:sldId id="286" r:id="rId45"/>
    <p:sldId id="282" r:id="rId46"/>
    <p:sldId id="259" r:id="rId47"/>
    <p:sldId id="283" r:id="rId48"/>
    <p:sldId id="281" r:id="rId49"/>
    <p:sldId id="284" r:id="rId50"/>
    <p:sldId id="264" r:id="rId51"/>
    <p:sldId id="306" r:id="rId52"/>
    <p:sldId id="265" r:id="rId53"/>
  </p:sldIdLst>
  <p:sldSz cx="9144000" cy="6858000" type="screen4x3"/>
  <p:notesSz cx="6858000" cy="9144000"/>
  <p:defaultTextStyle>
    <a:defPPr>
      <a:defRPr lang="it-IT"/>
    </a:defPPr>
    <a:lvl1pPr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Sezione predefinita" id="{119E41FF-03C5-4412-BE2A-C21BC9CFACC1}">
          <p14:sldIdLst>
            <p14:sldId id="263"/>
          </p14:sldIdLst>
        </p14:section>
        <p14:section name="Introduction" id="{37D57E55-99FB-42FD-B5C3-7856B54B0CD0}">
          <p14:sldIdLst>
            <p14:sldId id="257"/>
            <p14:sldId id="285"/>
            <p14:sldId id="290"/>
            <p14:sldId id="293"/>
            <p14:sldId id="289"/>
            <p14:sldId id="296"/>
            <p14:sldId id="294"/>
            <p14:sldId id="295"/>
            <p14:sldId id="291"/>
            <p14:sldId id="299"/>
            <p14:sldId id="275"/>
            <p14:sldId id="298"/>
            <p14:sldId id="297"/>
            <p14:sldId id="300"/>
          </p14:sldIdLst>
        </p14:section>
        <p14:section name="Literature Overview" id="{6F9D7CAA-E8A7-4920-8A1B-7A54CC33C325}">
          <p14:sldIdLst>
            <p14:sldId id="288"/>
            <p14:sldId id="307"/>
            <p14:sldId id="308"/>
            <p14:sldId id="266"/>
            <p14:sldId id="267"/>
            <p14:sldId id="258"/>
            <p14:sldId id="268"/>
            <p14:sldId id="269"/>
            <p14:sldId id="272"/>
            <p14:sldId id="277"/>
            <p14:sldId id="273"/>
            <p14:sldId id="276"/>
            <p14:sldId id="270"/>
            <p14:sldId id="279"/>
            <p14:sldId id="278"/>
            <p14:sldId id="280"/>
          </p14:sldIdLst>
        </p14:section>
        <p14:section name="Methodology" id="{4946D8B1-35FA-45A1-A969-A0E4913B7595}">
          <p14:sldIdLst>
            <p14:sldId id="287"/>
            <p14:sldId id="260"/>
            <p14:sldId id="303"/>
            <p14:sldId id="301"/>
            <p14:sldId id="312"/>
            <p14:sldId id="304"/>
            <p14:sldId id="313"/>
            <p14:sldId id="302"/>
            <p14:sldId id="311"/>
            <p14:sldId id="310"/>
            <p14:sldId id="305"/>
            <p14:sldId id="309"/>
          </p14:sldIdLst>
        </p14:section>
        <p14:section name="Results" id="{7E4CD1D5-34A5-4B27-B689-DE1347AD2860}">
          <p14:sldIdLst>
            <p14:sldId id="286"/>
            <p14:sldId id="282"/>
            <p14:sldId id="259"/>
            <p14:sldId id="283"/>
            <p14:sldId id="281"/>
            <p14:sldId id="284"/>
            <p14:sldId id="264"/>
            <p14:sldId id="306"/>
            <p14:sldId id="26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B0F0"/>
    <a:srgbClr val="822433"/>
    <a:srgbClr val="648D65"/>
    <a:srgbClr val="94DAEF"/>
    <a:srgbClr val="90BA8C"/>
    <a:srgbClr val="BB8876"/>
    <a:srgbClr val="EFD799"/>
    <a:srgbClr val="CCCCCC"/>
    <a:srgbClr val="4242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150" autoAdjust="0"/>
    <p:restoredTop sz="67219" autoAdjust="0"/>
  </p:normalViewPr>
  <p:slideViewPr>
    <p:cSldViewPr>
      <p:cViewPr varScale="1">
        <p:scale>
          <a:sx n="58" d="100"/>
          <a:sy n="58" d="100"/>
        </p:scale>
        <p:origin x="2299" y="48"/>
      </p:cViewPr>
      <p:guideLst>
        <p:guide orient="horz" pos="2160"/>
        <p:guide pos="2880"/>
      </p:guideLst>
    </p:cSldViewPr>
  </p:slideViewPr>
  <p:outlineViewPr>
    <p:cViewPr>
      <p:scale>
        <a:sx n="66" d="100"/>
        <a:sy n="66"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10" d="100"/>
          <a:sy n="110" d="100"/>
        </p:scale>
        <p:origin x="-1688"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CCE204F-0B0E-8253-9042-2CA718CCA632}"/>
              </a:ext>
            </a:extLst>
          </p:cNvPr>
          <p:cNvSpPr>
            <a:spLocks noGrp="1" noChangeArrowheads="1"/>
          </p:cNvSpPr>
          <p:nvPr>
            <p:ph type="hdr" sz="quarter"/>
          </p:nvPr>
        </p:nvSpPr>
        <p:spPr bwMode="auto">
          <a:xfrm>
            <a:off x="0"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a:defRPr sz="1200">
                <a:solidFill>
                  <a:schemeClr val="tx1"/>
                </a:solidFill>
              </a:defRPr>
            </a:lvl1pPr>
          </a:lstStyle>
          <a:p>
            <a:pPr>
              <a:defRPr/>
            </a:pPr>
            <a:endParaRPr lang="it-IT" altLang="it-IT"/>
          </a:p>
        </p:txBody>
      </p:sp>
      <p:sp>
        <p:nvSpPr>
          <p:cNvPr id="3075" name="Rectangle 3">
            <a:extLst>
              <a:ext uri="{FF2B5EF4-FFF2-40B4-BE49-F238E27FC236}">
                <a16:creationId xmlns:a16="http://schemas.microsoft.com/office/drawing/2014/main" id="{D5ED8D7C-E2AE-80AE-A7E3-1CF7FB5F36FB}"/>
              </a:ext>
            </a:extLst>
          </p:cNvPr>
          <p:cNvSpPr>
            <a:spLocks noGrp="1" noChangeArrowheads="1"/>
          </p:cNvSpPr>
          <p:nvPr>
            <p:ph type="dt" sz="quarter" idx="1"/>
          </p:nvPr>
        </p:nvSpPr>
        <p:spPr bwMode="auto">
          <a:xfrm>
            <a:off x="3886200"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algn="r">
              <a:defRPr sz="1200">
                <a:solidFill>
                  <a:schemeClr val="tx1"/>
                </a:solidFill>
              </a:defRPr>
            </a:lvl1pPr>
          </a:lstStyle>
          <a:p>
            <a:pPr>
              <a:defRPr/>
            </a:pPr>
            <a:endParaRPr lang="it-IT" altLang="it-IT"/>
          </a:p>
        </p:txBody>
      </p:sp>
      <p:sp>
        <p:nvSpPr>
          <p:cNvPr id="3076" name="Rectangle 4">
            <a:extLst>
              <a:ext uri="{FF2B5EF4-FFF2-40B4-BE49-F238E27FC236}">
                <a16:creationId xmlns:a16="http://schemas.microsoft.com/office/drawing/2014/main" id="{81FCFFA3-A44D-D7E0-8DC6-4BA1029079E5}"/>
              </a:ext>
            </a:extLst>
          </p:cNvPr>
          <p:cNvSpPr>
            <a:spLocks noGrp="1" noChangeArrowheads="1"/>
          </p:cNvSpPr>
          <p:nvPr>
            <p:ph type="ftr" sz="quarter" idx="2"/>
          </p:nvPr>
        </p:nvSpPr>
        <p:spPr bwMode="auto">
          <a:xfrm>
            <a:off x="0" y="8686800"/>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a:defRPr sz="1200">
                <a:solidFill>
                  <a:schemeClr val="tx1"/>
                </a:solidFill>
              </a:defRPr>
            </a:lvl1pPr>
          </a:lstStyle>
          <a:p>
            <a:pPr>
              <a:defRPr/>
            </a:pPr>
            <a:endParaRPr lang="it-IT" altLang="it-IT"/>
          </a:p>
        </p:txBody>
      </p:sp>
      <p:sp>
        <p:nvSpPr>
          <p:cNvPr id="3077" name="Rectangle 5">
            <a:extLst>
              <a:ext uri="{FF2B5EF4-FFF2-40B4-BE49-F238E27FC236}">
                <a16:creationId xmlns:a16="http://schemas.microsoft.com/office/drawing/2014/main" id="{F3943D86-496E-2B8D-F197-222544D4DD5C}"/>
              </a:ext>
            </a:extLst>
          </p:cNvPr>
          <p:cNvSpPr>
            <a:spLocks noGrp="1" noChangeArrowheads="1"/>
          </p:cNvSpPr>
          <p:nvPr>
            <p:ph type="sldNum" sz="quarter" idx="3"/>
          </p:nvPr>
        </p:nvSpPr>
        <p:spPr bwMode="auto">
          <a:xfrm>
            <a:off x="3886200" y="8686800"/>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algn="r">
              <a:defRPr sz="1200" smtClean="0">
                <a:solidFill>
                  <a:schemeClr val="tx1"/>
                </a:solidFill>
              </a:defRPr>
            </a:lvl1pPr>
          </a:lstStyle>
          <a:p>
            <a:pPr>
              <a:defRPr/>
            </a:pPr>
            <a:fld id="{ED90BE10-2949-40E5-93A7-96CF286474EA}" type="slidenum">
              <a:rPr lang="it-IT" altLang="it-IT"/>
              <a:pPr>
                <a:defRPr/>
              </a:pPr>
              <a:t>‹N›</a:t>
            </a:fld>
            <a:endParaRPr lang="it-IT" altLang="it-IT"/>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752F0C7F-F4A5-ED53-868C-C615567C78A2}"/>
              </a:ext>
            </a:extLst>
          </p:cNvPr>
          <p:cNvSpPr>
            <a:spLocks noGrp="1" noChangeArrowheads="1"/>
          </p:cNvSpPr>
          <p:nvPr>
            <p:ph type="hdr" sz="quarter"/>
          </p:nvPr>
        </p:nvSpPr>
        <p:spPr bwMode="auto">
          <a:xfrm>
            <a:off x="0"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a:defRPr sz="1200">
                <a:solidFill>
                  <a:schemeClr val="tx1"/>
                </a:solidFill>
              </a:defRPr>
            </a:lvl1pPr>
          </a:lstStyle>
          <a:p>
            <a:pPr>
              <a:defRPr/>
            </a:pPr>
            <a:endParaRPr lang="it-IT" altLang="it-IT"/>
          </a:p>
        </p:txBody>
      </p:sp>
      <p:sp>
        <p:nvSpPr>
          <p:cNvPr id="5123" name="Rectangle 3">
            <a:extLst>
              <a:ext uri="{FF2B5EF4-FFF2-40B4-BE49-F238E27FC236}">
                <a16:creationId xmlns:a16="http://schemas.microsoft.com/office/drawing/2014/main" id="{A6C540E8-356C-9055-A313-272A58ABAF1E}"/>
              </a:ext>
            </a:extLst>
          </p:cNvPr>
          <p:cNvSpPr>
            <a:spLocks noGrp="1" noChangeArrowheads="1"/>
          </p:cNvSpPr>
          <p:nvPr>
            <p:ph type="dt" idx="1"/>
          </p:nvPr>
        </p:nvSpPr>
        <p:spPr bwMode="auto">
          <a:xfrm>
            <a:off x="3886200"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algn="r">
              <a:defRPr sz="1200">
                <a:solidFill>
                  <a:schemeClr val="tx1"/>
                </a:solidFill>
              </a:defRPr>
            </a:lvl1pPr>
          </a:lstStyle>
          <a:p>
            <a:pPr>
              <a:defRPr/>
            </a:pPr>
            <a:endParaRPr lang="it-IT" altLang="it-IT"/>
          </a:p>
        </p:txBody>
      </p:sp>
      <p:sp>
        <p:nvSpPr>
          <p:cNvPr id="2052" name="Rectangle 4">
            <a:extLst>
              <a:ext uri="{FF2B5EF4-FFF2-40B4-BE49-F238E27FC236}">
                <a16:creationId xmlns:a16="http://schemas.microsoft.com/office/drawing/2014/main" id="{5454D2C3-2510-4D03-B472-689108865432}"/>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5" name="Rectangle 5">
            <a:extLst>
              <a:ext uri="{FF2B5EF4-FFF2-40B4-BE49-F238E27FC236}">
                <a16:creationId xmlns:a16="http://schemas.microsoft.com/office/drawing/2014/main" id="{6D535CA8-35B4-F3DF-86D5-567BF5663CB1}"/>
              </a:ext>
            </a:extLst>
          </p:cNvPr>
          <p:cNvSpPr>
            <a:spLocks noGrp="1" noChangeArrowheads="1"/>
          </p:cNvSpPr>
          <p:nvPr>
            <p:ph type="body" sz="quarter" idx="3"/>
          </p:nvPr>
        </p:nvSpPr>
        <p:spPr bwMode="auto">
          <a:xfrm>
            <a:off x="914400" y="4343400"/>
            <a:ext cx="5029200" cy="4114800"/>
          </a:xfrm>
          <a:prstGeom prst="rect">
            <a:avLst/>
          </a:prstGeom>
          <a:noFill/>
          <a:ln>
            <a:noFill/>
          </a:ln>
        </p:spPr>
        <p:txBody>
          <a:bodyPr vert="horz" wrap="square" lIns="91440" tIns="45720" rIns="91440" bIns="45720" numCol="1" anchor="t" anchorCtr="0" compatLnSpc="1">
            <a:prstTxWarp prst="textNoShape">
              <a:avLst/>
            </a:prstTxWarp>
          </a:bodyPr>
          <a:lstStyle/>
          <a:p>
            <a:pPr lvl="0"/>
            <a:r>
              <a:rPr lang="it-IT" altLang="it-IT" noProof="0"/>
              <a:t>Fare clic per modificare gli stili del testo dello schema</a:t>
            </a:r>
          </a:p>
          <a:p>
            <a:pPr lvl="1"/>
            <a:r>
              <a:rPr lang="it-IT" altLang="it-IT" noProof="0"/>
              <a:t>Secondo livello</a:t>
            </a:r>
          </a:p>
          <a:p>
            <a:pPr lvl="2"/>
            <a:r>
              <a:rPr lang="it-IT" altLang="it-IT" noProof="0"/>
              <a:t>Terzo livello</a:t>
            </a:r>
          </a:p>
          <a:p>
            <a:pPr lvl="3"/>
            <a:r>
              <a:rPr lang="it-IT" altLang="it-IT" noProof="0"/>
              <a:t>Quarto livello</a:t>
            </a:r>
          </a:p>
          <a:p>
            <a:pPr lvl="4"/>
            <a:r>
              <a:rPr lang="it-IT" altLang="it-IT" noProof="0"/>
              <a:t>Quinto livello</a:t>
            </a:r>
          </a:p>
        </p:txBody>
      </p:sp>
      <p:sp>
        <p:nvSpPr>
          <p:cNvPr id="5126" name="Rectangle 6">
            <a:extLst>
              <a:ext uri="{FF2B5EF4-FFF2-40B4-BE49-F238E27FC236}">
                <a16:creationId xmlns:a16="http://schemas.microsoft.com/office/drawing/2014/main" id="{39DB7E42-BDD8-473C-8C72-3E57C9D509A4}"/>
              </a:ext>
            </a:extLst>
          </p:cNvPr>
          <p:cNvSpPr>
            <a:spLocks noGrp="1" noChangeArrowheads="1"/>
          </p:cNvSpPr>
          <p:nvPr>
            <p:ph type="ftr" sz="quarter" idx="4"/>
          </p:nvPr>
        </p:nvSpPr>
        <p:spPr bwMode="auto">
          <a:xfrm>
            <a:off x="0" y="8686800"/>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a:defRPr sz="1200">
                <a:solidFill>
                  <a:schemeClr val="tx1"/>
                </a:solidFill>
              </a:defRPr>
            </a:lvl1pPr>
          </a:lstStyle>
          <a:p>
            <a:pPr>
              <a:defRPr/>
            </a:pPr>
            <a:endParaRPr lang="it-IT" altLang="it-IT"/>
          </a:p>
        </p:txBody>
      </p:sp>
      <p:sp>
        <p:nvSpPr>
          <p:cNvPr id="5127" name="Rectangle 7">
            <a:extLst>
              <a:ext uri="{FF2B5EF4-FFF2-40B4-BE49-F238E27FC236}">
                <a16:creationId xmlns:a16="http://schemas.microsoft.com/office/drawing/2014/main" id="{BF17E667-9585-BE4B-DEA1-F7A99707AC32}"/>
              </a:ext>
            </a:extLst>
          </p:cNvPr>
          <p:cNvSpPr>
            <a:spLocks noGrp="1" noChangeArrowheads="1"/>
          </p:cNvSpPr>
          <p:nvPr>
            <p:ph type="sldNum" sz="quarter" idx="5"/>
          </p:nvPr>
        </p:nvSpPr>
        <p:spPr bwMode="auto">
          <a:xfrm>
            <a:off x="3886200" y="8686800"/>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algn="r">
              <a:defRPr sz="1200" smtClean="0">
                <a:solidFill>
                  <a:schemeClr val="tx1"/>
                </a:solidFill>
              </a:defRPr>
            </a:lvl1pPr>
          </a:lstStyle>
          <a:p>
            <a:pPr>
              <a:defRPr/>
            </a:pPr>
            <a:fld id="{3E46A100-CE4F-444A-B2FF-C030896C0F9A}" type="slidenum">
              <a:rPr lang="it-IT" altLang="it-IT"/>
              <a:pPr>
                <a:defRPr/>
              </a:pPr>
              <a:t>‹N›</a:t>
            </a:fld>
            <a:endParaRPr lang="it-IT" altLang="it-IT"/>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89F273A5-D4B2-CBFA-3240-FB6AB2BFA1C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1AF795FB-3D01-4CBF-98CA-EE22732EF04E}" type="slidenum">
              <a:rPr lang="it-IT" altLang="it-IT" sz="1200">
                <a:solidFill>
                  <a:schemeClr val="tx1"/>
                </a:solidFill>
              </a:rPr>
              <a:pPr/>
              <a:t>1</a:t>
            </a:fld>
            <a:endParaRPr lang="it-IT" altLang="it-IT" sz="1200">
              <a:solidFill>
                <a:schemeClr val="tx1"/>
              </a:solidFill>
            </a:endParaRPr>
          </a:p>
        </p:txBody>
      </p:sp>
      <p:sp>
        <p:nvSpPr>
          <p:cNvPr id="5123" name="Rectangle 2">
            <a:extLst>
              <a:ext uri="{FF2B5EF4-FFF2-40B4-BE49-F238E27FC236}">
                <a16:creationId xmlns:a16="http://schemas.microsoft.com/office/drawing/2014/main" id="{8274C35E-5258-C764-693C-C053F003648C}"/>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A38F14AC-BE81-CE28-208D-BD71AC9BD8C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A64D75A6-46CA-E2F6-341A-E829C73E8B4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43DC4737-916D-4BED-8A6F-6C0FF0036A5D}" type="slidenum">
              <a:rPr lang="it-IT" altLang="it-IT" sz="1200">
                <a:solidFill>
                  <a:schemeClr val="tx1"/>
                </a:solidFill>
              </a:rPr>
              <a:pPr/>
              <a:t>10</a:t>
            </a:fld>
            <a:endParaRPr lang="it-IT" altLang="it-IT" sz="1200">
              <a:solidFill>
                <a:schemeClr val="tx1"/>
              </a:solidFill>
            </a:endParaRPr>
          </a:p>
        </p:txBody>
      </p:sp>
      <p:sp>
        <p:nvSpPr>
          <p:cNvPr id="7171" name="Rectangle 2">
            <a:extLst>
              <a:ext uri="{FF2B5EF4-FFF2-40B4-BE49-F238E27FC236}">
                <a16:creationId xmlns:a16="http://schemas.microsoft.com/office/drawing/2014/main" id="{7838BEAA-9F24-A9EE-B2A0-DDEE9DFD9A95}"/>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4ED462EB-C117-60AD-E21B-99D34F94E0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err="1"/>
              <a:t>Describe</a:t>
            </a:r>
            <a:r>
              <a:rPr lang="it-IT" altLang="it-IT" dirty="0"/>
              <a:t> </a:t>
            </a:r>
            <a:r>
              <a:rPr lang="it-IT" altLang="it-IT" dirty="0" err="1"/>
              <a:t>briefly</a:t>
            </a:r>
            <a:r>
              <a:rPr lang="it-IT" altLang="it-IT" dirty="0"/>
              <a:t> the idea of «feature </a:t>
            </a:r>
            <a:r>
              <a:rPr lang="it-IT" altLang="it-IT" dirty="0" err="1"/>
              <a:t>extraction</a:t>
            </a:r>
            <a:r>
              <a:rPr lang="it-IT" altLang="it-IT" dirty="0"/>
              <a:t>» (common to </a:t>
            </a:r>
            <a:r>
              <a:rPr lang="it-IT" altLang="it-IT" dirty="0" err="1"/>
              <a:t>different</a:t>
            </a:r>
            <a:r>
              <a:rPr lang="it-IT" altLang="it-IT" dirty="0"/>
              <a:t> models/tasks) and the concept of </a:t>
            </a:r>
            <a:r>
              <a:rPr lang="it-IT" altLang="it-IT" i="1" dirty="0"/>
              <a:t>«head» </a:t>
            </a:r>
            <a:r>
              <a:rPr lang="it-IT" altLang="it-IT" i="0" dirty="0"/>
              <a:t>(</a:t>
            </a:r>
            <a:r>
              <a:rPr lang="it-IT" altLang="it-IT" i="0" dirty="0" err="1"/>
              <a:t>classification</a:t>
            </a:r>
            <a:r>
              <a:rPr lang="it-IT" altLang="it-IT" i="0" dirty="0"/>
              <a:t> Vs </a:t>
            </a:r>
            <a:r>
              <a:rPr lang="it-IT" altLang="it-IT" i="0" dirty="0" err="1"/>
              <a:t>segmentation</a:t>
            </a:r>
            <a:r>
              <a:rPr lang="it-IT" altLang="it-IT" i="0" dirty="0"/>
              <a:t>)</a:t>
            </a:r>
            <a:r>
              <a:rPr lang="it-IT" altLang="it-IT" dirty="0"/>
              <a:t> </a:t>
            </a:r>
          </a:p>
          <a:p>
            <a:pPr marL="171450" indent="-171450" eaLnBrk="1" hangingPunct="1">
              <a:buFont typeface="Arial" panose="020B0604020202020204" pitchFamily="34" charset="0"/>
              <a:buChar char="•"/>
            </a:pPr>
            <a:endParaRPr lang="it-IT" altLang="it-IT" dirty="0"/>
          </a:p>
          <a:p>
            <a:pPr marL="171450" indent="-171450" eaLnBrk="1" hangingPunct="1">
              <a:buFont typeface="Arial" panose="020B0604020202020204" pitchFamily="34" charset="0"/>
              <a:buChar char="•"/>
            </a:pPr>
            <a:endParaRPr lang="it-IT" altLang="it-IT" dirty="0"/>
          </a:p>
          <a:p>
            <a:pPr marL="0" indent="0" eaLnBrk="1" hangingPunct="1">
              <a:buFont typeface="Arial" panose="020B0604020202020204" pitchFamily="34" charset="0"/>
              <a:buNone/>
            </a:pPr>
            <a:r>
              <a:rPr lang="it-IT" altLang="it-IT" dirty="0" err="1"/>
              <a:t>We</a:t>
            </a:r>
            <a:r>
              <a:rPr lang="it-IT" altLang="it-IT" dirty="0"/>
              <a:t> </a:t>
            </a:r>
            <a:r>
              <a:rPr lang="it-IT" altLang="it-IT" dirty="0" err="1"/>
              <a:t>have</a:t>
            </a:r>
            <a:r>
              <a:rPr lang="it-IT" altLang="it-IT" dirty="0"/>
              <a:t> </a:t>
            </a:r>
            <a:r>
              <a:rPr lang="it-IT" altLang="it-IT" dirty="0" err="1"/>
              <a:t>seen</a:t>
            </a:r>
            <a:r>
              <a:rPr lang="it-IT" altLang="it-IT" dirty="0"/>
              <a:t> </a:t>
            </a:r>
            <a:r>
              <a:rPr lang="it-IT" altLang="it-IT" i="1" dirty="0" err="1"/>
              <a:t>how</a:t>
            </a:r>
            <a:r>
              <a:rPr lang="it-IT" altLang="it-IT" i="1" dirty="0"/>
              <a:t> to reduce </a:t>
            </a:r>
            <a:r>
              <a:rPr lang="it-IT" altLang="it-IT" i="0" dirty="0"/>
              <a:t>(</a:t>
            </a:r>
            <a:r>
              <a:rPr lang="it-IT" altLang="it-IT" i="0" dirty="0" err="1"/>
              <a:t>extract</a:t>
            </a:r>
            <a:r>
              <a:rPr lang="it-IT" altLang="it-IT" i="0" dirty="0"/>
              <a:t>) </a:t>
            </a:r>
            <a:r>
              <a:rPr lang="it-IT" altLang="it-IT" i="1" dirty="0"/>
              <a:t>the information</a:t>
            </a:r>
            <a:r>
              <a:rPr lang="it-IT" altLang="it-IT" i="0" dirty="0"/>
              <a:t>, </a:t>
            </a:r>
            <a:r>
              <a:rPr lang="it-IT" altLang="it-IT" i="0" dirty="0" err="1"/>
              <a:t>but</a:t>
            </a:r>
            <a:r>
              <a:rPr lang="it-IT" altLang="it-IT" i="0" dirty="0"/>
              <a:t> once </a:t>
            </a:r>
            <a:r>
              <a:rPr lang="it-IT" altLang="it-IT" i="0" dirty="0" err="1"/>
              <a:t>we</a:t>
            </a:r>
            <a:r>
              <a:rPr lang="it-IT" altLang="it-IT" i="0" dirty="0"/>
              <a:t> are </a:t>
            </a:r>
            <a:r>
              <a:rPr lang="it-IT" altLang="it-IT" i="0" dirty="0" err="1"/>
              <a:t>arrived</a:t>
            </a:r>
            <a:r>
              <a:rPr lang="it-IT" altLang="it-IT" i="0" dirty="0"/>
              <a:t> to a </a:t>
            </a:r>
            <a:r>
              <a:rPr lang="it-IT" altLang="it-IT" i="0" dirty="0" err="1"/>
              <a:t>bottleneck</a:t>
            </a:r>
            <a:r>
              <a:rPr lang="it-IT" altLang="it-IT" i="0" dirty="0"/>
              <a:t>, </a:t>
            </a:r>
            <a:r>
              <a:rPr lang="it-IT" altLang="it-IT" i="0" dirty="0" err="1"/>
              <a:t>we</a:t>
            </a:r>
            <a:r>
              <a:rPr lang="it-IT" altLang="it-IT" i="0" dirty="0"/>
              <a:t> </a:t>
            </a:r>
            <a:r>
              <a:rPr lang="it-IT" altLang="it-IT" i="0" dirty="0" err="1"/>
              <a:t>have</a:t>
            </a:r>
            <a:r>
              <a:rPr lang="it-IT" altLang="it-IT" i="0" dirty="0"/>
              <a:t> to </a:t>
            </a:r>
            <a:r>
              <a:rPr lang="it-IT" altLang="it-IT" i="0" dirty="0" err="1"/>
              <a:t>expand</a:t>
            </a:r>
            <a:r>
              <a:rPr lang="it-IT" altLang="it-IT" i="0" dirty="0"/>
              <a:t> </a:t>
            </a:r>
            <a:r>
              <a:rPr lang="it-IT" altLang="it-IT" i="0" dirty="0" err="1"/>
              <a:t>again</a:t>
            </a:r>
            <a:r>
              <a:rPr lang="it-IT" altLang="it-IT" i="0" dirty="0"/>
              <a:t> </a:t>
            </a:r>
            <a:r>
              <a:rPr lang="it-IT" altLang="it-IT" i="0" dirty="0" err="1"/>
              <a:t>this</a:t>
            </a:r>
            <a:r>
              <a:rPr lang="it-IT" altLang="it-IT" i="0" dirty="0"/>
              <a:t> information to the </a:t>
            </a:r>
            <a:r>
              <a:rPr lang="it-IT" altLang="it-IT" i="0" dirty="0" err="1"/>
              <a:t>original</a:t>
            </a:r>
            <a:r>
              <a:rPr lang="it-IT" altLang="it-IT" i="0" dirty="0"/>
              <a:t> </a:t>
            </a:r>
            <a:r>
              <a:rPr lang="it-IT" altLang="it-IT" i="0" dirty="0" err="1"/>
              <a:t>resolution</a:t>
            </a:r>
            <a:r>
              <a:rPr lang="it-IT" altLang="it-IT" i="0" dirty="0"/>
              <a:t>: </a:t>
            </a:r>
            <a:r>
              <a:rPr lang="it-IT" altLang="it-IT" i="0" dirty="0" err="1"/>
              <a:t>we</a:t>
            </a:r>
            <a:r>
              <a:rPr lang="it-IT" altLang="it-IT" i="0" dirty="0"/>
              <a:t> do so by </a:t>
            </a:r>
            <a:r>
              <a:rPr lang="it-IT" altLang="it-IT" i="0" dirty="0" err="1"/>
              <a:t>using</a:t>
            </a:r>
            <a:r>
              <a:rPr lang="it-IT" altLang="it-IT" i="0" dirty="0"/>
              <a:t> </a:t>
            </a:r>
            <a:r>
              <a:rPr lang="it-IT" altLang="it-IT" i="1" dirty="0" err="1"/>
              <a:t>transposed</a:t>
            </a:r>
            <a:r>
              <a:rPr lang="it-IT" altLang="it-IT" i="1" dirty="0"/>
              <a:t> </a:t>
            </a:r>
            <a:r>
              <a:rPr lang="it-IT" altLang="it-IT" i="1" dirty="0" err="1"/>
              <a:t>convolution</a:t>
            </a:r>
            <a:r>
              <a:rPr lang="it-IT" altLang="it-IT" i="1" dirty="0"/>
              <a:t>: </a:t>
            </a:r>
            <a:r>
              <a:rPr lang="it-IT" altLang="it-IT" i="0" dirty="0" err="1"/>
              <a:t>this</a:t>
            </a:r>
            <a:r>
              <a:rPr lang="it-IT" altLang="it-IT" i="0" dirty="0"/>
              <a:t> </a:t>
            </a:r>
            <a:r>
              <a:rPr lang="it-IT" altLang="it-IT" i="0" dirty="0" err="1"/>
              <a:t>operation</a:t>
            </a:r>
            <a:r>
              <a:rPr lang="it-IT" altLang="it-IT" i="0" dirty="0"/>
              <a:t> </a:t>
            </a:r>
            <a:r>
              <a:rPr lang="it-IT" altLang="it-IT" i="1" dirty="0" err="1"/>
              <a:t>broadcasts</a:t>
            </a:r>
            <a:r>
              <a:rPr lang="it-IT" altLang="it-IT" i="1" dirty="0"/>
              <a:t> </a:t>
            </a:r>
            <a:r>
              <a:rPr lang="it-IT" altLang="it-IT" i="0" dirty="0"/>
              <a:t>input </a:t>
            </a:r>
            <a:r>
              <a:rPr lang="it-IT" altLang="it-IT" i="0" dirty="0" err="1"/>
              <a:t>elements</a:t>
            </a:r>
            <a:r>
              <a:rPr lang="it-IT" altLang="it-IT" i="0" dirty="0"/>
              <a:t> via the kernel, </a:t>
            </a:r>
            <a:r>
              <a:rPr lang="it-IT" altLang="it-IT" i="0" dirty="0" err="1"/>
              <a:t>therby</a:t>
            </a:r>
            <a:r>
              <a:rPr lang="it-IT" altLang="it-IT" i="0" dirty="0"/>
              <a:t> </a:t>
            </a:r>
            <a:r>
              <a:rPr lang="it-IT" altLang="it-IT" i="0" dirty="0" err="1"/>
              <a:t>producing</a:t>
            </a:r>
            <a:r>
              <a:rPr lang="it-IT" altLang="it-IT" i="0" dirty="0"/>
              <a:t> an output </a:t>
            </a:r>
            <a:r>
              <a:rPr lang="it-IT" altLang="it-IT" i="0" dirty="0" err="1"/>
              <a:t>that</a:t>
            </a:r>
            <a:r>
              <a:rPr lang="it-IT" altLang="it-IT" i="0" dirty="0"/>
              <a:t> </a:t>
            </a:r>
            <a:r>
              <a:rPr lang="it-IT" altLang="it-IT" i="0" dirty="0" err="1"/>
              <a:t>is</a:t>
            </a:r>
            <a:r>
              <a:rPr lang="it-IT" altLang="it-IT" i="0" dirty="0"/>
              <a:t> </a:t>
            </a:r>
            <a:r>
              <a:rPr lang="it-IT" altLang="it-IT" i="0" dirty="0" err="1"/>
              <a:t>larger</a:t>
            </a:r>
            <a:r>
              <a:rPr lang="it-IT" altLang="it-IT" i="0" dirty="0"/>
              <a:t> </a:t>
            </a:r>
            <a:r>
              <a:rPr lang="it-IT" altLang="it-IT" i="0" dirty="0" err="1"/>
              <a:t>than</a:t>
            </a:r>
            <a:r>
              <a:rPr lang="it-IT" altLang="it-IT" i="0" dirty="0"/>
              <a:t> the input </a:t>
            </a:r>
            <a:r>
              <a:rPr lang="it-IT" altLang="it-IT" i="0" dirty="0" err="1"/>
              <a:t>they</a:t>
            </a:r>
            <a:r>
              <a:rPr lang="it-IT" altLang="it-IT" i="0" dirty="0"/>
              <a:t> </a:t>
            </a:r>
            <a:r>
              <a:rPr lang="it-IT" altLang="it-IT" i="0" dirty="0" err="1"/>
              <a:t>receive</a:t>
            </a:r>
            <a:r>
              <a:rPr lang="it-IT" altLang="it-IT" i="0" dirty="0"/>
              <a:t>. </a:t>
            </a:r>
            <a:r>
              <a:rPr lang="it-IT" altLang="it-IT" i="0" dirty="0" err="1"/>
              <a:t>We</a:t>
            </a:r>
            <a:r>
              <a:rPr lang="it-IT" altLang="it-IT" i="0" dirty="0"/>
              <a:t> do so for multiple stage up </a:t>
            </a:r>
            <a:r>
              <a:rPr lang="it-IT" altLang="it-IT" i="0" dirty="0" err="1"/>
              <a:t>until</a:t>
            </a:r>
            <a:r>
              <a:rPr lang="it-IT" altLang="it-IT" i="0" dirty="0"/>
              <a:t> </a:t>
            </a:r>
            <a:r>
              <a:rPr lang="it-IT" altLang="it-IT" i="0" dirty="0" err="1"/>
              <a:t>we</a:t>
            </a:r>
            <a:r>
              <a:rPr lang="it-IT" altLang="it-IT" i="0" dirty="0"/>
              <a:t> </a:t>
            </a:r>
            <a:r>
              <a:rPr lang="it-IT" altLang="it-IT" i="0" dirty="0" err="1"/>
              <a:t>restore</a:t>
            </a:r>
            <a:r>
              <a:rPr lang="it-IT" altLang="it-IT" i="0" dirty="0"/>
              <a:t> the </a:t>
            </a:r>
            <a:r>
              <a:rPr lang="it-IT" altLang="it-IT" i="0" dirty="0" err="1"/>
              <a:t>original</a:t>
            </a:r>
            <a:r>
              <a:rPr lang="it-IT" altLang="it-IT" i="0" dirty="0"/>
              <a:t> </a:t>
            </a:r>
            <a:r>
              <a:rPr lang="it-IT" altLang="it-IT" i="0" dirty="0" err="1"/>
              <a:t>spatial</a:t>
            </a:r>
            <a:r>
              <a:rPr lang="it-IT" altLang="it-IT" i="0" dirty="0"/>
              <a:t> </a:t>
            </a:r>
            <a:r>
              <a:rPr lang="it-IT" altLang="it-IT" i="0" dirty="0" err="1"/>
              <a:t>dimension</a:t>
            </a:r>
            <a:r>
              <a:rPr lang="it-IT" altLang="it-IT" i="0" dirty="0"/>
              <a:t>, </a:t>
            </a:r>
            <a:r>
              <a:rPr lang="it-IT" altLang="it-IT" i="0" dirty="0" err="1"/>
              <a:t>but</a:t>
            </a:r>
            <a:r>
              <a:rPr lang="it-IT" altLang="it-IT" i="0" dirty="0"/>
              <a:t> with </a:t>
            </a:r>
            <a:r>
              <a:rPr lang="it-IT" altLang="it-IT" i="0" dirty="0" err="1"/>
              <a:t>as</a:t>
            </a:r>
            <a:r>
              <a:rPr lang="it-IT" altLang="it-IT" i="0" dirty="0"/>
              <a:t> </a:t>
            </a:r>
            <a:r>
              <a:rPr lang="it-IT" altLang="it-IT" i="0" dirty="0" err="1"/>
              <a:t>many</a:t>
            </a:r>
            <a:r>
              <a:rPr lang="it-IT" altLang="it-IT" i="0" dirty="0"/>
              <a:t> </a:t>
            </a:r>
            <a:r>
              <a:rPr lang="it-IT" altLang="it-IT" i="0" dirty="0" err="1"/>
              <a:t>layers</a:t>
            </a:r>
            <a:r>
              <a:rPr lang="it-IT" altLang="it-IT" i="0" dirty="0"/>
              <a:t> </a:t>
            </a:r>
            <a:r>
              <a:rPr lang="it-IT" altLang="it-IT" i="0" dirty="0" err="1"/>
              <a:t>as</a:t>
            </a:r>
            <a:r>
              <a:rPr lang="it-IT" altLang="it-IT" i="0" dirty="0"/>
              <a:t> the labels </a:t>
            </a:r>
            <a:r>
              <a:rPr lang="it-IT" altLang="it-IT" i="0" dirty="0" err="1"/>
              <a:t>we</a:t>
            </a:r>
            <a:r>
              <a:rPr lang="it-IT" altLang="it-IT" i="0" dirty="0"/>
              <a:t>  </a:t>
            </a:r>
            <a:r>
              <a:rPr lang="it-IT" altLang="it-IT" i="0" dirty="0" err="1"/>
              <a:t>would</a:t>
            </a:r>
            <a:r>
              <a:rPr lang="it-IT" altLang="it-IT" i="0" dirty="0"/>
              <a:t> like to </a:t>
            </a:r>
            <a:r>
              <a:rPr lang="it-IT" altLang="it-IT" i="0" dirty="0" err="1"/>
              <a:t>predict</a:t>
            </a:r>
            <a:r>
              <a:rPr lang="it-IT" altLang="it-IT" i="0" dirty="0"/>
              <a:t>.</a:t>
            </a:r>
            <a:endParaRPr lang="it-IT" altLang="it-IT" i="1" dirty="0"/>
          </a:p>
        </p:txBody>
      </p:sp>
    </p:spTree>
    <p:extLst>
      <p:ext uri="{BB962C8B-B14F-4D97-AF65-F5344CB8AC3E}">
        <p14:creationId xmlns:p14="http://schemas.microsoft.com/office/powerpoint/2010/main" val="2419275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A64D75A6-46CA-E2F6-341A-E829C73E8B4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43DC4737-916D-4BED-8A6F-6C0FF0036A5D}" type="slidenum">
              <a:rPr lang="it-IT" altLang="it-IT" sz="1200">
                <a:solidFill>
                  <a:schemeClr val="tx1"/>
                </a:solidFill>
              </a:rPr>
              <a:pPr/>
              <a:t>11</a:t>
            </a:fld>
            <a:endParaRPr lang="it-IT" altLang="it-IT" sz="1200">
              <a:solidFill>
                <a:schemeClr val="tx1"/>
              </a:solidFill>
            </a:endParaRPr>
          </a:p>
        </p:txBody>
      </p:sp>
      <p:sp>
        <p:nvSpPr>
          <p:cNvPr id="7171" name="Rectangle 2">
            <a:extLst>
              <a:ext uri="{FF2B5EF4-FFF2-40B4-BE49-F238E27FC236}">
                <a16:creationId xmlns:a16="http://schemas.microsoft.com/office/drawing/2014/main" id="{7838BEAA-9F24-A9EE-B2A0-DDEE9DFD9A95}"/>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4ED462EB-C117-60AD-E21B-99D34F94E0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i="0" dirty="0" err="1"/>
              <a:t>Describe</a:t>
            </a:r>
            <a:r>
              <a:rPr lang="it-IT" altLang="it-IT" i="0" dirty="0"/>
              <a:t> </a:t>
            </a:r>
            <a:r>
              <a:rPr lang="it-IT" altLang="it-IT" i="0" dirty="0" err="1"/>
              <a:t>briefly</a:t>
            </a:r>
            <a:r>
              <a:rPr lang="it-IT" altLang="it-IT" i="0" dirty="0"/>
              <a:t> the </a:t>
            </a:r>
            <a:r>
              <a:rPr lang="it-IT" altLang="it-IT" i="0" dirty="0" err="1"/>
              <a:t>functioning</a:t>
            </a:r>
            <a:r>
              <a:rPr lang="it-IT" altLang="it-IT" i="0" dirty="0"/>
              <a:t> of the model (in </a:t>
            </a:r>
            <a:r>
              <a:rPr lang="it-IT" altLang="it-IT" i="0" dirty="0" err="1"/>
              <a:t>particular</a:t>
            </a:r>
            <a:r>
              <a:rPr lang="it-IT" altLang="it-IT" i="0" dirty="0"/>
              <a:t> the </a:t>
            </a:r>
            <a:r>
              <a:rPr lang="it-IT" altLang="it-IT" i="1" dirty="0"/>
              <a:t>patch </a:t>
            </a:r>
            <a:r>
              <a:rPr lang="it-IT" altLang="it-IT" i="1" dirty="0" err="1"/>
              <a:t>partiioning</a:t>
            </a:r>
            <a:r>
              <a:rPr lang="it-IT" altLang="it-IT" i="1" dirty="0"/>
              <a:t> </a:t>
            </a:r>
            <a:r>
              <a:rPr lang="it-IT" altLang="it-IT" i="0" dirty="0" err="1"/>
              <a:t>scheme</a:t>
            </a:r>
            <a:r>
              <a:rPr lang="it-IT" altLang="it-IT" i="0" dirty="0"/>
              <a:t>)</a:t>
            </a:r>
          </a:p>
          <a:p>
            <a:pPr marL="171450" indent="-171450" eaLnBrk="1" hangingPunct="1">
              <a:buFont typeface="Arial" panose="020B0604020202020204" pitchFamily="34" charset="0"/>
              <a:buChar char="•"/>
            </a:pPr>
            <a:r>
              <a:rPr lang="it-IT" altLang="it-IT" i="0" dirty="0"/>
              <a:t>Anticipate the </a:t>
            </a:r>
            <a:r>
              <a:rPr lang="it-IT" altLang="it-IT" i="1" dirty="0"/>
              <a:t>Attention </a:t>
            </a:r>
            <a:r>
              <a:rPr lang="it-IT" altLang="it-IT" i="0" dirty="0" err="1"/>
              <a:t>mechanism</a:t>
            </a:r>
            <a:r>
              <a:rPr lang="it-IT" altLang="it-IT" i="0" dirty="0"/>
              <a:t> of the </a:t>
            </a:r>
            <a:r>
              <a:rPr lang="it-IT" altLang="it-IT" i="1" dirty="0"/>
              <a:t>Transformer </a:t>
            </a:r>
            <a:r>
              <a:rPr lang="it-IT" altLang="it-IT" i="0" dirty="0" err="1"/>
              <a:t>architecture</a:t>
            </a:r>
            <a:endParaRPr lang="it-IT" altLang="it-IT" i="0" dirty="0"/>
          </a:p>
          <a:p>
            <a:pPr marL="171450" indent="-171450" eaLnBrk="1" hangingPunct="1">
              <a:buFont typeface="Arial" panose="020B0604020202020204" pitchFamily="34" charset="0"/>
              <a:buChar char="•"/>
            </a:pPr>
            <a:endParaRPr lang="it-IT" altLang="it-IT" i="0" dirty="0"/>
          </a:p>
          <a:p>
            <a:pPr marL="0" indent="0" eaLnBrk="1" hangingPunct="1">
              <a:buFont typeface="Arial" panose="020B0604020202020204" pitchFamily="34" charset="0"/>
              <a:buNone/>
            </a:pPr>
            <a:endParaRPr lang="it-IT" altLang="it-IT" i="0" dirty="0"/>
          </a:p>
          <a:p>
            <a:pPr marL="0" indent="0" eaLnBrk="1" hangingPunct="1">
              <a:buFont typeface="Arial" panose="020B0604020202020204" pitchFamily="34" charset="0"/>
              <a:buNone/>
            </a:pPr>
            <a:r>
              <a:rPr lang="it-IT" altLang="it-IT" i="0" dirty="0"/>
              <a:t>So far </a:t>
            </a:r>
            <a:r>
              <a:rPr lang="it-IT" altLang="it-IT" i="0" dirty="0" err="1"/>
              <a:t>we</a:t>
            </a:r>
            <a:r>
              <a:rPr lang="it-IT" altLang="it-IT" i="0" dirty="0"/>
              <a:t> </a:t>
            </a:r>
            <a:r>
              <a:rPr lang="it-IT" altLang="it-IT" i="0" dirty="0" err="1"/>
              <a:t>have</a:t>
            </a:r>
            <a:r>
              <a:rPr lang="it-IT" altLang="it-IT" i="0" dirty="0"/>
              <a:t> </a:t>
            </a:r>
            <a:r>
              <a:rPr lang="it-IT" altLang="it-IT" i="0" dirty="0" err="1"/>
              <a:t>seen</a:t>
            </a:r>
            <a:r>
              <a:rPr lang="it-IT" altLang="it-IT" i="0" dirty="0"/>
              <a:t> an </a:t>
            </a:r>
            <a:r>
              <a:rPr lang="it-IT" altLang="it-IT" i="0" dirty="0" err="1"/>
              <a:t>attempt</a:t>
            </a:r>
            <a:r>
              <a:rPr lang="it-IT" altLang="it-IT" i="0" dirty="0"/>
              <a:t> for information </a:t>
            </a:r>
            <a:r>
              <a:rPr lang="it-IT" altLang="it-IT" i="0" dirty="0" err="1"/>
              <a:t>extraction</a:t>
            </a:r>
            <a:r>
              <a:rPr lang="it-IT" altLang="it-IT" i="0" dirty="0"/>
              <a:t>, </a:t>
            </a:r>
            <a:r>
              <a:rPr lang="it-IT" altLang="it-IT" i="0" dirty="0" err="1"/>
              <a:t>but</a:t>
            </a:r>
            <a:r>
              <a:rPr lang="it-IT" altLang="it-IT" i="0" dirty="0"/>
              <a:t> </a:t>
            </a:r>
            <a:r>
              <a:rPr lang="it-IT" altLang="it-IT" i="0" dirty="0" err="1"/>
              <a:t>it</a:t>
            </a:r>
            <a:r>
              <a:rPr lang="it-IT" altLang="it-IT" i="0" dirty="0"/>
              <a:t> </a:t>
            </a:r>
            <a:r>
              <a:rPr lang="it-IT" altLang="it-IT" i="0" dirty="0" err="1"/>
              <a:t>is</a:t>
            </a:r>
            <a:r>
              <a:rPr lang="it-IT" altLang="it-IT" i="0" dirty="0"/>
              <a:t> not the </a:t>
            </a:r>
            <a:r>
              <a:rPr lang="it-IT" altLang="it-IT" i="0" dirty="0" err="1"/>
              <a:t>only</a:t>
            </a:r>
            <a:r>
              <a:rPr lang="it-IT" altLang="it-IT" i="0" dirty="0"/>
              <a:t> one. First </a:t>
            </a:r>
            <a:r>
              <a:rPr lang="it-IT" altLang="it-IT" i="0" dirty="0" err="1"/>
              <a:t>popularized</a:t>
            </a:r>
            <a:r>
              <a:rPr lang="it-IT" altLang="it-IT" i="0" dirty="0"/>
              <a:t> in the Natural Language Processing (NLP) domain, the </a:t>
            </a:r>
            <a:r>
              <a:rPr lang="it-IT" altLang="it-IT" i="1" dirty="0"/>
              <a:t>self-</a:t>
            </a:r>
            <a:r>
              <a:rPr lang="it-IT" altLang="it-IT" i="1" dirty="0" err="1"/>
              <a:t>attention</a:t>
            </a:r>
            <a:r>
              <a:rPr lang="it-IT" altLang="it-IT" i="1" dirty="0"/>
              <a:t> </a:t>
            </a:r>
            <a:r>
              <a:rPr lang="it-IT" altLang="it-IT" i="1" dirty="0" err="1"/>
              <a:t>mechanism</a:t>
            </a:r>
            <a:r>
              <a:rPr lang="it-IT" altLang="it-IT" i="0" dirty="0"/>
              <a:t> </a:t>
            </a:r>
            <a:r>
              <a:rPr lang="it-IT" altLang="it-IT" i="0" dirty="0" err="1"/>
              <a:t>has</a:t>
            </a:r>
            <a:r>
              <a:rPr lang="it-IT" altLang="it-IT" i="0" dirty="0"/>
              <a:t> </a:t>
            </a:r>
            <a:r>
              <a:rPr lang="it-IT" altLang="it-IT" i="0" dirty="0" err="1"/>
              <a:t>gained</a:t>
            </a:r>
            <a:r>
              <a:rPr lang="it-IT" altLang="it-IT" i="0" dirty="0"/>
              <a:t> </a:t>
            </a:r>
            <a:r>
              <a:rPr lang="it-IT" altLang="it-IT" i="0" dirty="0" err="1"/>
              <a:t>popularity</a:t>
            </a:r>
            <a:r>
              <a:rPr lang="it-IT" altLang="it-IT" i="0" dirty="0"/>
              <a:t> </a:t>
            </a:r>
            <a:r>
              <a:rPr lang="it-IT" altLang="it-IT" i="0" dirty="0" err="1"/>
              <a:t>even</a:t>
            </a:r>
            <a:r>
              <a:rPr lang="it-IT" altLang="it-IT" i="0" dirty="0"/>
              <a:t> in Computer Vision domain, </a:t>
            </a:r>
            <a:r>
              <a:rPr lang="it-IT" altLang="it-IT" i="0" dirty="0" err="1"/>
              <a:t>when</a:t>
            </a:r>
            <a:r>
              <a:rPr lang="it-IT" altLang="it-IT" i="0" dirty="0"/>
              <a:t> the first Image Transformer </a:t>
            </a:r>
            <a:r>
              <a:rPr lang="it-IT" altLang="it-IT" i="0" dirty="0" err="1"/>
              <a:t>was</a:t>
            </a:r>
            <a:r>
              <a:rPr lang="it-IT" altLang="it-IT" i="0" dirty="0"/>
              <a:t> </a:t>
            </a:r>
            <a:r>
              <a:rPr lang="it-IT" altLang="it-IT" i="0" dirty="0" err="1"/>
              <a:t>proposed</a:t>
            </a:r>
            <a:r>
              <a:rPr lang="it-IT" altLang="it-IT" i="0" dirty="0"/>
              <a:t> in 2020. The adoption of the </a:t>
            </a:r>
            <a:r>
              <a:rPr lang="it-IT" altLang="it-IT" i="1" dirty="0"/>
              <a:t>Transformer </a:t>
            </a:r>
            <a:r>
              <a:rPr lang="it-IT" altLang="it-IT" i="0" dirty="0" err="1"/>
              <a:t>architecture</a:t>
            </a:r>
            <a:r>
              <a:rPr lang="it-IT" altLang="it-IT" i="0" dirty="0"/>
              <a:t> </a:t>
            </a:r>
            <a:r>
              <a:rPr lang="it-IT" altLang="it-IT" i="0" dirty="0" err="1"/>
              <a:t>instead</a:t>
            </a:r>
            <a:r>
              <a:rPr lang="it-IT" altLang="it-IT" i="0" dirty="0"/>
              <a:t> of the </a:t>
            </a:r>
            <a:r>
              <a:rPr lang="it-IT" altLang="it-IT" i="0" dirty="0" err="1"/>
              <a:t>classical</a:t>
            </a:r>
            <a:r>
              <a:rPr lang="it-IT" altLang="it-IT" i="0" dirty="0"/>
              <a:t> CNN for CV tasks </a:t>
            </a:r>
            <a:r>
              <a:rPr lang="it-IT" altLang="it-IT" i="0" dirty="0" err="1"/>
              <a:t>required</a:t>
            </a:r>
            <a:r>
              <a:rPr lang="it-IT" altLang="it-IT" i="0" dirty="0"/>
              <a:t> a </a:t>
            </a:r>
            <a:r>
              <a:rPr lang="it-IT" altLang="it-IT" i="0" dirty="0" err="1"/>
              <a:t>fundamental</a:t>
            </a:r>
            <a:r>
              <a:rPr lang="it-IT" altLang="it-IT" i="0" dirty="0"/>
              <a:t> </a:t>
            </a:r>
            <a:r>
              <a:rPr lang="it-IT" altLang="it-IT" i="0" dirty="0" err="1"/>
              <a:t>change</a:t>
            </a:r>
            <a:r>
              <a:rPr lang="it-IT" altLang="it-IT" i="0" dirty="0"/>
              <a:t> in </a:t>
            </a:r>
            <a:r>
              <a:rPr lang="it-IT" altLang="it-IT" i="1" dirty="0" err="1"/>
              <a:t>how</a:t>
            </a:r>
            <a:r>
              <a:rPr lang="it-IT" altLang="it-IT" i="1" dirty="0"/>
              <a:t> the image </a:t>
            </a:r>
            <a:r>
              <a:rPr lang="it-IT" altLang="it-IT" i="1" dirty="0" err="1"/>
              <a:t>is</a:t>
            </a:r>
            <a:r>
              <a:rPr lang="it-IT" altLang="it-IT" i="1" dirty="0"/>
              <a:t> </a:t>
            </a:r>
            <a:r>
              <a:rPr lang="it-IT" altLang="it-IT" i="1" dirty="0" err="1"/>
              <a:t>perceived</a:t>
            </a:r>
            <a:r>
              <a:rPr lang="it-IT" altLang="it-IT" i="1" dirty="0"/>
              <a:t> </a:t>
            </a:r>
            <a:r>
              <a:rPr lang="it-IT" altLang="it-IT" i="0" dirty="0"/>
              <a:t>and </a:t>
            </a:r>
            <a:r>
              <a:rPr lang="it-IT" altLang="it-IT" i="1" dirty="0" err="1"/>
              <a:t>processed</a:t>
            </a:r>
            <a:r>
              <a:rPr lang="it-IT" altLang="it-IT" i="1" dirty="0"/>
              <a:t>: </a:t>
            </a:r>
            <a:r>
              <a:rPr lang="it-IT" altLang="it-IT" i="0" dirty="0"/>
              <a:t>from a </a:t>
            </a:r>
            <a:r>
              <a:rPr lang="it-IT" altLang="it-IT" i="0" dirty="0" err="1"/>
              <a:t>multidimensional</a:t>
            </a:r>
            <a:r>
              <a:rPr lang="it-IT" altLang="it-IT" i="0" dirty="0"/>
              <a:t> </a:t>
            </a:r>
            <a:r>
              <a:rPr lang="it-IT" altLang="it-IT" i="0" dirty="0" err="1"/>
              <a:t>monalith</a:t>
            </a:r>
            <a:r>
              <a:rPr lang="it-IT" altLang="it-IT" i="0" dirty="0"/>
              <a:t> </a:t>
            </a:r>
            <a:r>
              <a:rPr lang="it-IT" altLang="it-IT" i="0" dirty="0" err="1"/>
              <a:t>we</a:t>
            </a:r>
            <a:r>
              <a:rPr lang="it-IT" altLang="it-IT" i="0" dirty="0"/>
              <a:t> pass to a </a:t>
            </a:r>
            <a:r>
              <a:rPr lang="it-IT" altLang="it-IT" i="1" dirty="0" err="1"/>
              <a:t>sequence</a:t>
            </a:r>
            <a:r>
              <a:rPr lang="it-IT" altLang="it-IT" i="1" dirty="0"/>
              <a:t> of patches </a:t>
            </a:r>
            <a:r>
              <a:rPr lang="it-IT" altLang="it-IT" i="0" dirty="0" err="1"/>
              <a:t>that</a:t>
            </a:r>
            <a:r>
              <a:rPr lang="it-IT" altLang="it-IT" i="0" dirty="0"/>
              <a:t> are first </a:t>
            </a:r>
            <a:r>
              <a:rPr lang="it-IT" altLang="it-IT" i="0" dirty="0" err="1"/>
              <a:t>flattened</a:t>
            </a:r>
            <a:r>
              <a:rPr lang="it-IT" altLang="it-IT" i="0" dirty="0"/>
              <a:t> and </a:t>
            </a:r>
            <a:r>
              <a:rPr lang="it-IT" altLang="it-IT" i="0" dirty="0" err="1"/>
              <a:t>then</a:t>
            </a:r>
            <a:r>
              <a:rPr lang="it-IT" altLang="it-IT" i="0" dirty="0"/>
              <a:t> </a:t>
            </a:r>
            <a:r>
              <a:rPr lang="it-IT" altLang="it-IT" i="0" dirty="0" err="1"/>
              <a:t>projected</a:t>
            </a:r>
            <a:r>
              <a:rPr lang="it-IT" altLang="it-IT" i="0" dirty="0"/>
              <a:t> </a:t>
            </a:r>
            <a:r>
              <a:rPr lang="it-IT" altLang="it-IT" i="0" dirty="0" err="1"/>
              <a:t>into</a:t>
            </a:r>
            <a:r>
              <a:rPr lang="it-IT" altLang="it-IT" i="0" dirty="0"/>
              <a:t> an </a:t>
            </a:r>
            <a:r>
              <a:rPr lang="it-IT" altLang="it-IT" i="0" dirty="0" err="1"/>
              <a:t>embedding</a:t>
            </a:r>
            <a:r>
              <a:rPr lang="it-IT" altLang="it-IT" i="0" dirty="0"/>
              <a:t> </a:t>
            </a:r>
            <a:r>
              <a:rPr lang="it-IT" altLang="it-IT" i="0" dirty="0" err="1"/>
              <a:t>space</a:t>
            </a:r>
            <a:r>
              <a:rPr lang="it-IT" altLang="it-IT" i="0" dirty="0"/>
              <a:t> </a:t>
            </a:r>
            <a:r>
              <a:rPr lang="it-IT" altLang="it-IT" i="0" dirty="0" err="1"/>
              <a:t>before</a:t>
            </a:r>
            <a:r>
              <a:rPr lang="it-IT" altLang="it-IT" i="0" dirty="0"/>
              <a:t> </a:t>
            </a:r>
            <a:r>
              <a:rPr lang="it-IT" altLang="it-IT" i="0" dirty="0" err="1"/>
              <a:t>getting</a:t>
            </a:r>
            <a:r>
              <a:rPr lang="it-IT" altLang="it-IT" i="0" dirty="0"/>
              <a:t> </a:t>
            </a:r>
            <a:r>
              <a:rPr lang="it-IT" altLang="it-IT" i="0" dirty="0" err="1"/>
              <a:t>fed</a:t>
            </a:r>
            <a:r>
              <a:rPr lang="it-IT" altLang="it-IT" i="0" dirty="0"/>
              <a:t> to the Transformer Encoder: </a:t>
            </a:r>
            <a:r>
              <a:rPr lang="it-IT" altLang="it-IT" i="0" dirty="0" err="1"/>
              <a:t>let’s</a:t>
            </a:r>
            <a:r>
              <a:rPr lang="it-IT" altLang="it-IT" i="0" dirty="0"/>
              <a:t> </a:t>
            </a:r>
            <a:r>
              <a:rPr lang="it-IT" altLang="it-IT" i="0" dirty="0" err="1"/>
              <a:t>see</a:t>
            </a:r>
            <a:r>
              <a:rPr lang="it-IT" altLang="it-IT" i="0" dirty="0"/>
              <a:t> </a:t>
            </a:r>
            <a:r>
              <a:rPr lang="it-IT" altLang="it-IT" i="0" dirty="0" err="1"/>
              <a:t>why</a:t>
            </a:r>
            <a:r>
              <a:rPr lang="it-IT" altLang="it-IT" i="0" dirty="0"/>
              <a:t> and </a:t>
            </a:r>
            <a:r>
              <a:rPr lang="it-IT" altLang="it-IT" i="0" dirty="0" err="1"/>
              <a:t>what</a:t>
            </a:r>
            <a:r>
              <a:rPr lang="it-IT" altLang="it-IT" i="0" dirty="0"/>
              <a:t> </a:t>
            </a:r>
            <a:r>
              <a:rPr lang="it-IT" altLang="it-IT" i="1" dirty="0"/>
              <a:t>«</a:t>
            </a:r>
            <a:r>
              <a:rPr lang="it-IT" altLang="it-IT" i="1" dirty="0" err="1"/>
              <a:t>attention</a:t>
            </a:r>
            <a:r>
              <a:rPr lang="it-IT" altLang="it-IT" i="1" dirty="0"/>
              <a:t>» </a:t>
            </a:r>
            <a:r>
              <a:rPr lang="it-IT" altLang="it-IT" i="0" dirty="0" err="1"/>
              <a:t>is</a:t>
            </a:r>
            <a:r>
              <a:rPr lang="it-IT" altLang="it-IT" i="1" dirty="0"/>
              <a:t>!</a:t>
            </a:r>
          </a:p>
        </p:txBody>
      </p:sp>
    </p:spTree>
    <p:extLst>
      <p:ext uri="{BB962C8B-B14F-4D97-AF65-F5344CB8AC3E}">
        <p14:creationId xmlns:p14="http://schemas.microsoft.com/office/powerpoint/2010/main" val="433147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12</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a:t>https://lightning.ai/docs/pytorch/stable/notebooks/course_UvA-DL/05-transformers-and-MH-attention.html</a:t>
            </a:r>
          </a:p>
          <a:p>
            <a:pPr marL="171450" indent="-171450" eaLnBrk="1" hangingPunct="1">
              <a:buFont typeface="Arial" panose="020B0604020202020204" pitchFamily="34" charset="0"/>
              <a:buChar char="•"/>
            </a:pPr>
            <a:r>
              <a:rPr lang="it-IT" altLang="it-IT" dirty="0"/>
              <a:t>https://uvadlc-notebooks.readthedocs.io/en/latest/tutorial_notebooks/tutorial6/Transformers_and_MHAttention.html</a:t>
            </a:r>
          </a:p>
          <a:p>
            <a:pPr marL="171450" indent="-171450" eaLnBrk="1" hangingPunct="1">
              <a:buFont typeface="Arial" panose="020B0604020202020204" pitchFamily="34" charset="0"/>
              <a:buChar char="•"/>
            </a:pPr>
            <a:r>
              <a:rPr lang="it-IT" altLang="it-IT" dirty="0"/>
              <a:t>http://jalammar.github.io/illustrated-transformer/</a:t>
            </a:r>
          </a:p>
          <a:p>
            <a:pPr marL="171450" indent="-171450" eaLnBrk="1" hangingPunct="1">
              <a:buFont typeface="Arial" panose="020B0604020202020204" pitchFamily="34" charset="0"/>
              <a:buChar char="•"/>
            </a:pPr>
            <a:r>
              <a:rPr lang="it-IT" altLang="it-IT" dirty="0"/>
              <a:t>https://lilianweng.github.io/posts/2020-04-07-the-transformer-family/</a:t>
            </a:r>
          </a:p>
          <a:p>
            <a:pPr marL="171450" indent="-171450" eaLnBrk="1" hangingPunct="1">
              <a:buFont typeface="Arial" panose="020B0604020202020204" pitchFamily="34" charset="0"/>
              <a:buChar char="•"/>
            </a:pPr>
            <a:r>
              <a:rPr lang="it-IT" altLang="it-IT" dirty="0"/>
              <a:t>https://blogs.nvidia.com/blog/2022/03/25/what-is-a-transformer-model/</a:t>
            </a:r>
          </a:p>
          <a:p>
            <a:pPr marL="171450" indent="-171450" eaLnBrk="1" hangingPunct="1">
              <a:buFont typeface="Arial" panose="020B0604020202020204" pitchFamily="34" charset="0"/>
              <a:buChar char="•"/>
            </a:pPr>
            <a:r>
              <a:rPr lang="it-IT" altLang="it-IT" dirty="0"/>
              <a:t>https://en.wikipedia.org/wiki/Vision_transformer</a:t>
            </a:r>
          </a:p>
          <a:p>
            <a:pPr marL="171450" indent="-171450" eaLnBrk="1" hangingPunct="1">
              <a:buFont typeface="Arial" panose="020B0604020202020204" pitchFamily="34" charset="0"/>
              <a:buChar char="•"/>
            </a:pPr>
            <a:r>
              <a:rPr lang="it-IT" altLang="it-IT" dirty="0"/>
              <a:t>https://lightning.ai/docs/pytorch/stable/notebooks/course_UvA-DL/11-vision-transformer.html</a:t>
            </a:r>
          </a:p>
          <a:p>
            <a:pPr marL="171450" indent="-171450" eaLnBrk="1" hangingPunct="1">
              <a:buFont typeface="Arial" panose="020B0604020202020204" pitchFamily="34" charset="0"/>
              <a:buChar char="•"/>
            </a:pPr>
            <a:endParaRPr lang="it-IT" altLang="it-IT" dirty="0"/>
          </a:p>
          <a:p>
            <a:pPr marL="171450" indent="-171450" eaLnBrk="1" hangingPunct="1">
              <a:buFont typeface="Arial" panose="020B0604020202020204" pitchFamily="34" charset="0"/>
              <a:buChar char="•"/>
            </a:pPr>
            <a:r>
              <a:rPr lang="it-IT" altLang="it-IT" dirty="0" err="1"/>
              <a:t>Describe</a:t>
            </a:r>
            <a:r>
              <a:rPr lang="it-IT" altLang="it-IT" dirty="0"/>
              <a:t> the Attention </a:t>
            </a:r>
            <a:r>
              <a:rPr lang="it-IT" altLang="it-IT" dirty="0" err="1"/>
              <a:t>mechanism</a:t>
            </a:r>
            <a:r>
              <a:rPr lang="it-IT" altLang="it-IT" dirty="0"/>
              <a:t> in general </a:t>
            </a:r>
            <a:r>
              <a:rPr lang="it-IT" altLang="it-IT" dirty="0" err="1"/>
              <a:t>terms</a:t>
            </a:r>
            <a:endParaRPr lang="it-IT" altLang="it-IT" dirty="0"/>
          </a:p>
          <a:p>
            <a:pPr marL="171450" indent="-171450" eaLnBrk="1" hangingPunct="1">
              <a:buFont typeface="Arial" panose="020B0604020202020204" pitchFamily="34" charset="0"/>
              <a:buChar char="•"/>
            </a:pPr>
            <a:r>
              <a:rPr lang="it-IT" altLang="it-IT" dirty="0" err="1"/>
              <a:t>Comment</a:t>
            </a:r>
            <a:r>
              <a:rPr lang="it-IT" altLang="it-IT" dirty="0"/>
              <a:t> the </a:t>
            </a:r>
            <a:r>
              <a:rPr lang="it-IT" altLang="it-IT" i="1" dirty="0"/>
              <a:t>domain crossing, </a:t>
            </a:r>
            <a:r>
              <a:rPr lang="it-IT" altLang="it-IT" i="0" dirty="0"/>
              <a:t>from NLP -&gt; Vision</a:t>
            </a:r>
          </a:p>
          <a:p>
            <a:pPr marL="171450" indent="-171450" eaLnBrk="1" hangingPunct="1">
              <a:buFont typeface="Arial" panose="020B0604020202020204" pitchFamily="34" charset="0"/>
              <a:buChar char="•"/>
            </a:pPr>
            <a:r>
              <a:rPr lang="it-IT" altLang="it-IT" dirty="0" err="1"/>
              <a:t>Briefly</a:t>
            </a:r>
            <a:r>
              <a:rPr lang="it-IT" altLang="it-IT" dirty="0"/>
              <a:t> </a:t>
            </a:r>
            <a:r>
              <a:rPr lang="it-IT" altLang="it-IT" dirty="0" err="1"/>
              <a:t>comment</a:t>
            </a:r>
            <a:r>
              <a:rPr lang="it-IT" altLang="it-IT" dirty="0"/>
              <a:t> the </a:t>
            </a:r>
            <a:r>
              <a:rPr lang="it-IT" altLang="it-IT" dirty="0" err="1"/>
              <a:t>differences</a:t>
            </a:r>
            <a:r>
              <a:rPr lang="it-IT" altLang="it-IT" dirty="0"/>
              <a:t> </a:t>
            </a:r>
            <a:r>
              <a:rPr lang="it-IT" altLang="it-IT" dirty="0" err="1"/>
              <a:t>between</a:t>
            </a:r>
            <a:r>
              <a:rPr lang="it-IT" altLang="it-IT" dirty="0"/>
              <a:t> </a:t>
            </a:r>
            <a:r>
              <a:rPr lang="it-IT" altLang="it-IT" i="1" dirty="0" err="1"/>
              <a:t>Convolution</a:t>
            </a:r>
            <a:r>
              <a:rPr lang="it-IT" altLang="it-IT" i="1" dirty="0"/>
              <a:t> </a:t>
            </a:r>
            <a:r>
              <a:rPr lang="it-IT" altLang="it-IT" i="0" dirty="0"/>
              <a:t>and </a:t>
            </a:r>
            <a:r>
              <a:rPr lang="it-IT" altLang="it-IT" i="1" dirty="0"/>
              <a:t>Attention:</a:t>
            </a:r>
          </a:p>
          <a:p>
            <a:pPr marL="628650" lvl="1" indent="-171450" eaLnBrk="1" hangingPunct="1">
              <a:buFont typeface="Arial" panose="020B0604020202020204" pitchFamily="34" charset="0"/>
              <a:buChar char="•"/>
            </a:pPr>
            <a:r>
              <a:rPr lang="it-IT" altLang="it-IT" i="1" dirty="0" err="1"/>
              <a:t>Complexity</a:t>
            </a:r>
            <a:endParaRPr lang="it-IT" altLang="it-IT" i="1" dirty="0"/>
          </a:p>
          <a:p>
            <a:pPr marL="628650" lvl="1" indent="-171450" eaLnBrk="1" hangingPunct="1">
              <a:buFont typeface="Arial" panose="020B0604020202020204" pitchFamily="34" charset="0"/>
              <a:buChar char="•"/>
            </a:pPr>
            <a:r>
              <a:rPr lang="it-IT" altLang="it-IT" i="1" dirty="0" err="1"/>
              <a:t>Advantages</a:t>
            </a:r>
            <a:r>
              <a:rPr lang="it-IT" altLang="it-IT" i="1" dirty="0"/>
              <a:t>, </a:t>
            </a:r>
            <a:r>
              <a:rPr lang="it-IT" altLang="it-IT" i="1" dirty="0" err="1"/>
              <a:t>Disadvantages</a:t>
            </a:r>
            <a:endParaRPr lang="it-IT" altLang="it-IT" i="1" dirty="0"/>
          </a:p>
          <a:p>
            <a:pPr marL="628650" lvl="1" indent="-171450" eaLnBrk="1" hangingPunct="1">
              <a:buFont typeface="Arial" panose="020B0604020202020204" pitchFamily="34" charset="0"/>
              <a:buChar char="•"/>
            </a:pPr>
            <a:r>
              <a:rPr lang="it-IT" altLang="it-IT" i="1" dirty="0" err="1"/>
              <a:t>Inductive</a:t>
            </a:r>
            <a:r>
              <a:rPr lang="it-IT" altLang="it-IT" i="1" dirty="0"/>
              <a:t>, </a:t>
            </a:r>
            <a:r>
              <a:rPr lang="it-IT" altLang="it-IT" i="1" dirty="0" err="1"/>
              <a:t>Invariance</a:t>
            </a:r>
            <a:r>
              <a:rPr lang="it-IT" altLang="it-IT" i="1" dirty="0"/>
              <a:t> and </a:t>
            </a:r>
            <a:r>
              <a:rPr lang="it-IT" altLang="it-IT" i="1" dirty="0" err="1"/>
              <a:t>Equivariant</a:t>
            </a:r>
            <a:r>
              <a:rPr lang="it-IT" altLang="it-IT" i="1" dirty="0"/>
              <a:t> </a:t>
            </a:r>
            <a:r>
              <a:rPr lang="it-IT" altLang="it-IT" i="1" dirty="0" err="1"/>
              <a:t>biases</a:t>
            </a:r>
            <a:endParaRPr lang="it-IT" altLang="it-IT" i="1" dirty="0"/>
          </a:p>
          <a:p>
            <a:pPr marL="628650" lvl="1" indent="-171450" eaLnBrk="1" hangingPunct="1">
              <a:buFont typeface="Arial" panose="020B0604020202020204" pitchFamily="34" charset="0"/>
              <a:buChar char="•"/>
            </a:pPr>
            <a:r>
              <a:rPr lang="it-IT" altLang="it-IT" i="1" dirty="0" err="1"/>
              <a:t>Locality</a:t>
            </a:r>
            <a:r>
              <a:rPr lang="it-IT" altLang="it-IT" i="1" dirty="0"/>
              <a:t> vs </a:t>
            </a:r>
            <a:r>
              <a:rPr lang="it-IT" altLang="it-IT" i="1" dirty="0" err="1"/>
              <a:t>Globality</a:t>
            </a:r>
            <a:endParaRPr lang="it-IT" altLang="it-IT" i="1" dirty="0"/>
          </a:p>
          <a:p>
            <a:pPr marL="628650" lvl="1" indent="-171450" eaLnBrk="1" hangingPunct="1">
              <a:buFont typeface="Arial" panose="020B0604020202020204" pitchFamily="34" charset="0"/>
              <a:buChar char="•"/>
            </a:pPr>
            <a:endParaRPr lang="it-IT" altLang="it-IT" i="1" dirty="0"/>
          </a:p>
          <a:p>
            <a:pPr marL="628650" lvl="1" indent="-171450" eaLnBrk="1" hangingPunct="1">
              <a:buFont typeface="Arial" panose="020B0604020202020204" pitchFamily="34" charset="0"/>
              <a:buChar char="•"/>
            </a:pPr>
            <a:endParaRPr lang="it-IT" altLang="it-IT" i="1" dirty="0"/>
          </a:p>
          <a:p>
            <a:pPr marL="0" lvl="0" indent="0" eaLnBrk="1" hangingPunct="1">
              <a:buFont typeface="Arial" panose="020B0604020202020204" pitchFamily="34" charset="0"/>
              <a:buNone/>
            </a:pPr>
            <a:r>
              <a:rPr lang="it-IT" altLang="it-IT" i="0" dirty="0" err="1"/>
              <a:t>Proposed</a:t>
            </a:r>
            <a:r>
              <a:rPr lang="it-IT" altLang="it-IT" i="0" dirty="0"/>
              <a:t> in 2014 and </a:t>
            </a:r>
            <a:r>
              <a:rPr lang="it-IT" altLang="it-IT" i="0" dirty="0" err="1"/>
              <a:t>refined</a:t>
            </a:r>
            <a:r>
              <a:rPr lang="it-IT" altLang="it-IT" i="0" dirty="0"/>
              <a:t> in 15, the </a:t>
            </a:r>
            <a:r>
              <a:rPr lang="it-IT" altLang="it-IT" i="1" dirty="0" err="1"/>
              <a:t>attention</a:t>
            </a:r>
            <a:r>
              <a:rPr lang="it-IT" altLang="it-IT" i="1" dirty="0"/>
              <a:t> </a:t>
            </a:r>
            <a:r>
              <a:rPr lang="it-IT" altLang="it-IT" i="0" dirty="0" err="1"/>
              <a:t>was</a:t>
            </a:r>
            <a:r>
              <a:rPr lang="it-IT" altLang="it-IT" i="0" dirty="0"/>
              <a:t> a </a:t>
            </a:r>
            <a:r>
              <a:rPr lang="it-IT" altLang="it-IT" i="0" dirty="0" err="1"/>
              <a:t>mechanism</a:t>
            </a:r>
            <a:r>
              <a:rPr lang="it-IT" altLang="it-IT" i="0" dirty="0"/>
              <a:t> </a:t>
            </a:r>
            <a:r>
              <a:rPr lang="it-IT" altLang="it-IT" i="0" dirty="0" err="1"/>
              <a:t>which</a:t>
            </a:r>
            <a:r>
              <a:rPr lang="it-IT" altLang="it-IT" i="0" dirty="0"/>
              <a:t> </a:t>
            </a:r>
            <a:r>
              <a:rPr lang="it-IT" altLang="it-IT" i="0" dirty="0" err="1"/>
              <a:t>highly</a:t>
            </a:r>
            <a:r>
              <a:rPr lang="it-IT" altLang="it-IT" i="0" dirty="0"/>
              <a:t> </a:t>
            </a:r>
            <a:r>
              <a:rPr lang="it-IT" altLang="it-IT" i="0" dirty="0" err="1"/>
              <a:t>improved</a:t>
            </a:r>
            <a:r>
              <a:rPr lang="it-IT" altLang="it-IT" i="0" dirty="0"/>
              <a:t> the </a:t>
            </a:r>
            <a:r>
              <a:rPr lang="it-IT" altLang="it-IT" i="0" dirty="0" err="1"/>
              <a:t>quality</a:t>
            </a:r>
            <a:r>
              <a:rPr lang="it-IT" altLang="it-IT" i="0" dirty="0"/>
              <a:t> of machine </a:t>
            </a:r>
            <a:r>
              <a:rPr lang="it-IT" altLang="it-IT" i="0" dirty="0" err="1"/>
              <a:t>translation</a:t>
            </a:r>
            <a:r>
              <a:rPr lang="it-IT" altLang="it-IT" i="0" dirty="0"/>
              <a:t> systems (</a:t>
            </a:r>
            <a:r>
              <a:rPr lang="it-IT" altLang="it-IT" i="0" dirty="0" err="1"/>
              <a:t>as</a:t>
            </a:r>
            <a:r>
              <a:rPr lang="it-IT" altLang="it-IT" i="0" dirty="0"/>
              <a:t> Google </a:t>
            </a:r>
            <a:r>
              <a:rPr lang="it-IT" altLang="it-IT" i="0" dirty="0" err="1"/>
              <a:t>Translate</a:t>
            </a:r>
            <a:r>
              <a:rPr lang="it-IT" altLang="it-IT" i="0" dirty="0"/>
              <a:t>): </a:t>
            </a:r>
            <a:r>
              <a:rPr lang="it-IT" altLang="it-IT" i="0" dirty="0" err="1"/>
              <a:t>this</a:t>
            </a:r>
            <a:r>
              <a:rPr lang="it-IT" altLang="it-IT" i="0" dirty="0"/>
              <a:t> technique </a:t>
            </a:r>
            <a:r>
              <a:rPr lang="it-IT" altLang="it-IT" i="0" dirty="0" err="1"/>
              <a:t>allows</a:t>
            </a:r>
            <a:r>
              <a:rPr lang="it-IT" altLang="it-IT" i="0" dirty="0"/>
              <a:t> the model to focus on the </a:t>
            </a:r>
            <a:r>
              <a:rPr lang="it-IT" altLang="it-IT" i="0" dirty="0" err="1"/>
              <a:t>relevant</a:t>
            </a:r>
            <a:r>
              <a:rPr lang="it-IT" altLang="it-IT" i="0" dirty="0"/>
              <a:t> parts of the input </a:t>
            </a:r>
            <a:r>
              <a:rPr lang="it-IT" altLang="it-IT" i="0" dirty="0" err="1"/>
              <a:t>sequence</a:t>
            </a:r>
            <a:r>
              <a:rPr lang="it-IT" altLang="it-IT" i="0" dirty="0"/>
              <a:t> </a:t>
            </a:r>
            <a:r>
              <a:rPr lang="it-IT" altLang="it-IT" i="0" dirty="0" err="1"/>
              <a:t>as</a:t>
            </a:r>
            <a:r>
              <a:rPr lang="it-IT" altLang="it-IT" i="0" dirty="0"/>
              <a:t> </a:t>
            </a:r>
            <a:r>
              <a:rPr lang="it-IT" altLang="it-IT" i="0" dirty="0" err="1"/>
              <a:t>needed</a:t>
            </a:r>
            <a:r>
              <a:rPr lang="it-IT" altLang="it-IT" i="0" dirty="0"/>
              <a:t>, and bypass the </a:t>
            </a:r>
            <a:r>
              <a:rPr lang="it-IT" altLang="it-IT" i="0" dirty="0" err="1"/>
              <a:t>others</a:t>
            </a:r>
            <a:r>
              <a:rPr lang="it-IT" altLang="it-IT" i="0" dirty="0"/>
              <a:t>.</a:t>
            </a:r>
          </a:p>
          <a:p>
            <a:pPr marL="0" lvl="0" indent="0" eaLnBrk="1" hangingPunct="1">
              <a:buFont typeface="Arial" panose="020B0604020202020204" pitchFamily="34" charset="0"/>
              <a:buNone/>
            </a:pPr>
            <a:endParaRPr lang="it-IT" altLang="it-IT" i="0" dirty="0"/>
          </a:p>
          <a:p>
            <a:pPr marL="0" lvl="0" indent="0" eaLnBrk="1" hangingPunct="1">
              <a:buFont typeface="Arial" panose="020B0604020202020204" pitchFamily="34" charset="0"/>
              <a:buNone/>
            </a:pPr>
            <a:r>
              <a:rPr lang="it-IT" altLang="it-IT" i="0" dirty="0"/>
              <a:t>An </a:t>
            </a:r>
            <a:r>
              <a:rPr lang="it-IT" altLang="it-IT" i="0" dirty="0" err="1"/>
              <a:t>attention</a:t>
            </a:r>
            <a:r>
              <a:rPr lang="it-IT" altLang="it-IT" i="0" dirty="0"/>
              <a:t> </a:t>
            </a:r>
            <a:r>
              <a:rPr lang="it-IT" altLang="it-IT" i="0" dirty="0" err="1"/>
              <a:t>function</a:t>
            </a:r>
            <a:r>
              <a:rPr lang="it-IT" altLang="it-IT" i="0" dirty="0"/>
              <a:t> can be </a:t>
            </a:r>
            <a:r>
              <a:rPr lang="it-IT" altLang="it-IT" i="0" dirty="0" err="1"/>
              <a:t>described</a:t>
            </a:r>
            <a:r>
              <a:rPr lang="it-IT" altLang="it-IT" i="0" dirty="0"/>
              <a:t> </a:t>
            </a:r>
            <a:r>
              <a:rPr lang="it-IT" altLang="it-IT" i="0" dirty="0" err="1"/>
              <a:t>as</a:t>
            </a:r>
            <a:r>
              <a:rPr lang="it-IT" altLang="it-IT" i="0" dirty="0"/>
              <a:t> mapping </a:t>
            </a:r>
            <a:r>
              <a:rPr lang="it-IT" altLang="it-IT" i="0" dirty="0" err="1"/>
              <a:t>three</a:t>
            </a:r>
            <a:r>
              <a:rPr lang="it-IT" altLang="it-IT" i="0" dirty="0"/>
              <a:t> </a:t>
            </a:r>
            <a:r>
              <a:rPr lang="it-IT" altLang="it-IT" i="0" dirty="0" err="1"/>
              <a:t>vectors</a:t>
            </a:r>
            <a:r>
              <a:rPr lang="it-IT" altLang="it-IT" i="0" dirty="0"/>
              <a:t> to a </a:t>
            </a:r>
            <a:r>
              <a:rPr lang="it-IT" altLang="it-IT" i="0" dirty="0" err="1"/>
              <a:t>final</a:t>
            </a:r>
            <a:r>
              <a:rPr lang="it-IT" altLang="it-IT" i="0" dirty="0"/>
              <a:t> output </a:t>
            </a:r>
            <a:r>
              <a:rPr lang="it-IT" altLang="it-IT" i="0" dirty="0" err="1"/>
              <a:t>that</a:t>
            </a:r>
            <a:r>
              <a:rPr lang="it-IT" altLang="it-IT" i="0" dirty="0"/>
              <a:t> </a:t>
            </a:r>
            <a:r>
              <a:rPr lang="it-IT" altLang="it-IT" i="0" dirty="0" err="1"/>
              <a:t>is</a:t>
            </a:r>
            <a:r>
              <a:rPr lang="it-IT" altLang="it-IT" i="0" dirty="0"/>
              <a:t> a </a:t>
            </a:r>
            <a:r>
              <a:rPr lang="it-IT" altLang="it-IT" i="0" dirty="0" err="1"/>
              <a:t>weighted</a:t>
            </a:r>
            <a:r>
              <a:rPr lang="it-IT" altLang="it-IT" i="0" dirty="0"/>
              <a:t> sum of the </a:t>
            </a:r>
            <a:r>
              <a:rPr lang="it-IT" altLang="it-IT" i="0" dirty="0" err="1"/>
              <a:t>values</a:t>
            </a:r>
            <a:r>
              <a:rPr lang="it-IT" altLang="it-IT" i="0" dirty="0"/>
              <a:t> from one of </a:t>
            </a:r>
            <a:r>
              <a:rPr lang="it-IT" altLang="it-IT" i="0" dirty="0" err="1"/>
              <a:t>these</a:t>
            </a:r>
            <a:r>
              <a:rPr lang="it-IT" altLang="it-IT" i="0" dirty="0"/>
              <a:t> </a:t>
            </a:r>
            <a:r>
              <a:rPr lang="it-IT" altLang="it-IT" i="0" dirty="0" err="1"/>
              <a:t>vectors</a:t>
            </a:r>
            <a:r>
              <a:rPr lang="it-IT" altLang="it-IT" i="0" dirty="0"/>
              <a:t>, </a:t>
            </a:r>
            <a:r>
              <a:rPr lang="it-IT" altLang="it-IT" i="0" dirty="0" err="1"/>
              <a:t>while</a:t>
            </a:r>
            <a:r>
              <a:rPr lang="it-IT" altLang="it-IT" i="0" dirty="0"/>
              <a:t> the weights are </a:t>
            </a:r>
            <a:r>
              <a:rPr lang="it-IT" altLang="it-IT" i="0" dirty="0" err="1"/>
              <a:t>computed</a:t>
            </a:r>
            <a:r>
              <a:rPr lang="it-IT" altLang="it-IT" i="0" dirty="0"/>
              <a:t> by a </a:t>
            </a:r>
            <a:r>
              <a:rPr lang="it-IT" altLang="it-IT" i="0" dirty="0" err="1"/>
              <a:t>compatibility</a:t>
            </a:r>
            <a:r>
              <a:rPr lang="it-IT" altLang="it-IT" i="0" dirty="0"/>
              <a:t> </a:t>
            </a:r>
            <a:r>
              <a:rPr lang="it-IT" altLang="it-IT" i="0" dirty="0" err="1"/>
              <a:t>function</a:t>
            </a:r>
            <a:r>
              <a:rPr lang="it-IT" altLang="it-IT" i="0" dirty="0"/>
              <a:t> </a:t>
            </a:r>
            <a:r>
              <a:rPr lang="it-IT" altLang="it-IT" i="0" dirty="0" err="1"/>
              <a:t>between</a:t>
            </a:r>
            <a:r>
              <a:rPr lang="it-IT" altLang="it-IT" i="0" dirty="0"/>
              <a:t> the </a:t>
            </a:r>
            <a:r>
              <a:rPr lang="it-IT" altLang="it-IT" i="0" dirty="0" err="1"/>
              <a:t>other</a:t>
            </a:r>
            <a:r>
              <a:rPr lang="it-IT" altLang="it-IT" i="0" dirty="0"/>
              <a:t> </a:t>
            </a:r>
            <a:r>
              <a:rPr lang="it-IT" altLang="it-IT" i="0" dirty="0" err="1"/>
              <a:t>two</a:t>
            </a:r>
            <a:r>
              <a:rPr lang="it-IT" altLang="it-IT" i="0" dirty="0"/>
              <a:t>. </a:t>
            </a:r>
          </a:p>
          <a:p>
            <a:pPr marL="0" lvl="0" indent="0" eaLnBrk="1" hangingPunct="1">
              <a:buFont typeface="Arial" panose="020B0604020202020204" pitchFamily="34" charset="0"/>
              <a:buNone/>
            </a:pPr>
            <a:endParaRPr lang="it-IT" altLang="it-IT" i="0" dirty="0"/>
          </a:p>
          <a:p>
            <a:pPr marL="0" lvl="0" indent="0" eaLnBrk="1" hangingPunct="1">
              <a:buFont typeface="Arial" panose="020B0604020202020204" pitchFamily="34" charset="0"/>
              <a:buNone/>
            </a:pPr>
            <a:r>
              <a:rPr lang="it-IT" altLang="it-IT" i="0" dirty="0"/>
              <a:t>Computing </a:t>
            </a:r>
            <a:r>
              <a:rPr lang="it-IT" altLang="it-IT" i="1" dirty="0"/>
              <a:t>self-</a:t>
            </a:r>
            <a:r>
              <a:rPr lang="it-IT" altLang="it-IT" i="1" dirty="0" err="1"/>
              <a:t>attention</a:t>
            </a:r>
            <a:r>
              <a:rPr lang="it-IT" altLang="it-IT" i="1" dirty="0"/>
              <a:t> </a:t>
            </a:r>
            <a:r>
              <a:rPr lang="it-IT" altLang="it-IT" i="0" dirty="0"/>
              <a:t>for </a:t>
            </a:r>
            <a:r>
              <a:rPr lang="it-IT" altLang="it-IT" i="0" dirty="0" err="1"/>
              <a:t>each</a:t>
            </a:r>
            <a:r>
              <a:rPr lang="it-IT" altLang="it-IT" i="0" dirty="0"/>
              <a:t> </a:t>
            </a:r>
            <a:r>
              <a:rPr lang="it-IT" altLang="it-IT" i="0" dirty="0" err="1"/>
              <a:t>encoder’s</a:t>
            </a:r>
            <a:r>
              <a:rPr lang="it-IT" altLang="it-IT" i="0" dirty="0"/>
              <a:t> </a:t>
            </a:r>
            <a:r>
              <a:rPr lang="it-IT" altLang="it-IT" i="0" dirty="0" err="1"/>
              <a:t>requires</a:t>
            </a:r>
            <a:r>
              <a:rPr lang="it-IT" altLang="it-IT" i="0" dirty="0"/>
              <a:t> 6 steps:</a:t>
            </a:r>
          </a:p>
          <a:p>
            <a:pPr marL="228600" lvl="0" indent="-228600" eaLnBrk="1" hangingPunct="1">
              <a:buFont typeface="+mj-lt"/>
              <a:buAutoNum type="arabicPeriod"/>
            </a:pPr>
            <a:r>
              <a:rPr lang="it-IT" altLang="it-IT" i="0" dirty="0"/>
              <a:t>From the </a:t>
            </a:r>
            <a:r>
              <a:rPr lang="it-IT" altLang="it-IT" i="0" dirty="0" err="1"/>
              <a:t>original</a:t>
            </a:r>
            <a:r>
              <a:rPr lang="it-IT" altLang="it-IT" i="0" dirty="0"/>
              <a:t> </a:t>
            </a:r>
            <a:r>
              <a:rPr lang="it-IT" altLang="it-IT" i="0" dirty="0" err="1"/>
              <a:t>embedding</a:t>
            </a:r>
            <a:r>
              <a:rPr lang="it-IT" altLang="it-IT" i="0" dirty="0"/>
              <a:t> of </a:t>
            </a:r>
            <a:r>
              <a:rPr lang="it-IT" altLang="it-IT" i="0" dirty="0" err="1"/>
              <a:t>each</a:t>
            </a:r>
            <a:r>
              <a:rPr lang="it-IT" altLang="it-IT" i="0" dirty="0"/>
              <a:t> </a:t>
            </a:r>
            <a:r>
              <a:rPr lang="it-IT" altLang="it-IT" i="1" dirty="0"/>
              <a:t>word </a:t>
            </a:r>
            <a:r>
              <a:rPr lang="it-IT" altLang="it-IT" i="0" dirty="0" err="1"/>
              <a:t>we</a:t>
            </a:r>
            <a:r>
              <a:rPr lang="it-IT" altLang="it-IT" i="0" dirty="0"/>
              <a:t> create the 3 </a:t>
            </a:r>
            <a:r>
              <a:rPr lang="it-IT" altLang="it-IT" i="0" dirty="0" err="1"/>
              <a:t>vectors</a:t>
            </a:r>
            <a:r>
              <a:rPr lang="it-IT" altLang="it-IT" i="0" dirty="0"/>
              <a:t> named </a:t>
            </a:r>
            <a:r>
              <a:rPr lang="it-IT" altLang="it-IT" i="1" dirty="0"/>
              <a:t>Query, Key </a:t>
            </a:r>
            <a:r>
              <a:rPr lang="it-IT" altLang="it-IT" i="0" dirty="0"/>
              <a:t>and Value (to do so, </a:t>
            </a:r>
            <a:r>
              <a:rPr lang="it-IT" altLang="it-IT" i="0" dirty="0" err="1"/>
              <a:t>we</a:t>
            </a:r>
            <a:r>
              <a:rPr lang="it-IT" altLang="it-IT" i="0" dirty="0"/>
              <a:t> use 3 </a:t>
            </a:r>
            <a:r>
              <a:rPr lang="it-IT" altLang="it-IT" i="0" dirty="0" err="1"/>
              <a:t>trainable</a:t>
            </a:r>
            <a:r>
              <a:rPr lang="it-IT" altLang="it-IT" i="0" dirty="0"/>
              <a:t> </a:t>
            </a:r>
            <a:r>
              <a:rPr lang="it-IT" altLang="it-IT" i="0" dirty="0" err="1"/>
              <a:t>matrices</a:t>
            </a:r>
            <a:r>
              <a:rPr lang="it-IT" altLang="it-IT" i="0" dirty="0"/>
              <a:t> </a:t>
            </a:r>
            <a:r>
              <a:rPr lang="it-IT" altLang="it-IT" i="1" dirty="0"/>
              <a:t>W</a:t>
            </a:r>
            <a:r>
              <a:rPr lang="it-IT" altLang="it-IT" sz="1400" i="1" baseline="30000" dirty="0"/>
              <a:t>Q</a:t>
            </a:r>
            <a:r>
              <a:rPr lang="it-IT" altLang="it-IT" i="1" dirty="0"/>
              <a:t>, W</a:t>
            </a:r>
            <a:r>
              <a:rPr lang="it-IT" altLang="it-IT" i="1" baseline="30000" dirty="0"/>
              <a:t>K </a:t>
            </a:r>
            <a:r>
              <a:rPr lang="it-IT" altLang="it-IT" i="1" dirty="0"/>
              <a:t>W</a:t>
            </a:r>
            <a:r>
              <a:rPr lang="it-IT" altLang="it-IT" i="1" baseline="30000" dirty="0"/>
              <a:t>V</a:t>
            </a:r>
            <a:r>
              <a:rPr lang="it-IT" altLang="it-IT" i="0" dirty="0"/>
              <a:t> )</a:t>
            </a:r>
          </a:p>
          <a:p>
            <a:pPr marL="228600" lvl="0" indent="-228600" eaLnBrk="1" hangingPunct="1">
              <a:buFont typeface="+mj-lt"/>
              <a:buAutoNum type="arabicPeriod"/>
            </a:pPr>
            <a:r>
              <a:rPr lang="it-IT" altLang="it-IT" i="0" dirty="0"/>
              <a:t>For a </a:t>
            </a:r>
            <a:r>
              <a:rPr lang="it-IT" altLang="it-IT" i="0" dirty="0" err="1"/>
              <a:t>specific</a:t>
            </a:r>
            <a:r>
              <a:rPr lang="it-IT" altLang="it-IT" i="0" dirty="0"/>
              <a:t> </a:t>
            </a:r>
            <a:r>
              <a:rPr lang="it-IT" altLang="it-IT" i="0" dirty="0" err="1"/>
              <a:t>embedding</a:t>
            </a:r>
            <a:r>
              <a:rPr lang="it-IT" altLang="it-IT" i="0" dirty="0"/>
              <a:t>, </a:t>
            </a:r>
            <a:r>
              <a:rPr lang="it-IT" altLang="it-IT" i="0" dirty="0" err="1"/>
              <a:t>we</a:t>
            </a:r>
            <a:r>
              <a:rPr lang="it-IT" altLang="it-IT" i="0" dirty="0"/>
              <a:t> compute </a:t>
            </a:r>
            <a:r>
              <a:rPr lang="it-IT" altLang="it-IT" i="0" dirty="0" err="1"/>
              <a:t>its</a:t>
            </a:r>
            <a:r>
              <a:rPr lang="it-IT" altLang="it-IT" i="0" dirty="0"/>
              <a:t> score </a:t>
            </a:r>
            <a:r>
              <a:rPr lang="it-IT" altLang="it-IT" i="1" dirty="0"/>
              <a:t>w.r.t. </a:t>
            </a:r>
            <a:r>
              <a:rPr lang="it-IT" altLang="it-IT" i="0" dirty="0" err="1"/>
              <a:t>each</a:t>
            </a:r>
            <a:r>
              <a:rPr lang="it-IT" altLang="it-IT" i="0" dirty="0"/>
              <a:t> </a:t>
            </a:r>
            <a:r>
              <a:rPr lang="it-IT" altLang="it-IT" i="0" dirty="0" err="1"/>
              <a:t>other</a:t>
            </a:r>
            <a:r>
              <a:rPr lang="it-IT" altLang="it-IT" i="0" dirty="0"/>
              <a:t> word in the input </a:t>
            </a:r>
            <a:r>
              <a:rPr lang="it-IT" altLang="it-IT" i="0" dirty="0" err="1"/>
              <a:t>sequence</a:t>
            </a:r>
            <a:r>
              <a:rPr lang="it-IT" altLang="it-IT" i="0" dirty="0"/>
              <a:t>. The score </a:t>
            </a:r>
            <a:r>
              <a:rPr lang="it-IT" altLang="it-IT" i="0" dirty="0" err="1"/>
              <a:t>determines</a:t>
            </a:r>
            <a:r>
              <a:rPr lang="it-IT" altLang="it-IT" i="0" dirty="0"/>
              <a:t> </a:t>
            </a:r>
            <a:r>
              <a:rPr lang="it-IT" altLang="it-IT" i="1" dirty="0" err="1"/>
              <a:t>how</a:t>
            </a:r>
            <a:r>
              <a:rPr lang="it-IT" altLang="it-IT" i="1" dirty="0"/>
              <a:t> </a:t>
            </a:r>
            <a:r>
              <a:rPr lang="it-IT" altLang="it-IT" i="1" dirty="0" err="1"/>
              <a:t>much</a:t>
            </a:r>
            <a:r>
              <a:rPr lang="it-IT" altLang="it-IT" i="1" dirty="0"/>
              <a:t> focus to place </a:t>
            </a:r>
            <a:r>
              <a:rPr lang="it-IT" altLang="it-IT" i="0" dirty="0"/>
              <a:t>on </a:t>
            </a:r>
            <a:r>
              <a:rPr lang="it-IT" altLang="it-IT" i="0" dirty="0" err="1"/>
              <a:t>other</a:t>
            </a:r>
            <a:r>
              <a:rPr lang="it-IT" altLang="it-IT" i="0" dirty="0"/>
              <a:t> parts of the input </a:t>
            </a:r>
            <a:r>
              <a:rPr lang="it-IT" altLang="it-IT" i="0" dirty="0" err="1"/>
              <a:t>sequence</a:t>
            </a:r>
            <a:r>
              <a:rPr lang="it-IT" altLang="it-IT" i="0" dirty="0"/>
              <a:t> </a:t>
            </a:r>
            <a:r>
              <a:rPr lang="it-IT" altLang="it-IT" i="1" dirty="0"/>
              <a:t>w.r.t. </a:t>
            </a:r>
            <a:r>
              <a:rPr lang="it-IT" altLang="it-IT" i="0" dirty="0"/>
              <a:t>self.</a:t>
            </a:r>
          </a:p>
          <a:p>
            <a:pPr marL="228600" lvl="0" indent="-228600" eaLnBrk="1" hangingPunct="1">
              <a:buFont typeface="+mj-lt"/>
              <a:buAutoNum type="arabicPeriod"/>
            </a:pPr>
            <a:r>
              <a:rPr lang="it-IT" altLang="it-IT" i="0" dirty="0" err="1"/>
              <a:t>Then</a:t>
            </a:r>
            <a:r>
              <a:rPr lang="it-IT" altLang="it-IT" i="0" dirty="0"/>
              <a:t> </a:t>
            </a:r>
            <a:r>
              <a:rPr lang="it-IT" altLang="it-IT" i="0" dirty="0" err="1"/>
              <a:t>we</a:t>
            </a:r>
            <a:r>
              <a:rPr lang="it-IT" altLang="it-IT" i="0" dirty="0"/>
              <a:t> first </a:t>
            </a:r>
            <a:r>
              <a:rPr lang="it-IT" altLang="it-IT" i="0" dirty="0" err="1"/>
              <a:t>normalize</a:t>
            </a:r>
            <a:r>
              <a:rPr lang="it-IT" altLang="it-IT" i="0" dirty="0"/>
              <a:t> the </a:t>
            </a:r>
            <a:r>
              <a:rPr lang="it-IT" altLang="it-IT" i="0" dirty="0" err="1"/>
              <a:t>all</a:t>
            </a:r>
            <a:r>
              <a:rPr lang="it-IT" altLang="it-IT" i="0" dirty="0"/>
              <a:t> the scores and make </a:t>
            </a:r>
            <a:r>
              <a:rPr lang="it-IT" altLang="it-IT" i="0" dirty="0" err="1"/>
              <a:t>them</a:t>
            </a:r>
            <a:r>
              <a:rPr lang="it-IT" altLang="it-IT" i="0" dirty="0"/>
              <a:t> to sum up 1 via </a:t>
            </a:r>
            <a:r>
              <a:rPr lang="it-IT" altLang="it-IT" i="0" dirty="0" err="1"/>
              <a:t>softmax</a:t>
            </a:r>
            <a:endParaRPr lang="it-IT" altLang="it-IT" i="0" dirty="0"/>
          </a:p>
          <a:p>
            <a:pPr marL="228600" lvl="0" indent="-228600" eaLnBrk="1" hangingPunct="1">
              <a:buFont typeface="+mj-lt"/>
              <a:buAutoNum type="arabicPeriod"/>
            </a:pPr>
            <a:r>
              <a:rPr lang="it-IT" altLang="it-IT" i="0" dirty="0" err="1"/>
              <a:t>Multiply</a:t>
            </a:r>
            <a:r>
              <a:rPr lang="it-IT" altLang="it-IT" i="0" dirty="0"/>
              <a:t> the </a:t>
            </a:r>
            <a:r>
              <a:rPr lang="it-IT" altLang="it-IT" i="1" dirty="0" err="1"/>
              <a:t>values</a:t>
            </a:r>
            <a:r>
              <a:rPr lang="it-IT" altLang="it-IT" i="1" dirty="0"/>
              <a:t> </a:t>
            </a:r>
            <a:r>
              <a:rPr lang="it-IT" altLang="it-IT" i="0" dirty="0"/>
              <a:t>of </a:t>
            </a:r>
            <a:r>
              <a:rPr lang="it-IT" altLang="it-IT" i="0" dirty="0" err="1"/>
              <a:t>each</a:t>
            </a:r>
            <a:r>
              <a:rPr lang="it-IT" altLang="it-IT" i="0" dirty="0"/>
              <a:t> </a:t>
            </a:r>
            <a:r>
              <a:rPr lang="it-IT" altLang="it-IT" i="0" dirty="0" err="1"/>
              <a:t>embedding</a:t>
            </a:r>
            <a:r>
              <a:rPr lang="it-IT" altLang="it-IT" i="0" dirty="0"/>
              <a:t> by the </a:t>
            </a:r>
            <a:r>
              <a:rPr lang="it-IT" altLang="it-IT" i="0" dirty="0" err="1"/>
              <a:t>normalized</a:t>
            </a:r>
            <a:r>
              <a:rPr lang="it-IT" altLang="it-IT" i="0" dirty="0"/>
              <a:t> scores  so to </a:t>
            </a:r>
            <a:r>
              <a:rPr lang="it-IT" altLang="it-IT" i="0" dirty="0" err="1"/>
              <a:t>keep</a:t>
            </a:r>
            <a:r>
              <a:rPr lang="it-IT" altLang="it-IT" i="0" dirty="0"/>
              <a:t> </a:t>
            </a:r>
            <a:r>
              <a:rPr lang="it-IT" altLang="it-IT" i="0" dirty="0" err="1"/>
              <a:t>intact</a:t>
            </a:r>
            <a:r>
              <a:rPr lang="it-IT" altLang="it-IT" i="0" dirty="0"/>
              <a:t> the </a:t>
            </a:r>
            <a:r>
              <a:rPr lang="it-IT" altLang="it-IT" i="0" dirty="0" err="1"/>
              <a:t>values</a:t>
            </a:r>
            <a:r>
              <a:rPr lang="it-IT" altLang="it-IT" i="0" dirty="0"/>
              <a:t> of the words </a:t>
            </a:r>
            <a:r>
              <a:rPr lang="it-IT" altLang="it-IT" i="0" dirty="0" err="1"/>
              <a:t>we</a:t>
            </a:r>
            <a:r>
              <a:rPr lang="it-IT" altLang="it-IT" i="0" dirty="0"/>
              <a:t> </a:t>
            </a:r>
            <a:r>
              <a:rPr lang="it-IT" altLang="it-IT" i="0" dirty="0" err="1"/>
              <a:t>want</a:t>
            </a:r>
            <a:r>
              <a:rPr lang="it-IT" altLang="it-IT" i="0" dirty="0"/>
              <a:t> to focus on, and zero the </a:t>
            </a:r>
            <a:r>
              <a:rPr lang="it-IT" altLang="it-IT" i="0" dirty="0" err="1"/>
              <a:t>irrelevant</a:t>
            </a:r>
            <a:r>
              <a:rPr lang="it-IT" altLang="it-IT" i="0" dirty="0"/>
              <a:t> parts</a:t>
            </a:r>
          </a:p>
          <a:p>
            <a:pPr marL="228600" lvl="0" indent="-228600" eaLnBrk="1" hangingPunct="1">
              <a:buFont typeface="+mj-lt"/>
              <a:buAutoNum type="arabicPeriod"/>
            </a:pPr>
            <a:r>
              <a:rPr lang="it-IT" altLang="it-IT" i="0" dirty="0" err="1"/>
              <a:t>Finally</a:t>
            </a:r>
            <a:r>
              <a:rPr lang="it-IT" altLang="it-IT" i="0" dirty="0"/>
              <a:t> the </a:t>
            </a:r>
            <a:r>
              <a:rPr lang="it-IT" altLang="it-IT" i="1" dirty="0"/>
              <a:t>value </a:t>
            </a:r>
            <a:r>
              <a:rPr lang="it-IT" altLang="it-IT" i="1" dirty="0" err="1"/>
              <a:t>vectors</a:t>
            </a:r>
            <a:r>
              <a:rPr lang="it-IT" altLang="it-IT" i="1" dirty="0"/>
              <a:t> </a:t>
            </a:r>
            <a:r>
              <a:rPr lang="it-IT" altLang="it-IT" i="0" dirty="0" err="1"/>
              <a:t>computed</a:t>
            </a:r>
            <a:r>
              <a:rPr lang="it-IT" altLang="it-IT" i="0" dirty="0"/>
              <a:t> for a </a:t>
            </a:r>
            <a:r>
              <a:rPr lang="it-IT" altLang="it-IT" i="0" dirty="0" err="1"/>
              <a:t>specific</a:t>
            </a:r>
            <a:r>
              <a:rPr lang="it-IT" altLang="it-IT" i="0" dirty="0"/>
              <a:t> </a:t>
            </a:r>
            <a:r>
              <a:rPr lang="it-IT" altLang="it-IT" i="0" dirty="0" err="1"/>
              <a:t>embedding</a:t>
            </a:r>
            <a:r>
              <a:rPr lang="it-IT" altLang="it-IT" i="0" dirty="0"/>
              <a:t> are </a:t>
            </a:r>
            <a:r>
              <a:rPr lang="it-IT" altLang="it-IT" i="0" dirty="0" err="1"/>
              <a:t>summed</a:t>
            </a:r>
            <a:r>
              <a:rPr lang="it-IT" altLang="it-IT" i="0" dirty="0"/>
              <a:t> up and </a:t>
            </a:r>
            <a:r>
              <a:rPr lang="it-IT" altLang="it-IT" i="0" dirty="0" err="1"/>
              <a:t>that’s</a:t>
            </a:r>
            <a:r>
              <a:rPr lang="it-IT" altLang="it-IT" i="0" dirty="0"/>
              <a:t> the </a:t>
            </a:r>
            <a:r>
              <a:rPr lang="it-IT" altLang="it-IT" i="0" dirty="0" err="1"/>
              <a:t>final</a:t>
            </a:r>
            <a:r>
              <a:rPr lang="it-IT" altLang="it-IT" i="0" dirty="0"/>
              <a:t> score for the </a:t>
            </a:r>
            <a:r>
              <a:rPr lang="it-IT" altLang="it-IT" i="1" dirty="0"/>
              <a:t>self-</a:t>
            </a:r>
            <a:r>
              <a:rPr lang="it-IT" altLang="it-IT" i="1" dirty="0" err="1"/>
              <a:t>attention</a:t>
            </a:r>
            <a:r>
              <a:rPr lang="it-IT" altLang="it-IT" i="1" dirty="0"/>
              <a:t> </a:t>
            </a:r>
            <a:r>
              <a:rPr lang="it-IT" altLang="it-IT" i="0" dirty="0" err="1"/>
              <a:t>at</a:t>
            </a:r>
            <a:r>
              <a:rPr lang="it-IT" altLang="it-IT" i="0" dirty="0"/>
              <a:t> </a:t>
            </a:r>
            <a:r>
              <a:rPr lang="it-IT" altLang="it-IT" i="0" dirty="0" err="1"/>
              <a:t>that</a:t>
            </a:r>
            <a:r>
              <a:rPr lang="it-IT" altLang="it-IT" i="0" dirty="0"/>
              <a:t> position. </a:t>
            </a:r>
          </a:p>
          <a:p>
            <a:pPr marL="228600" lvl="0" indent="-228600" eaLnBrk="1" hangingPunct="1">
              <a:buFont typeface="+mj-lt"/>
              <a:buAutoNum type="arabicPeriod"/>
            </a:pPr>
            <a:endParaRPr lang="it-IT" altLang="it-IT" i="0" dirty="0"/>
          </a:p>
          <a:p>
            <a:pPr marL="0" lvl="0" indent="0" eaLnBrk="1" hangingPunct="1">
              <a:buFont typeface="Arial" panose="020B0604020202020204" pitchFamily="34" charset="0"/>
              <a:buNone/>
            </a:pPr>
            <a:endParaRPr lang="it-IT" altLang="it-IT" i="1" dirty="0"/>
          </a:p>
        </p:txBody>
      </p:sp>
    </p:spTree>
    <p:extLst>
      <p:ext uri="{BB962C8B-B14F-4D97-AF65-F5344CB8AC3E}">
        <p14:creationId xmlns:p14="http://schemas.microsoft.com/office/powerpoint/2010/main" val="3545543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13</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a:t>https://lightning.ai/docs/pytorch/stable/notebooks/course_UvA-DL/05-transformers-and-MH-attention.html</a:t>
            </a:r>
          </a:p>
          <a:p>
            <a:pPr marL="171450" indent="-171450" eaLnBrk="1" hangingPunct="1">
              <a:buFont typeface="Arial" panose="020B0604020202020204" pitchFamily="34" charset="0"/>
              <a:buChar char="•"/>
            </a:pPr>
            <a:r>
              <a:rPr lang="it-IT" altLang="it-IT" dirty="0"/>
              <a:t>https://uvadlc-notebooks.readthedocs.io/en/latest/tutorial_notebooks/tutorial6/Transformers_and_MHAttention.html</a:t>
            </a:r>
          </a:p>
          <a:p>
            <a:pPr marL="171450" indent="-171450" eaLnBrk="1" hangingPunct="1">
              <a:buFont typeface="Arial" panose="020B0604020202020204" pitchFamily="34" charset="0"/>
              <a:buChar char="•"/>
            </a:pPr>
            <a:r>
              <a:rPr lang="it-IT" altLang="it-IT" dirty="0"/>
              <a:t>http://jalammar.github.io/illustrated-transformer/</a:t>
            </a:r>
          </a:p>
          <a:p>
            <a:pPr marL="171450" indent="-171450" eaLnBrk="1" hangingPunct="1">
              <a:buFont typeface="Arial" panose="020B0604020202020204" pitchFamily="34" charset="0"/>
              <a:buChar char="•"/>
            </a:pPr>
            <a:r>
              <a:rPr lang="it-IT" altLang="it-IT" dirty="0"/>
              <a:t>https://lilianweng.github.io/posts/2020-04-07-the-transformer-family/</a:t>
            </a:r>
          </a:p>
          <a:p>
            <a:pPr marL="171450" indent="-171450" eaLnBrk="1" hangingPunct="1">
              <a:buFont typeface="Arial" panose="020B0604020202020204" pitchFamily="34" charset="0"/>
              <a:buChar char="•"/>
            </a:pPr>
            <a:r>
              <a:rPr lang="it-IT" altLang="it-IT" dirty="0"/>
              <a:t>https://blogs.nvidia.com/blog/2022/03/25/what-is-a-transformer-model/</a:t>
            </a:r>
          </a:p>
          <a:p>
            <a:pPr marL="171450" indent="-171450" eaLnBrk="1" hangingPunct="1">
              <a:buFont typeface="Arial" panose="020B0604020202020204" pitchFamily="34" charset="0"/>
              <a:buChar char="•"/>
            </a:pPr>
            <a:r>
              <a:rPr lang="it-IT" altLang="it-IT" dirty="0"/>
              <a:t>https://en.wikipedia.org/wiki/Vision_transformer</a:t>
            </a:r>
          </a:p>
          <a:p>
            <a:pPr marL="171450" indent="-171450" eaLnBrk="1" hangingPunct="1">
              <a:buFont typeface="Arial" panose="020B0604020202020204" pitchFamily="34" charset="0"/>
              <a:buChar char="•"/>
            </a:pPr>
            <a:r>
              <a:rPr lang="it-IT" altLang="it-IT" dirty="0"/>
              <a:t>https://lightning.ai/docs/pytorch/stable/notebooks/course_UvA-DL/11-vision-transformer.html</a:t>
            </a:r>
          </a:p>
          <a:p>
            <a:pPr marL="171450" indent="-171450" eaLnBrk="1" hangingPunct="1">
              <a:buFont typeface="Arial" panose="020B0604020202020204" pitchFamily="34" charset="0"/>
              <a:buChar char="•"/>
            </a:pPr>
            <a:endParaRPr lang="it-IT" altLang="it-IT" dirty="0"/>
          </a:p>
          <a:p>
            <a:pPr marL="171450" indent="-171450" eaLnBrk="1" hangingPunct="1">
              <a:buFont typeface="Arial" panose="020B0604020202020204" pitchFamily="34" charset="0"/>
              <a:buChar char="•"/>
            </a:pPr>
            <a:endParaRPr lang="it-IT" altLang="it-IT" dirty="0"/>
          </a:p>
          <a:p>
            <a:pPr marL="0" indent="0" eaLnBrk="1" hangingPunct="1">
              <a:buFont typeface="Arial" panose="020B0604020202020204" pitchFamily="34" charset="0"/>
              <a:buNone/>
            </a:pPr>
            <a:r>
              <a:rPr lang="it-IT" altLang="it-IT" dirty="0"/>
              <a:t>The paper </a:t>
            </a:r>
            <a:r>
              <a:rPr lang="it-IT" altLang="it-IT" dirty="0" err="1"/>
              <a:t>further</a:t>
            </a:r>
            <a:r>
              <a:rPr lang="it-IT" altLang="it-IT" dirty="0"/>
              <a:t> </a:t>
            </a:r>
            <a:r>
              <a:rPr lang="it-IT" altLang="it-IT" dirty="0" err="1"/>
              <a:t>refine</a:t>
            </a:r>
            <a:r>
              <a:rPr lang="it-IT" altLang="it-IT" dirty="0"/>
              <a:t> the </a:t>
            </a:r>
            <a:r>
              <a:rPr lang="it-IT" altLang="it-IT" i="1" dirty="0"/>
              <a:t>self-</a:t>
            </a:r>
            <a:r>
              <a:rPr lang="it-IT" altLang="it-IT" i="1" dirty="0" err="1"/>
              <a:t>attention</a:t>
            </a:r>
            <a:r>
              <a:rPr lang="it-IT" altLang="it-IT" i="1" dirty="0"/>
              <a:t> </a:t>
            </a:r>
            <a:r>
              <a:rPr lang="it-IT" altLang="it-IT" i="1" dirty="0" err="1"/>
              <a:t>layer</a:t>
            </a:r>
            <a:r>
              <a:rPr lang="it-IT" altLang="it-IT" i="1" dirty="0"/>
              <a:t> </a:t>
            </a:r>
            <a:r>
              <a:rPr lang="it-IT" altLang="it-IT" i="0" dirty="0"/>
              <a:t>by </a:t>
            </a:r>
            <a:r>
              <a:rPr lang="it-IT" altLang="it-IT" i="0" dirty="0" err="1"/>
              <a:t>adding</a:t>
            </a:r>
            <a:r>
              <a:rPr lang="it-IT" altLang="it-IT" i="0" dirty="0"/>
              <a:t> a </a:t>
            </a:r>
            <a:r>
              <a:rPr lang="it-IT" altLang="it-IT" i="0" dirty="0" err="1"/>
              <a:t>mechanism</a:t>
            </a:r>
            <a:r>
              <a:rPr lang="it-IT" altLang="it-IT" i="0" dirty="0"/>
              <a:t> </a:t>
            </a:r>
            <a:r>
              <a:rPr lang="it-IT" altLang="it-IT" i="0" dirty="0" err="1"/>
              <a:t>called</a:t>
            </a:r>
            <a:r>
              <a:rPr lang="it-IT" altLang="it-IT" i="0" dirty="0"/>
              <a:t> «Multi-</a:t>
            </a:r>
            <a:r>
              <a:rPr lang="it-IT" altLang="it-IT" i="0" dirty="0" err="1"/>
              <a:t>headed</a:t>
            </a:r>
            <a:r>
              <a:rPr lang="it-IT" altLang="it-IT" i="0" dirty="0"/>
              <a:t>» Attention: </a:t>
            </a:r>
            <a:r>
              <a:rPr lang="it-IT" altLang="it-IT" i="0" dirty="0" err="1"/>
              <a:t>different</a:t>
            </a:r>
            <a:r>
              <a:rPr lang="it-IT" altLang="it-IT" i="0" dirty="0"/>
              <a:t> </a:t>
            </a:r>
            <a:r>
              <a:rPr lang="it-IT" altLang="it-IT" i="0" dirty="0" err="1"/>
              <a:t>matrices</a:t>
            </a:r>
            <a:r>
              <a:rPr lang="it-IT" altLang="it-IT" i="0" dirty="0"/>
              <a:t> are </a:t>
            </a:r>
            <a:r>
              <a:rPr lang="it-IT" altLang="it-IT" i="0" dirty="0" err="1"/>
              <a:t>used</a:t>
            </a:r>
            <a:r>
              <a:rPr lang="it-IT" altLang="it-IT" i="0" dirty="0"/>
              <a:t> for the </a:t>
            </a:r>
            <a:r>
              <a:rPr lang="it-IT" altLang="it-IT" i="1" dirty="0" err="1"/>
              <a:t>subspace</a:t>
            </a:r>
            <a:r>
              <a:rPr lang="it-IT" altLang="it-IT" i="1" dirty="0"/>
              <a:t> </a:t>
            </a:r>
            <a:r>
              <a:rPr lang="it-IT" altLang="it-IT" i="1" dirty="0" err="1"/>
              <a:t>projection</a:t>
            </a:r>
            <a:r>
              <a:rPr lang="it-IT" altLang="it-IT" i="1" dirty="0"/>
              <a:t> </a:t>
            </a:r>
            <a:r>
              <a:rPr lang="it-IT" altLang="it-IT" i="0" dirty="0"/>
              <a:t>of the </a:t>
            </a:r>
            <a:r>
              <a:rPr lang="it-IT" altLang="it-IT" i="0" dirty="0" err="1"/>
              <a:t>three</a:t>
            </a:r>
            <a:r>
              <a:rPr lang="it-IT" altLang="it-IT" i="0" dirty="0"/>
              <a:t> </a:t>
            </a:r>
            <a:r>
              <a:rPr lang="it-IT" altLang="it-IT" i="0" dirty="0" err="1"/>
              <a:t>vectors</a:t>
            </a:r>
            <a:r>
              <a:rPr lang="it-IT" altLang="it-IT" i="0" dirty="0"/>
              <a:t>: </a:t>
            </a:r>
            <a:r>
              <a:rPr lang="it-IT" altLang="it-IT" i="0" dirty="0" err="1"/>
              <a:t>this</a:t>
            </a:r>
            <a:r>
              <a:rPr lang="it-IT" altLang="it-IT" i="0" dirty="0"/>
              <a:t> </a:t>
            </a:r>
            <a:r>
              <a:rPr lang="it-IT" altLang="it-IT" i="0" dirty="0" err="1"/>
              <a:t>enable</a:t>
            </a:r>
            <a:r>
              <a:rPr lang="it-IT" altLang="it-IT" i="0" dirty="0"/>
              <a:t> the model to focus on </a:t>
            </a:r>
            <a:r>
              <a:rPr lang="it-IT" altLang="it-IT" i="0" dirty="0" err="1"/>
              <a:t>different</a:t>
            </a:r>
            <a:r>
              <a:rPr lang="it-IT" altLang="it-IT" i="0" dirty="0"/>
              <a:t> positions, parts of the speech or, in the case of images: visual </a:t>
            </a:r>
            <a:r>
              <a:rPr lang="it-IT" altLang="it-IT" i="0" dirty="0" err="1"/>
              <a:t>cues</a:t>
            </a:r>
            <a:r>
              <a:rPr lang="it-IT" altLang="it-IT" i="0" dirty="0"/>
              <a:t> (</a:t>
            </a:r>
            <a:r>
              <a:rPr lang="it-IT" altLang="it-IT" i="0" dirty="0" err="1"/>
              <a:t>geometries</a:t>
            </a:r>
            <a:r>
              <a:rPr lang="it-IT" altLang="it-IT" i="0" dirty="0"/>
              <a:t>, textures, colors and so on)</a:t>
            </a:r>
            <a:endParaRPr lang="it-IT" altLang="it-IT" dirty="0"/>
          </a:p>
        </p:txBody>
      </p:sp>
    </p:spTree>
    <p:extLst>
      <p:ext uri="{BB962C8B-B14F-4D97-AF65-F5344CB8AC3E}">
        <p14:creationId xmlns:p14="http://schemas.microsoft.com/office/powerpoint/2010/main" val="14112248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14</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a:t>https://lightning.ai/docs/pytorch/stable/notebooks/course_UvA-DL/05-transformers-and-MH-attention.html</a:t>
            </a:r>
          </a:p>
          <a:p>
            <a:pPr marL="171450" indent="-171450" eaLnBrk="1" hangingPunct="1">
              <a:buFont typeface="Arial" panose="020B0604020202020204" pitchFamily="34" charset="0"/>
              <a:buChar char="•"/>
            </a:pPr>
            <a:r>
              <a:rPr lang="it-IT" altLang="it-IT" dirty="0"/>
              <a:t>https://uvadlc-notebooks.readthedocs.io/en/latest/tutorial_notebooks/tutorial6/Transformers_and_MHAttention.html</a:t>
            </a:r>
          </a:p>
          <a:p>
            <a:pPr marL="171450" indent="-171450" eaLnBrk="1" hangingPunct="1">
              <a:buFont typeface="Arial" panose="020B0604020202020204" pitchFamily="34" charset="0"/>
              <a:buChar char="•"/>
            </a:pPr>
            <a:r>
              <a:rPr lang="it-IT" altLang="it-IT" dirty="0"/>
              <a:t>http://jalammar.github.io/illustrated-transformer/</a:t>
            </a:r>
          </a:p>
          <a:p>
            <a:pPr marL="171450" indent="-171450" eaLnBrk="1" hangingPunct="1">
              <a:buFont typeface="Arial" panose="020B0604020202020204" pitchFamily="34" charset="0"/>
              <a:buChar char="•"/>
            </a:pPr>
            <a:r>
              <a:rPr lang="it-IT" altLang="it-IT" dirty="0"/>
              <a:t>https://lilianweng.github.io/posts/2020-04-07-the-transformer-family/</a:t>
            </a:r>
          </a:p>
          <a:p>
            <a:pPr marL="171450" indent="-171450" eaLnBrk="1" hangingPunct="1">
              <a:buFont typeface="Arial" panose="020B0604020202020204" pitchFamily="34" charset="0"/>
              <a:buChar char="•"/>
            </a:pPr>
            <a:r>
              <a:rPr lang="it-IT" altLang="it-IT" dirty="0"/>
              <a:t>https://blogs.nvidia.com/blog/2022/03/25/what-is-a-transformer-model/</a:t>
            </a:r>
          </a:p>
          <a:p>
            <a:pPr marL="171450" indent="-171450" eaLnBrk="1" hangingPunct="1">
              <a:buFont typeface="Arial" panose="020B0604020202020204" pitchFamily="34" charset="0"/>
              <a:buChar char="•"/>
            </a:pPr>
            <a:r>
              <a:rPr lang="it-IT" altLang="it-IT" dirty="0"/>
              <a:t>https://en.wikipedia.org/wiki/Vision_transformer</a:t>
            </a:r>
          </a:p>
          <a:p>
            <a:pPr marL="171450" indent="-171450" eaLnBrk="1" hangingPunct="1">
              <a:buFont typeface="Arial" panose="020B0604020202020204" pitchFamily="34" charset="0"/>
              <a:buChar char="•"/>
            </a:pPr>
            <a:r>
              <a:rPr lang="it-IT" altLang="it-IT" dirty="0"/>
              <a:t>https://lightning.ai/docs/pytorch/stable/notebooks/course_UvA-DL/11-vision-transformer.html</a:t>
            </a:r>
          </a:p>
          <a:p>
            <a:pPr marL="171450" indent="-171450" eaLnBrk="1" hangingPunct="1">
              <a:buFont typeface="Arial" panose="020B0604020202020204" pitchFamily="34" charset="0"/>
              <a:buChar char="•"/>
            </a:pPr>
            <a:endParaRPr lang="it-IT" altLang="it-IT" dirty="0"/>
          </a:p>
          <a:p>
            <a:pPr marL="0" indent="0" eaLnBrk="1" hangingPunct="1">
              <a:buFont typeface="Arial" panose="020B0604020202020204" pitchFamily="34" charset="0"/>
              <a:buNone/>
            </a:pPr>
            <a:endParaRPr lang="it-IT" altLang="it-IT" dirty="0"/>
          </a:p>
          <a:p>
            <a:pPr marL="0" indent="0" eaLnBrk="1" hangingPunct="1">
              <a:buFont typeface="Arial" panose="020B0604020202020204" pitchFamily="34" charset="0"/>
              <a:buNone/>
            </a:pPr>
            <a:r>
              <a:rPr lang="it-IT" altLang="it-IT" dirty="0"/>
              <a:t>Self-</a:t>
            </a:r>
            <a:r>
              <a:rPr lang="it-IT" altLang="it-IT" dirty="0" err="1"/>
              <a:t>attention</a:t>
            </a:r>
            <a:r>
              <a:rPr lang="it-IT" altLang="it-IT" dirty="0"/>
              <a:t> </a:t>
            </a:r>
            <a:r>
              <a:rPr lang="it-IT" altLang="it-IT" dirty="0" err="1"/>
              <a:t>allows</a:t>
            </a:r>
            <a:r>
              <a:rPr lang="it-IT" altLang="it-IT" dirty="0"/>
              <a:t> to integrate for information </a:t>
            </a:r>
            <a:r>
              <a:rPr lang="it-IT" altLang="it-IT" dirty="0" err="1"/>
              <a:t>across</a:t>
            </a:r>
            <a:r>
              <a:rPr lang="it-IT" altLang="it-IT" dirty="0"/>
              <a:t> the </a:t>
            </a:r>
            <a:r>
              <a:rPr lang="it-IT" altLang="it-IT" dirty="0" err="1"/>
              <a:t>entire</a:t>
            </a:r>
            <a:r>
              <a:rPr lang="it-IT" altLang="it-IT" dirty="0"/>
              <a:t> image </a:t>
            </a:r>
            <a:r>
              <a:rPr lang="it-IT" altLang="it-IT" dirty="0" err="1"/>
              <a:t>even</a:t>
            </a:r>
            <a:r>
              <a:rPr lang="it-IT" altLang="it-IT" dirty="0"/>
              <a:t> in the </a:t>
            </a:r>
            <a:r>
              <a:rPr lang="it-IT" altLang="it-IT" dirty="0" err="1"/>
              <a:t>lowest</a:t>
            </a:r>
            <a:r>
              <a:rPr lang="it-IT" altLang="it-IT" dirty="0"/>
              <a:t> </a:t>
            </a:r>
            <a:r>
              <a:rPr lang="it-IT" altLang="it-IT" dirty="0" err="1"/>
              <a:t>layers</a:t>
            </a:r>
            <a:r>
              <a:rPr lang="it-IT" altLang="it-IT" dirty="0"/>
              <a:t>, </a:t>
            </a:r>
            <a:r>
              <a:rPr lang="it-IT" altLang="it-IT" dirty="0" err="1"/>
              <a:t>while</a:t>
            </a:r>
            <a:r>
              <a:rPr lang="it-IT" altLang="it-IT" dirty="0"/>
              <a:t> </a:t>
            </a:r>
            <a:r>
              <a:rPr lang="it-IT" altLang="it-IT" dirty="0" err="1"/>
              <a:t>other</a:t>
            </a:r>
            <a:r>
              <a:rPr lang="it-IT" altLang="it-IT" dirty="0"/>
              <a:t> </a:t>
            </a:r>
            <a:r>
              <a:rPr lang="it-IT" altLang="it-IT" i="1" dirty="0"/>
              <a:t>heads </a:t>
            </a:r>
            <a:r>
              <a:rPr lang="it-IT" altLang="it-IT" i="0" dirty="0" err="1"/>
              <a:t>have</a:t>
            </a:r>
            <a:r>
              <a:rPr lang="it-IT" altLang="it-IT" i="0" dirty="0"/>
              <a:t> </a:t>
            </a:r>
            <a:r>
              <a:rPr lang="it-IT" altLang="it-IT" i="1" dirty="0" err="1"/>
              <a:t>highly</a:t>
            </a:r>
            <a:r>
              <a:rPr lang="it-IT" altLang="it-IT" i="1" dirty="0"/>
              <a:t> </a:t>
            </a:r>
            <a:r>
              <a:rPr lang="it-IT" altLang="it-IT" i="1" dirty="0" err="1"/>
              <a:t>localized</a:t>
            </a:r>
            <a:r>
              <a:rPr lang="it-IT" altLang="it-IT" i="1" dirty="0"/>
              <a:t> </a:t>
            </a:r>
            <a:r>
              <a:rPr lang="it-IT" altLang="it-IT" i="1" dirty="0" err="1"/>
              <a:t>attention</a:t>
            </a:r>
            <a:r>
              <a:rPr lang="it-IT" altLang="it-IT" i="1" dirty="0"/>
              <a:t> </a:t>
            </a:r>
            <a:r>
              <a:rPr lang="it-IT" altLang="it-IT" i="0" dirty="0"/>
              <a:t> </a:t>
            </a:r>
            <a:r>
              <a:rPr lang="it-IT" altLang="it-IT" i="0" dirty="0" err="1"/>
              <a:t>as</a:t>
            </a:r>
            <a:r>
              <a:rPr lang="it-IT" altLang="it-IT" i="0" dirty="0"/>
              <a:t> to </a:t>
            </a:r>
            <a:r>
              <a:rPr lang="it-IT" altLang="it-IT" i="0" dirty="0" err="1"/>
              <a:t>mimic</a:t>
            </a:r>
            <a:r>
              <a:rPr lang="it-IT" altLang="it-IT" i="0" dirty="0"/>
              <a:t> the </a:t>
            </a:r>
            <a:r>
              <a:rPr lang="it-IT" altLang="it-IT" i="0" dirty="0" err="1"/>
              <a:t>ealry</a:t>
            </a:r>
            <a:r>
              <a:rPr lang="it-IT" altLang="it-IT" i="0" dirty="0"/>
              <a:t> </a:t>
            </a:r>
            <a:r>
              <a:rPr lang="it-IT" altLang="it-IT" i="0" dirty="0" err="1"/>
              <a:t>convolutional</a:t>
            </a:r>
            <a:r>
              <a:rPr lang="it-IT" altLang="it-IT" i="0" dirty="0"/>
              <a:t> </a:t>
            </a:r>
            <a:r>
              <a:rPr lang="it-IT" altLang="it-IT" i="0" dirty="0" err="1"/>
              <a:t>layers</a:t>
            </a:r>
            <a:r>
              <a:rPr lang="it-IT" altLang="it-IT" i="0" dirty="0"/>
              <a:t> in CNN </a:t>
            </a:r>
            <a:r>
              <a:rPr lang="it-IT" altLang="it-IT" i="0" dirty="0" err="1"/>
              <a:t>detecting</a:t>
            </a:r>
            <a:r>
              <a:rPr lang="it-IT" altLang="it-IT" i="0" dirty="0"/>
              <a:t> «low </a:t>
            </a:r>
            <a:r>
              <a:rPr lang="it-IT" altLang="it-IT" i="0" dirty="0" err="1"/>
              <a:t>level</a:t>
            </a:r>
            <a:r>
              <a:rPr lang="it-IT" altLang="it-IT" i="0" dirty="0"/>
              <a:t> features» (</a:t>
            </a:r>
            <a:r>
              <a:rPr lang="it-IT" altLang="it-IT" i="0" dirty="0" err="1"/>
              <a:t>edges</a:t>
            </a:r>
            <a:r>
              <a:rPr lang="it-IT" altLang="it-IT" i="0"/>
              <a:t>, corners, and so on…)</a:t>
            </a:r>
            <a:endParaRPr lang="it-IT" altLang="it-IT" i="1" dirty="0"/>
          </a:p>
        </p:txBody>
      </p:sp>
    </p:spTree>
    <p:extLst>
      <p:ext uri="{BB962C8B-B14F-4D97-AF65-F5344CB8AC3E}">
        <p14:creationId xmlns:p14="http://schemas.microsoft.com/office/powerpoint/2010/main" val="956299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15</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a:t>https://lightning.ai/docs/pytorch/stable/notebooks/course_UvA-DL/05-transformers-and-MH-attention.html</a:t>
            </a:r>
          </a:p>
          <a:p>
            <a:pPr marL="171450" indent="-171450" eaLnBrk="1" hangingPunct="1">
              <a:buFont typeface="Arial" panose="020B0604020202020204" pitchFamily="34" charset="0"/>
              <a:buChar char="•"/>
            </a:pPr>
            <a:r>
              <a:rPr lang="it-IT" altLang="it-IT" dirty="0"/>
              <a:t>https://uvadlc-notebooks.readthedocs.io/en/latest/tutorial_notebooks/tutorial6/Transformers_and_MHAttention.html</a:t>
            </a:r>
          </a:p>
          <a:p>
            <a:pPr marL="171450" indent="-171450" eaLnBrk="1" hangingPunct="1">
              <a:buFont typeface="Arial" panose="020B0604020202020204" pitchFamily="34" charset="0"/>
              <a:buChar char="•"/>
            </a:pPr>
            <a:r>
              <a:rPr lang="it-IT" altLang="it-IT" dirty="0"/>
              <a:t>http://jalammar.github.io/illustrated-transformer/</a:t>
            </a:r>
          </a:p>
          <a:p>
            <a:pPr marL="171450" indent="-171450" eaLnBrk="1" hangingPunct="1">
              <a:buFont typeface="Arial" panose="020B0604020202020204" pitchFamily="34" charset="0"/>
              <a:buChar char="•"/>
            </a:pPr>
            <a:r>
              <a:rPr lang="it-IT" altLang="it-IT" dirty="0"/>
              <a:t>https://lilianweng.github.io/posts/2020-04-07-the-transformer-family/</a:t>
            </a:r>
          </a:p>
          <a:p>
            <a:pPr marL="171450" indent="-171450" eaLnBrk="1" hangingPunct="1">
              <a:buFont typeface="Arial" panose="020B0604020202020204" pitchFamily="34" charset="0"/>
              <a:buChar char="•"/>
            </a:pPr>
            <a:r>
              <a:rPr lang="it-IT" altLang="it-IT" dirty="0"/>
              <a:t>https://blogs.nvidia.com/blog/2022/03/25/what-is-a-transformer-model/</a:t>
            </a:r>
          </a:p>
          <a:p>
            <a:pPr marL="171450" indent="-171450" eaLnBrk="1" hangingPunct="1">
              <a:buFont typeface="Arial" panose="020B0604020202020204" pitchFamily="34" charset="0"/>
              <a:buChar char="•"/>
            </a:pPr>
            <a:r>
              <a:rPr lang="it-IT" altLang="it-IT" dirty="0"/>
              <a:t>https://en.wikipedia.org/wiki/Vision_transformer</a:t>
            </a:r>
          </a:p>
          <a:p>
            <a:pPr marL="171450" indent="-171450" eaLnBrk="1" hangingPunct="1">
              <a:buFont typeface="Arial" panose="020B0604020202020204" pitchFamily="34" charset="0"/>
              <a:buChar char="•"/>
            </a:pPr>
            <a:r>
              <a:rPr lang="it-IT" altLang="it-IT" dirty="0"/>
              <a:t>https://lightning.ai/docs/pytorch/stable/notebooks/course_UvA-DL/11-vision-transformer.html</a:t>
            </a:r>
          </a:p>
        </p:txBody>
      </p:sp>
    </p:spTree>
    <p:extLst>
      <p:ext uri="{BB962C8B-B14F-4D97-AF65-F5344CB8AC3E}">
        <p14:creationId xmlns:p14="http://schemas.microsoft.com/office/powerpoint/2010/main" val="23021125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r>
              <a:rPr lang="it-IT" dirty="0"/>
              <a:t>Sum up the </a:t>
            </a:r>
            <a:r>
              <a:rPr lang="it-IT" dirty="0" err="1"/>
              <a:t>whole</a:t>
            </a:r>
            <a:r>
              <a:rPr lang="it-IT" dirty="0"/>
              <a:t> </a:t>
            </a:r>
            <a:r>
              <a:rPr lang="it-IT" dirty="0" err="1"/>
              <a:t>process</a:t>
            </a:r>
            <a:r>
              <a:rPr lang="it-IT" dirty="0"/>
              <a:t> </a:t>
            </a:r>
            <a:r>
              <a:rPr lang="it-IT" dirty="0" err="1"/>
              <a:t>involved</a:t>
            </a:r>
            <a:r>
              <a:rPr lang="it-IT" dirty="0"/>
              <a:t> for the </a:t>
            </a:r>
            <a:r>
              <a:rPr lang="it-IT" dirty="0" err="1"/>
              <a:t>period</a:t>
            </a:r>
            <a:r>
              <a:rPr lang="it-IT" dirty="0"/>
              <a:t> of </a:t>
            </a:r>
            <a:r>
              <a:rPr lang="it-IT" dirty="0" err="1"/>
              <a:t>my</a:t>
            </a:r>
            <a:r>
              <a:rPr lang="it-IT" dirty="0"/>
              <a:t> </a:t>
            </a:r>
            <a:r>
              <a:rPr lang="it-IT" dirty="0" err="1"/>
              <a:t>thesis</a:t>
            </a:r>
            <a:r>
              <a:rPr lang="it-IT" dirty="0"/>
              <a:t>:</a:t>
            </a:r>
          </a:p>
          <a:p>
            <a:pPr marL="628650" lvl="1" indent="-171450">
              <a:buFont typeface="Arial" panose="020B0604020202020204" pitchFamily="34" charset="0"/>
              <a:buChar char="•"/>
            </a:pPr>
            <a:r>
              <a:rPr lang="it-IT" dirty="0"/>
              <a:t>How I </a:t>
            </a:r>
            <a:r>
              <a:rPr lang="it-IT" dirty="0" err="1"/>
              <a:t>documented</a:t>
            </a:r>
            <a:r>
              <a:rPr lang="it-IT" dirty="0"/>
              <a:t> on the problem</a:t>
            </a:r>
          </a:p>
          <a:p>
            <a:pPr marL="628650" lvl="1" indent="-171450">
              <a:buFont typeface="Arial" panose="020B0604020202020204" pitchFamily="34" charset="0"/>
              <a:buChar char="•"/>
            </a:pPr>
            <a:r>
              <a:rPr lang="it-IT" dirty="0" err="1"/>
              <a:t>Where</a:t>
            </a:r>
            <a:r>
              <a:rPr lang="it-IT" dirty="0"/>
              <a:t> I </a:t>
            </a:r>
            <a:r>
              <a:rPr lang="it-IT" dirty="0" err="1"/>
              <a:t>found</a:t>
            </a:r>
            <a:r>
              <a:rPr lang="it-IT" dirty="0"/>
              <a:t> the </a:t>
            </a:r>
            <a:r>
              <a:rPr lang="it-IT" dirty="0" err="1"/>
              <a:t>existing</a:t>
            </a:r>
            <a:r>
              <a:rPr lang="it-IT" dirty="0"/>
              <a:t> </a:t>
            </a:r>
            <a:r>
              <a:rPr lang="it-IT" dirty="0" err="1"/>
              <a:t>solutions</a:t>
            </a:r>
            <a:r>
              <a:rPr lang="it-IT" dirty="0"/>
              <a:t> (papers, blogs, tutorials…)</a:t>
            </a:r>
          </a:p>
          <a:p>
            <a:pPr marL="628650" lvl="1" indent="-171450">
              <a:buFont typeface="Arial" panose="020B0604020202020204" pitchFamily="34" charset="0"/>
              <a:buChar char="•"/>
            </a:pPr>
            <a:r>
              <a:rPr lang="it-IT" dirty="0" err="1"/>
              <a:t>What</a:t>
            </a:r>
            <a:r>
              <a:rPr lang="it-IT" dirty="0"/>
              <a:t> I </a:t>
            </a:r>
            <a:r>
              <a:rPr lang="it-IT" dirty="0" err="1"/>
              <a:t>did</a:t>
            </a:r>
            <a:r>
              <a:rPr lang="it-IT" dirty="0"/>
              <a:t> to propose </a:t>
            </a:r>
            <a:r>
              <a:rPr lang="it-IT" dirty="0" err="1"/>
              <a:t>my</a:t>
            </a:r>
            <a:r>
              <a:rPr lang="it-IT" dirty="0"/>
              <a:t> </a:t>
            </a:r>
            <a:r>
              <a:rPr lang="it-IT" dirty="0" err="1"/>
              <a:t>solutions</a:t>
            </a:r>
            <a:endParaRPr lang="it-IT" dirty="0"/>
          </a:p>
          <a:p>
            <a:pPr marL="628650" lvl="1" indent="-171450">
              <a:buFont typeface="Arial" panose="020B0604020202020204" pitchFamily="34" charset="0"/>
              <a:buChar char="•"/>
            </a:pPr>
            <a:endParaRPr lang="it-IT" dirty="0"/>
          </a:p>
          <a:p>
            <a:pPr marL="628650" lvl="1" indent="-171450">
              <a:buFont typeface="Arial" panose="020B0604020202020204" pitchFamily="34" charset="0"/>
              <a:buChar char="•"/>
            </a:pPr>
            <a:endParaRPr lang="en-GB" dirty="0"/>
          </a:p>
          <a:p>
            <a:pPr marL="628650" lvl="1" indent="-171450">
              <a:buFont typeface="Arial" panose="020B0604020202020204" pitchFamily="34" charset="0"/>
              <a:buChar char="•"/>
            </a:pPr>
            <a:endParaRPr lang="en-GB" dirty="0"/>
          </a:p>
          <a:p>
            <a:pPr marL="0" lvl="0" indent="0">
              <a:buFont typeface="Arial" panose="020B0604020202020204" pitchFamily="34" charset="0"/>
              <a:buNone/>
            </a:pPr>
            <a:r>
              <a:rPr lang="en-GB" dirty="0"/>
              <a:t>In the following sections I will introduce:</a:t>
            </a:r>
          </a:p>
          <a:p>
            <a:pPr marL="171450" lvl="0" indent="-171450">
              <a:buFont typeface="Arial" panose="020B0604020202020204" pitchFamily="34" charset="0"/>
              <a:buChar char="•"/>
            </a:pPr>
            <a:r>
              <a:rPr lang="en-GB" dirty="0"/>
              <a:t>the problem/task I worked on, </a:t>
            </a:r>
          </a:p>
          <a:p>
            <a:pPr marL="171450" lvl="0" indent="-171450">
              <a:buFont typeface="Arial" panose="020B0604020202020204" pitchFamily="34" charset="0"/>
              <a:buChar char="•"/>
            </a:pPr>
            <a:r>
              <a:rPr lang="en-GB" dirty="0"/>
              <a:t>the relevant literature reviewed before starting the development of my solution</a:t>
            </a:r>
          </a:p>
          <a:p>
            <a:pPr marL="171450" lvl="0" indent="-171450">
              <a:buFont typeface="Arial" panose="020B0604020202020204" pitchFamily="34" charset="0"/>
              <a:buChar char="•"/>
            </a:pPr>
            <a:r>
              <a:rPr lang="en-GB" dirty="0"/>
              <a:t>the methodology I followed to obtain reproducible and accessible results, while maintaining a flexible structure of the project, so to allow for quick prototyping, hypothesis testing and so on</a:t>
            </a:r>
          </a:p>
          <a:p>
            <a:pPr marL="0" lvl="0" indent="0">
              <a:buFont typeface="Arial" panose="020B0604020202020204" pitchFamily="34" charset="0"/>
              <a:buNone/>
            </a:pPr>
            <a:endParaRPr lang="en-GB" dirty="0"/>
          </a:p>
          <a:p>
            <a:pPr marL="0" lvl="0" indent="0">
              <a:buFont typeface="Arial" panose="020B0604020202020204" pitchFamily="34" charset="0"/>
              <a:buNone/>
            </a:pPr>
            <a:r>
              <a:rPr lang="en-GB" dirty="0"/>
              <a:t>At the end, I will show the results, discuss about the future work and recent improvements in </a:t>
            </a:r>
            <a:r>
              <a:rPr lang="en-GB"/>
              <a:t>Semantic Segmentation   </a:t>
            </a:r>
            <a:endParaRPr lang="it-IT" dirty="0"/>
          </a:p>
        </p:txBody>
      </p:sp>
      <p:sp>
        <p:nvSpPr>
          <p:cNvPr id="4" name="Segnaposto numero diapositiva 3"/>
          <p:cNvSpPr>
            <a:spLocks noGrp="1"/>
          </p:cNvSpPr>
          <p:nvPr>
            <p:ph type="sldNum" sz="quarter" idx="5"/>
          </p:nvPr>
        </p:nvSpPr>
        <p:spPr/>
        <p:txBody>
          <a:bodyPr/>
          <a:lstStyle/>
          <a:p>
            <a:pPr>
              <a:defRPr/>
            </a:pPr>
            <a:fld id="{3E46A100-CE4F-444A-B2FF-C030896C0F9A}" type="slidenum">
              <a:rPr lang="it-IT" altLang="it-IT" smtClean="0"/>
              <a:pPr>
                <a:defRPr/>
              </a:pPr>
              <a:t>16</a:t>
            </a:fld>
            <a:endParaRPr lang="it-IT" altLang="it-IT"/>
          </a:p>
        </p:txBody>
      </p:sp>
    </p:spTree>
    <p:extLst>
      <p:ext uri="{BB962C8B-B14F-4D97-AF65-F5344CB8AC3E}">
        <p14:creationId xmlns:p14="http://schemas.microsoft.com/office/powerpoint/2010/main" val="21497723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A64D75A6-46CA-E2F6-341A-E829C73E8B4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43DC4737-916D-4BED-8A6F-6C0FF0036A5D}" type="slidenum">
              <a:rPr lang="it-IT" altLang="it-IT" sz="1200">
                <a:solidFill>
                  <a:schemeClr val="tx1"/>
                </a:solidFill>
              </a:rPr>
              <a:pPr/>
              <a:t>17</a:t>
            </a:fld>
            <a:endParaRPr lang="it-IT" altLang="it-IT" sz="1200">
              <a:solidFill>
                <a:schemeClr val="tx1"/>
              </a:solidFill>
            </a:endParaRPr>
          </a:p>
        </p:txBody>
      </p:sp>
      <p:sp>
        <p:nvSpPr>
          <p:cNvPr id="7171" name="Rectangle 2">
            <a:extLst>
              <a:ext uri="{FF2B5EF4-FFF2-40B4-BE49-F238E27FC236}">
                <a16:creationId xmlns:a16="http://schemas.microsoft.com/office/drawing/2014/main" id="{7838BEAA-9F24-A9EE-B2A0-DDEE9DFD9A95}"/>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4ED462EB-C117-60AD-E21B-99D34F94E0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err="1"/>
              <a:t>Briefly</a:t>
            </a:r>
            <a:r>
              <a:rPr lang="it-IT" altLang="it-IT" dirty="0"/>
              <a:t> </a:t>
            </a:r>
            <a:r>
              <a:rPr lang="it-IT" altLang="it-IT" dirty="0" err="1"/>
              <a:t>describe</a:t>
            </a:r>
            <a:r>
              <a:rPr lang="it-IT" altLang="it-IT" dirty="0"/>
              <a:t> the problem </a:t>
            </a:r>
            <a:r>
              <a:rPr lang="it-IT" altLang="it-IT" dirty="0" err="1"/>
              <a:t>as</a:t>
            </a:r>
            <a:r>
              <a:rPr lang="it-IT" altLang="it-IT" dirty="0"/>
              <a:t> </a:t>
            </a:r>
            <a:r>
              <a:rPr lang="it-IT" altLang="it-IT" dirty="0" err="1"/>
              <a:t>stated</a:t>
            </a:r>
            <a:r>
              <a:rPr lang="it-IT" altLang="it-IT" dirty="0"/>
              <a:t> in the </a:t>
            </a:r>
            <a:r>
              <a:rPr lang="it-IT" altLang="it-IT" dirty="0" err="1"/>
              <a:t>BraTS</a:t>
            </a:r>
            <a:r>
              <a:rPr lang="it-IT" altLang="it-IT" dirty="0"/>
              <a:t> challenge</a:t>
            </a:r>
          </a:p>
          <a:p>
            <a:pPr marL="171450" indent="-171450" eaLnBrk="1" hangingPunct="1">
              <a:buFont typeface="Arial" panose="020B0604020202020204" pitchFamily="34" charset="0"/>
              <a:buChar char="•"/>
            </a:pPr>
            <a:r>
              <a:rPr lang="it-IT" altLang="it-IT" dirty="0" err="1"/>
              <a:t>Say</a:t>
            </a:r>
            <a:r>
              <a:rPr lang="it-IT" altLang="it-IT" dirty="0"/>
              <a:t> </a:t>
            </a:r>
            <a:r>
              <a:rPr lang="it-IT" altLang="it-IT" dirty="0" err="1"/>
              <a:t>why</a:t>
            </a:r>
            <a:r>
              <a:rPr lang="it-IT" altLang="it-IT" dirty="0"/>
              <a:t> </a:t>
            </a:r>
            <a:r>
              <a:rPr lang="it-IT" altLang="it-IT" dirty="0" err="1"/>
              <a:t>this</a:t>
            </a:r>
            <a:r>
              <a:rPr lang="it-IT" altLang="it-IT" dirty="0"/>
              <a:t> </a:t>
            </a:r>
            <a:r>
              <a:rPr lang="it-IT" altLang="it-IT" dirty="0" err="1"/>
              <a:t>is</a:t>
            </a:r>
            <a:r>
              <a:rPr lang="it-IT" altLang="it-IT" dirty="0"/>
              <a:t> </a:t>
            </a:r>
            <a:r>
              <a:rPr lang="it-IT" altLang="it-IT" dirty="0" err="1"/>
              <a:t>difficult</a:t>
            </a:r>
            <a:r>
              <a:rPr lang="it-IT" altLang="it-IT" dirty="0"/>
              <a:t> </a:t>
            </a:r>
            <a:r>
              <a:rPr lang="it-IT" altLang="it-IT" dirty="0" err="1"/>
              <a:t>compared</a:t>
            </a:r>
            <a:r>
              <a:rPr lang="it-IT" altLang="it-IT" dirty="0"/>
              <a:t> to </a:t>
            </a:r>
            <a:r>
              <a:rPr lang="it-IT" altLang="it-IT" dirty="0" err="1"/>
              <a:t>other</a:t>
            </a:r>
            <a:r>
              <a:rPr lang="it-IT" altLang="it-IT" dirty="0"/>
              <a:t> </a:t>
            </a:r>
            <a:r>
              <a:rPr lang="it-IT" altLang="it-IT" dirty="0" err="1"/>
              <a:t>segmentation</a:t>
            </a:r>
            <a:r>
              <a:rPr lang="it-IT" altLang="it-IT" dirty="0"/>
              <a:t> problem (</a:t>
            </a:r>
            <a:r>
              <a:rPr lang="it-IT" altLang="it-IT" dirty="0" err="1"/>
              <a:t>variability</a:t>
            </a:r>
            <a:r>
              <a:rPr lang="it-IT" altLang="it-IT" dirty="0"/>
              <a:t> of target, </a:t>
            </a:r>
            <a:r>
              <a:rPr lang="it-IT" altLang="it-IT" dirty="0" err="1"/>
              <a:t>scarcity</a:t>
            </a:r>
            <a:r>
              <a:rPr lang="it-IT" altLang="it-IT" dirty="0"/>
              <a:t> of data, high </a:t>
            </a:r>
            <a:r>
              <a:rPr lang="it-IT" altLang="it-IT" dirty="0" err="1"/>
              <a:t>resolution</a:t>
            </a:r>
            <a:r>
              <a:rPr lang="it-IT" altLang="it-IT" dirty="0"/>
              <a:t> of data -&gt; </a:t>
            </a:r>
            <a:r>
              <a:rPr lang="it-IT" altLang="it-IT" dirty="0" err="1"/>
              <a:t>hw</a:t>
            </a:r>
            <a:r>
              <a:rPr lang="it-IT" altLang="it-IT" dirty="0"/>
              <a:t> problem)</a:t>
            </a:r>
          </a:p>
          <a:p>
            <a:pPr marL="171450" indent="-171450" eaLnBrk="1" hangingPunct="1">
              <a:buFont typeface="Arial" panose="020B0604020202020204" pitchFamily="34" charset="0"/>
              <a:buChar char="•"/>
            </a:pPr>
            <a:endParaRPr lang="it-IT" altLang="it-IT" dirty="0"/>
          </a:p>
          <a:p>
            <a:pPr marL="0" indent="0" eaLnBrk="1" hangingPunct="1">
              <a:buFont typeface="Arial" panose="020B0604020202020204" pitchFamily="34" charset="0"/>
              <a:buNone/>
            </a:pPr>
            <a:endParaRPr lang="it-IT" altLang="it-IT" dirty="0"/>
          </a:p>
          <a:p>
            <a:pPr marL="0" indent="0" eaLnBrk="1" hangingPunct="1">
              <a:buFont typeface="Arial" panose="020B0604020202020204" pitchFamily="34" charset="0"/>
              <a:buNone/>
            </a:pPr>
            <a:r>
              <a:rPr lang="it-IT" altLang="it-IT" dirty="0" err="1"/>
              <a:t>Since</a:t>
            </a:r>
            <a:r>
              <a:rPr lang="it-IT" altLang="it-IT" dirty="0"/>
              <a:t> 2012, the International Brain </a:t>
            </a:r>
            <a:r>
              <a:rPr lang="it-IT" altLang="it-IT" dirty="0" err="1"/>
              <a:t>Tumor</a:t>
            </a:r>
            <a:r>
              <a:rPr lang="it-IT" altLang="it-IT" dirty="0"/>
              <a:t> </a:t>
            </a:r>
            <a:r>
              <a:rPr lang="it-IT" altLang="it-IT" dirty="0" err="1"/>
              <a:t>Segmentation</a:t>
            </a:r>
            <a:r>
              <a:rPr lang="it-IT" altLang="it-IT" dirty="0"/>
              <a:t> (</a:t>
            </a:r>
            <a:r>
              <a:rPr lang="it-IT" altLang="it-IT" dirty="0" err="1"/>
              <a:t>BraTS</a:t>
            </a:r>
            <a:r>
              <a:rPr lang="it-IT" altLang="it-IT" dirty="0"/>
              <a:t>) challenge </a:t>
            </a:r>
            <a:r>
              <a:rPr lang="it-IT" altLang="it-IT" dirty="0" err="1"/>
              <a:t>has</a:t>
            </a:r>
            <a:r>
              <a:rPr lang="it-IT" altLang="it-IT" dirty="0"/>
              <a:t> </a:t>
            </a:r>
            <a:r>
              <a:rPr lang="it-IT" altLang="it-IT" dirty="0" err="1"/>
              <a:t>focused</a:t>
            </a:r>
            <a:r>
              <a:rPr lang="it-IT" altLang="it-IT" dirty="0"/>
              <a:t> on the generation of a benchmarking </a:t>
            </a:r>
            <a:r>
              <a:rPr lang="it-IT" altLang="it-IT" dirty="0" err="1"/>
              <a:t>environment</a:t>
            </a:r>
            <a:r>
              <a:rPr lang="it-IT" altLang="it-IT" dirty="0"/>
              <a:t> and dataset for the </a:t>
            </a:r>
            <a:r>
              <a:rPr lang="it-IT" altLang="it-IT" dirty="0" err="1"/>
              <a:t>delineation</a:t>
            </a:r>
            <a:r>
              <a:rPr lang="it-IT" altLang="it-IT" dirty="0"/>
              <a:t> of </a:t>
            </a:r>
            <a:r>
              <a:rPr lang="it-IT" altLang="it-IT" dirty="0" err="1"/>
              <a:t>adult</a:t>
            </a:r>
            <a:r>
              <a:rPr lang="it-IT" altLang="it-IT" dirty="0"/>
              <a:t> brain </a:t>
            </a:r>
            <a:r>
              <a:rPr lang="it-IT" altLang="it-IT" dirty="0" err="1"/>
              <a:t>tumors</a:t>
            </a:r>
            <a:r>
              <a:rPr lang="it-IT" altLang="it-IT" dirty="0"/>
              <a:t> (</a:t>
            </a:r>
            <a:r>
              <a:rPr lang="it-IT" altLang="it-IT" dirty="0" err="1"/>
              <a:t>namely</a:t>
            </a:r>
            <a:r>
              <a:rPr lang="it-IT" altLang="it-IT" dirty="0"/>
              <a:t> </a:t>
            </a:r>
            <a:r>
              <a:rPr lang="it-IT" altLang="it-IT" dirty="0" err="1"/>
              <a:t>gliomas</a:t>
            </a:r>
            <a:r>
              <a:rPr lang="it-IT" altLang="it-IT" dirty="0"/>
              <a:t>). </a:t>
            </a:r>
          </a:p>
          <a:p>
            <a:pPr marL="0" indent="0" eaLnBrk="1" hangingPunct="1">
              <a:buFont typeface="Arial" panose="020B0604020202020204" pitchFamily="34" charset="0"/>
              <a:buNone/>
            </a:pPr>
            <a:r>
              <a:rPr lang="it-IT" altLang="it-IT" dirty="0"/>
              <a:t>The dataset version I </a:t>
            </a:r>
            <a:r>
              <a:rPr lang="it-IT" altLang="it-IT" dirty="0" err="1"/>
              <a:t>used</a:t>
            </a:r>
            <a:r>
              <a:rPr lang="it-IT" altLang="it-IT" dirty="0"/>
              <a:t> for </a:t>
            </a:r>
            <a:r>
              <a:rPr lang="it-IT" altLang="it-IT" dirty="0" err="1"/>
              <a:t>both</a:t>
            </a:r>
            <a:r>
              <a:rPr lang="it-IT" altLang="it-IT" dirty="0"/>
              <a:t> </a:t>
            </a:r>
            <a:r>
              <a:rPr lang="it-IT" altLang="it-IT" dirty="0" err="1"/>
              <a:t>reproducing</a:t>
            </a:r>
            <a:r>
              <a:rPr lang="it-IT" altLang="it-IT" dirty="0"/>
              <a:t> the </a:t>
            </a:r>
            <a:r>
              <a:rPr lang="it-IT" altLang="it-IT" dirty="0" err="1"/>
              <a:t>results</a:t>
            </a:r>
            <a:r>
              <a:rPr lang="it-IT" altLang="it-IT" dirty="0"/>
              <a:t> of the SOTA </a:t>
            </a:r>
            <a:r>
              <a:rPr lang="it-IT" altLang="it-IT" dirty="0" err="1"/>
              <a:t>I’ll</a:t>
            </a:r>
            <a:r>
              <a:rPr lang="it-IT" altLang="it-IT" dirty="0"/>
              <a:t> illustrate </a:t>
            </a:r>
            <a:r>
              <a:rPr lang="it-IT" altLang="it-IT" dirty="0" err="1"/>
              <a:t>soon</a:t>
            </a:r>
            <a:r>
              <a:rPr lang="it-IT" altLang="it-IT" dirty="0"/>
              <a:t> in </a:t>
            </a:r>
            <a:r>
              <a:rPr lang="it-IT" altLang="it-IT" dirty="0" err="1"/>
              <a:t>few</a:t>
            </a:r>
            <a:r>
              <a:rPr lang="it-IT" altLang="it-IT" dirty="0"/>
              <a:t> slides and to </a:t>
            </a:r>
            <a:r>
              <a:rPr lang="it-IT" altLang="it-IT" dirty="0" err="1"/>
              <a:t>train</a:t>
            </a:r>
            <a:r>
              <a:rPr lang="it-IT" altLang="it-IT" dirty="0"/>
              <a:t> </a:t>
            </a:r>
            <a:r>
              <a:rPr lang="it-IT" altLang="it-IT" dirty="0" err="1"/>
              <a:t>my</a:t>
            </a:r>
            <a:r>
              <a:rPr lang="it-IT" altLang="it-IT" dirty="0"/>
              <a:t> </a:t>
            </a:r>
            <a:r>
              <a:rPr lang="it-IT" altLang="it-IT" dirty="0" err="1"/>
              <a:t>solution</a:t>
            </a:r>
            <a:r>
              <a:rPr lang="it-IT" altLang="it-IT" dirty="0"/>
              <a:t>, so to </a:t>
            </a:r>
            <a:r>
              <a:rPr lang="it-IT" altLang="it-IT" dirty="0" err="1"/>
              <a:t>have</a:t>
            </a:r>
            <a:r>
              <a:rPr lang="it-IT" altLang="it-IT" dirty="0"/>
              <a:t> a common ground for the benchmark </a:t>
            </a:r>
            <a:r>
              <a:rPr lang="it-IT" altLang="it-IT" dirty="0" err="1"/>
              <a:t>is</a:t>
            </a:r>
            <a:r>
              <a:rPr lang="it-IT" altLang="it-IT" dirty="0"/>
              <a:t> the 2018 </a:t>
            </a:r>
            <a:r>
              <a:rPr lang="it-IT" altLang="it-IT" dirty="0" err="1"/>
              <a:t>BraTS</a:t>
            </a:r>
            <a:r>
              <a:rPr lang="it-IT" altLang="it-IT" dirty="0"/>
              <a:t> version: the data are routine </a:t>
            </a:r>
            <a:r>
              <a:rPr lang="it-IT" altLang="it-IT" dirty="0" err="1"/>
              <a:t>clinically-acquired</a:t>
            </a:r>
            <a:r>
              <a:rPr lang="it-IT" altLang="it-IT" dirty="0"/>
              <a:t>, multi-site </a:t>
            </a:r>
            <a:r>
              <a:rPr lang="it-IT" altLang="it-IT" dirty="0" err="1"/>
              <a:t>multiparametric</a:t>
            </a:r>
            <a:r>
              <a:rPr lang="it-IT" altLang="it-IT" dirty="0"/>
              <a:t> </a:t>
            </a:r>
            <a:r>
              <a:rPr lang="it-IT" altLang="it-IT" dirty="0" err="1"/>
              <a:t>magnetic</a:t>
            </a:r>
            <a:r>
              <a:rPr lang="it-IT" altLang="it-IT" dirty="0"/>
              <a:t> </a:t>
            </a:r>
            <a:r>
              <a:rPr lang="it-IT" altLang="it-IT" dirty="0" err="1"/>
              <a:t>resonance</a:t>
            </a:r>
            <a:r>
              <a:rPr lang="it-IT" altLang="it-IT" dirty="0"/>
              <a:t> imaging (</a:t>
            </a:r>
            <a:r>
              <a:rPr lang="it-IT" altLang="it-IT" dirty="0" err="1"/>
              <a:t>mpMRI</a:t>
            </a:r>
            <a:r>
              <a:rPr lang="it-IT" altLang="it-IT" dirty="0"/>
              <a:t>) </a:t>
            </a:r>
            <a:r>
              <a:rPr lang="it-IT" altLang="it-IT" dirty="0" err="1"/>
              <a:t>scans</a:t>
            </a:r>
            <a:r>
              <a:rPr lang="it-IT" altLang="it-IT" dirty="0"/>
              <a:t> of brain </a:t>
            </a:r>
            <a:r>
              <a:rPr lang="it-IT" altLang="it-IT" dirty="0" err="1"/>
              <a:t>tumor</a:t>
            </a:r>
            <a:r>
              <a:rPr lang="it-IT" altLang="it-IT" dirty="0"/>
              <a:t> </a:t>
            </a:r>
            <a:r>
              <a:rPr lang="it-IT" altLang="it-IT" dirty="0" err="1"/>
              <a:t>patients</a:t>
            </a:r>
            <a:r>
              <a:rPr lang="it-IT" altLang="it-IT" dirty="0"/>
              <a:t> and </a:t>
            </a:r>
            <a:r>
              <a:rPr lang="it-IT" altLang="it-IT" dirty="0" err="1"/>
              <a:t>focuses</a:t>
            </a:r>
            <a:r>
              <a:rPr lang="it-IT" altLang="it-IT" dirty="0"/>
              <a:t> on the </a:t>
            </a:r>
            <a:r>
              <a:rPr lang="it-IT" altLang="it-IT" dirty="0" err="1"/>
              <a:t>segmentation</a:t>
            </a:r>
            <a:r>
              <a:rPr lang="it-IT" altLang="it-IT" dirty="0"/>
              <a:t> of </a:t>
            </a:r>
            <a:r>
              <a:rPr lang="it-IT" altLang="it-IT" dirty="0" err="1"/>
              <a:t>intrinsically</a:t>
            </a:r>
            <a:r>
              <a:rPr lang="it-IT" altLang="it-IT" dirty="0"/>
              <a:t> </a:t>
            </a:r>
            <a:r>
              <a:rPr lang="it-IT" altLang="it-IT" dirty="0" err="1"/>
              <a:t>heterogeneous</a:t>
            </a:r>
            <a:r>
              <a:rPr lang="it-IT" altLang="it-IT" dirty="0"/>
              <a:t> </a:t>
            </a:r>
            <a:r>
              <a:rPr lang="it-IT" altLang="it-IT" dirty="0" err="1"/>
              <a:t>tumors</a:t>
            </a:r>
            <a:r>
              <a:rPr lang="it-IT" altLang="it-IT" dirty="0"/>
              <a:t> (in </a:t>
            </a:r>
            <a:r>
              <a:rPr lang="it-IT" altLang="it-IT" dirty="0" err="1"/>
              <a:t>appearance</a:t>
            </a:r>
            <a:r>
              <a:rPr lang="it-IT" altLang="it-IT" dirty="0"/>
              <a:t>, </a:t>
            </a:r>
            <a:r>
              <a:rPr lang="it-IT" altLang="it-IT" dirty="0" err="1"/>
              <a:t>shape</a:t>
            </a:r>
            <a:r>
              <a:rPr lang="it-IT" altLang="it-IT" dirty="0"/>
              <a:t> and </a:t>
            </a:r>
            <a:r>
              <a:rPr lang="it-IT" altLang="it-IT" dirty="0" err="1"/>
              <a:t>histology</a:t>
            </a:r>
            <a:r>
              <a:rPr lang="it-IT" altLang="it-IT" dirty="0"/>
              <a:t>).</a:t>
            </a:r>
          </a:p>
          <a:p>
            <a:pPr marL="0" indent="0" eaLnBrk="1" hangingPunct="1">
              <a:buFont typeface="Arial" panose="020B0604020202020204" pitchFamily="34" charset="0"/>
              <a:buNone/>
            </a:pPr>
            <a:endParaRPr lang="it-IT" altLang="it-IT" dirty="0"/>
          </a:p>
        </p:txBody>
      </p:sp>
    </p:spTree>
    <p:extLst>
      <p:ext uri="{BB962C8B-B14F-4D97-AF65-F5344CB8AC3E}">
        <p14:creationId xmlns:p14="http://schemas.microsoft.com/office/powerpoint/2010/main" val="17551106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A64D75A6-46CA-E2F6-341A-E829C73E8B4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43DC4737-916D-4BED-8A6F-6C0FF0036A5D}" type="slidenum">
              <a:rPr lang="it-IT" altLang="it-IT" sz="1200">
                <a:solidFill>
                  <a:schemeClr val="tx1"/>
                </a:solidFill>
              </a:rPr>
              <a:pPr/>
              <a:t>18</a:t>
            </a:fld>
            <a:endParaRPr lang="it-IT" altLang="it-IT" sz="1200">
              <a:solidFill>
                <a:schemeClr val="tx1"/>
              </a:solidFill>
            </a:endParaRPr>
          </a:p>
        </p:txBody>
      </p:sp>
      <p:sp>
        <p:nvSpPr>
          <p:cNvPr id="7171" name="Rectangle 2">
            <a:extLst>
              <a:ext uri="{FF2B5EF4-FFF2-40B4-BE49-F238E27FC236}">
                <a16:creationId xmlns:a16="http://schemas.microsoft.com/office/drawing/2014/main" id="{7838BEAA-9F24-A9EE-B2A0-DDEE9DFD9A95}"/>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4ED462EB-C117-60AD-E21B-99D34F94E0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err="1"/>
              <a:t>Briefly</a:t>
            </a:r>
            <a:r>
              <a:rPr lang="it-IT" altLang="it-IT" dirty="0"/>
              <a:t> </a:t>
            </a:r>
            <a:r>
              <a:rPr lang="it-IT" altLang="it-IT" dirty="0" err="1"/>
              <a:t>describe</a:t>
            </a:r>
            <a:r>
              <a:rPr lang="it-IT" altLang="it-IT" dirty="0"/>
              <a:t> the problem </a:t>
            </a:r>
            <a:r>
              <a:rPr lang="it-IT" altLang="it-IT" dirty="0" err="1"/>
              <a:t>as</a:t>
            </a:r>
            <a:r>
              <a:rPr lang="it-IT" altLang="it-IT" dirty="0"/>
              <a:t> </a:t>
            </a:r>
            <a:r>
              <a:rPr lang="it-IT" altLang="it-IT" dirty="0" err="1"/>
              <a:t>stated</a:t>
            </a:r>
            <a:r>
              <a:rPr lang="it-IT" altLang="it-IT" dirty="0"/>
              <a:t> in the </a:t>
            </a:r>
            <a:r>
              <a:rPr lang="it-IT" altLang="it-IT" dirty="0" err="1"/>
              <a:t>BraTS</a:t>
            </a:r>
            <a:r>
              <a:rPr lang="it-IT" altLang="it-IT" dirty="0"/>
              <a:t> challenge</a:t>
            </a:r>
          </a:p>
          <a:p>
            <a:pPr marL="171450" indent="-171450" eaLnBrk="1" hangingPunct="1">
              <a:buFont typeface="Arial" panose="020B0604020202020204" pitchFamily="34" charset="0"/>
              <a:buChar char="•"/>
            </a:pPr>
            <a:r>
              <a:rPr lang="it-IT" altLang="it-IT" dirty="0" err="1"/>
              <a:t>Say</a:t>
            </a:r>
            <a:r>
              <a:rPr lang="it-IT" altLang="it-IT" dirty="0"/>
              <a:t> </a:t>
            </a:r>
            <a:r>
              <a:rPr lang="it-IT" altLang="it-IT" dirty="0" err="1"/>
              <a:t>why</a:t>
            </a:r>
            <a:r>
              <a:rPr lang="it-IT" altLang="it-IT" dirty="0"/>
              <a:t> </a:t>
            </a:r>
            <a:r>
              <a:rPr lang="it-IT" altLang="it-IT" dirty="0" err="1"/>
              <a:t>this</a:t>
            </a:r>
            <a:r>
              <a:rPr lang="it-IT" altLang="it-IT" dirty="0"/>
              <a:t> </a:t>
            </a:r>
            <a:r>
              <a:rPr lang="it-IT" altLang="it-IT" dirty="0" err="1"/>
              <a:t>is</a:t>
            </a:r>
            <a:r>
              <a:rPr lang="it-IT" altLang="it-IT" dirty="0"/>
              <a:t> </a:t>
            </a:r>
            <a:r>
              <a:rPr lang="it-IT" altLang="it-IT" dirty="0" err="1"/>
              <a:t>difficult</a:t>
            </a:r>
            <a:r>
              <a:rPr lang="it-IT" altLang="it-IT" dirty="0"/>
              <a:t> </a:t>
            </a:r>
            <a:r>
              <a:rPr lang="it-IT" altLang="it-IT" dirty="0" err="1"/>
              <a:t>compared</a:t>
            </a:r>
            <a:r>
              <a:rPr lang="it-IT" altLang="it-IT" dirty="0"/>
              <a:t> to </a:t>
            </a:r>
            <a:r>
              <a:rPr lang="it-IT" altLang="it-IT" dirty="0" err="1"/>
              <a:t>other</a:t>
            </a:r>
            <a:r>
              <a:rPr lang="it-IT" altLang="it-IT" dirty="0"/>
              <a:t> </a:t>
            </a:r>
            <a:r>
              <a:rPr lang="it-IT" altLang="it-IT" dirty="0" err="1"/>
              <a:t>segmentation</a:t>
            </a:r>
            <a:r>
              <a:rPr lang="it-IT" altLang="it-IT" dirty="0"/>
              <a:t> problem (</a:t>
            </a:r>
            <a:r>
              <a:rPr lang="it-IT" altLang="it-IT" dirty="0" err="1"/>
              <a:t>variability</a:t>
            </a:r>
            <a:r>
              <a:rPr lang="it-IT" altLang="it-IT" dirty="0"/>
              <a:t> of target, </a:t>
            </a:r>
            <a:r>
              <a:rPr lang="it-IT" altLang="it-IT" dirty="0" err="1"/>
              <a:t>scarcity</a:t>
            </a:r>
            <a:r>
              <a:rPr lang="it-IT" altLang="it-IT" dirty="0"/>
              <a:t> of data, high </a:t>
            </a:r>
            <a:r>
              <a:rPr lang="it-IT" altLang="it-IT" dirty="0" err="1"/>
              <a:t>resolution</a:t>
            </a:r>
            <a:r>
              <a:rPr lang="it-IT" altLang="it-IT" dirty="0"/>
              <a:t> of data -&gt; </a:t>
            </a:r>
            <a:r>
              <a:rPr lang="it-IT" altLang="it-IT" dirty="0" err="1"/>
              <a:t>hw</a:t>
            </a:r>
            <a:r>
              <a:rPr lang="it-IT" altLang="it-IT" dirty="0"/>
              <a:t> problem)</a:t>
            </a:r>
          </a:p>
          <a:p>
            <a:pPr marL="171450" indent="-171450" eaLnBrk="1" hangingPunct="1">
              <a:buFont typeface="Arial" panose="020B0604020202020204" pitchFamily="34" charset="0"/>
              <a:buChar char="•"/>
            </a:pPr>
            <a:endParaRPr lang="it-IT" altLang="it-IT" dirty="0"/>
          </a:p>
          <a:p>
            <a:pPr marL="0" indent="0" eaLnBrk="1" hangingPunct="1">
              <a:buFont typeface="Arial" panose="020B0604020202020204" pitchFamily="34" charset="0"/>
              <a:buNone/>
            </a:pPr>
            <a:r>
              <a:rPr lang="it-IT" altLang="it-IT" dirty="0"/>
              <a:t>** OLD **</a:t>
            </a:r>
          </a:p>
          <a:p>
            <a:pPr marL="171450" indent="-171450" eaLnBrk="1" hangingPunct="1">
              <a:buFont typeface="Arial" panose="020B0604020202020204" pitchFamily="34" charset="0"/>
              <a:buChar char="•"/>
            </a:pPr>
            <a:r>
              <a:rPr lang="it-IT" altLang="it-IT" dirty="0"/>
              <a:t>Edema (green)</a:t>
            </a:r>
          </a:p>
          <a:p>
            <a:pPr marL="171450" indent="-171450" eaLnBrk="1" hangingPunct="1">
              <a:buFont typeface="Arial" panose="020B0604020202020204" pitchFamily="34" charset="0"/>
              <a:buChar char="•"/>
            </a:pPr>
            <a:r>
              <a:rPr lang="it-IT" altLang="it-IT" dirty="0" err="1"/>
              <a:t>Necrotic</a:t>
            </a:r>
            <a:r>
              <a:rPr lang="it-IT" altLang="it-IT" dirty="0"/>
              <a:t> </a:t>
            </a:r>
            <a:r>
              <a:rPr lang="it-IT" altLang="it-IT" dirty="0" err="1"/>
              <a:t>Tumor</a:t>
            </a:r>
            <a:r>
              <a:rPr lang="it-IT" altLang="it-IT" dirty="0"/>
              <a:t> (red)</a:t>
            </a:r>
          </a:p>
          <a:p>
            <a:pPr marL="171450" indent="-171450" eaLnBrk="1" hangingPunct="1">
              <a:buFont typeface="Arial" panose="020B0604020202020204" pitchFamily="34" charset="0"/>
              <a:buChar char="•"/>
            </a:pPr>
            <a:r>
              <a:rPr lang="it-IT" altLang="it-IT" dirty="0"/>
              <a:t>Non-</a:t>
            </a:r>
            <a:r>
              <a:rPr lang="it-IT" altLang="it-IT" dirty="0" err="1"/>
              <a:t>enhancing</a:t>
            </a:r>
            <a:r>
              <a:rPr lang="it-IT" altLang="it-IT" dirty="0"/>
              <a:t> </a:t>
            </a:r>
            <a:r>
              <a:rPr lang="it-IT" altLang="it-IT" dirty="0" err="1"/>
              <a:t>tumor</a:t>
            </a:r>
            <a:r>
              <a:rPr lang="it-IT" altLang="it-IT" dirty="0"/>
              <a:t> (blue)</a:t>
            </a:r>
          </a:p>
          <a:p>
            <a:pPr marL="171450" indent="-171450" eaLnBrk="1" hangingPunct="1">
              <a:buFont typeface="Arial" panose="020B0604020202020204" pitchFamily="34" charset="0"/>
              <a:buChar char="•"/>
            </a:pPr>
            <a:r>
              <a:rPr lang="it-IT" altLang="it-IT" dirty="0" err="1"/>
              <a:t>Enhancing</a:t>
            </a:r>
            <a:r>
              <a:rPr lang="it-IT" altLang="it-IT" dirty="0"/>
              <a:t> </a:t>
            </a:r>
            <a:r>
              <a:rPr lang="it-IT" altLang="it-IT" dirty="0" err="1"/>
              <a:t>tumor</a:t>
            </a:r>
            <a:r>
              <a:rPr lang="it-IT" altLang="it-IT" dirty="0"/>
              <a:t> (</a:t>
            </a:r>
            <a:r>
              <a:rPr lang="it-IT" altLang="it-IT" dirty="0" err="1"/>
              <a:t>yellow</a:t>
            </a:r>
            <a:r>
              <a:rPr lang="it-IT" altLang="it-IT" dirty="0"/>
              <a:t>)</a:t>
            </a:r>
          </a:p>
          <a:p>
            <a:pPr marL="0" indent="0" eaLnBrk="1" hangingPunct="1">
              <a:buFont typeface="Arial" panose="020B0604020202020204" pitchFamily="34" charset="0"/>
              <a:buNone/>
            </a:pPr>
            <a:r>
              <a:rPr lang="it-IT" altLang="it-IT" dirty="0"/>
              <a:t>** OLD **</a:t>
            </a:r>
          </a:p>
          <a:p>
            <a:pPr marL="0" indent="0" eaLnBrk="1" hangingPunct="1">
              <a:buFont typeface="Arial" panose="020B0604020202020204" pitchFamily="34" charset="0"/>
              <a:buNone/>
            </a:pPr>
            <a:endParaRPr lang="it-IT" altLang="it-IT" dirty="0"/>
          </a:p>
          <a:p>
            <a:pPr marL="0" indent="0" eaLnBrk="1" hangingPunct="1">
              <a:buFont typeface="Arial" panose="020B0604020202020204" pitchFamily="34" charset="0"/>
              <a:buNone/>
            </a:pPr>
            <a:endParaRPr lang="it-IT" altLang="it-IT" dirty="0"/>
          </a:p>
          <a:p>
            <a:pPr marL="0" indent="0" eaLnBrk="1" hangingPunct="1">
              <a:buFont typeface="Arial" panose="020B0604020202020204" pitchFamily="34" charset="0"/>
              <a:buNone/>
            </a:pPr>
            <a:r>
              <a:rPr lang="it-IT" altLang="it-IT" dirty="0"/>
              <a:t>For </a:t>
            </a:r>
            <a:r>
              <a:rPr lang="it-IT" altLang="it-IT" dirty="0" err="1"/>
              <a:t>each</a:t>
            </a:r>
            <a:r>
              <a:rPr lang="it-IT" altLang="it-IT" dirty="0"/>
              <a:t> sample in the dataset, </a:t>
            </a:r>
            <a:r>
              <a:rPr lang="it-IT" altLang="it-IT" dirty="0" err="1"/>
              <a:t>professional</a:t>
            </a:r>
            <a:r>
              <a:rPr lang="it-IT" altLang="it-IT" dirty="0"/>
              <a:t> </a:t>
            </a:r>
            <a:r>
              <a:rPr lang="it-IT" altLang="it-IT" dirty="0" err="1"/>
              <a:t>segmentation</a:t>
            </a:r>
            <a:r>
              <a:rPr lang="it-IT" altLang="it-IT" dirty="0"/>
              <a:t> </a:t>
            </a:r>
            <a:r>
              <a:rPr lang="it-IT" altLang="it-IT" dirty="0" err="1"/>
              <a:t>is</a:t>
            </a:r>
            <a:r>
              <a:rPr lang="it-IT" altLang="it-IT" dirty="0"/>
              <a:t> </a:t>
            </a:r>
            <a:r>
              <a:rPr lang="it-IT" altLang="it-IT" dirty="0" err="1"/>
              <a:t>provided</a:t>
            </a:r>
            <a:r>
              <a:rPr lang="it-IT" altLang="it-IT" dirty="0"/>
              <a:t> </a:t>
            </a:r>
            <a:r>
              <a:rPr lang="it-IT" altLang="it-IT" dirty="0" err="1"/>
              <a:t>as</a:t>
            </a:r>
            <a:r>
              <a:rPr lang="it-IT" altLang="it-IT" dirty="0"/>
              <a:t> ground truth labels for the training part. The labels in the </a:t>
            </a:r>
            <a:r>
              <a:rPr lang="it-IT" altLang="it-IT" dirty="0" err="1"/>
              <a:t>right</a:t>
            </a:r>
            <a:r>
              <a:rPr lang="it-IT" altLang="it-IT" dirty="0"/>
              <a:t> </a:t>
            </a:r>
            <a:r>
              <a:rPr lang="it-IT" altLang="it-IT" dirty="0" err="1"/>
              <a:t>figures</a:t>
            </a:r>
            <a:r>
              <a:rPr lang="it-IT" altLang="it-IT" dirty="0"/>
              <a:t> </a:t>
            </a:r>
            <a:r>
              <a:rPr lang="it-IT" altLang="it-IT" dirty="0" err="1"/>
              <a:t>evidence</a:t>
            </a:r>
            <a:r>
              <a:rPr lang="it-IT" altLang="it-IT" dirty="0"/>
              <a:t> </a:t>
            </a:r>
            <a:r>
              <a:rPr lang="it-IT" altLang="it-IT" dirty="0" err="1"/>
              <a:t>all</a:t>
            </a:r>
            <a:r>
              <a:rPr lang="it-IT" altLang="it-IT" dirty="0"/>
              <a:t> the </a:t>
            </a:r>
            <a:r>
              <a:rPr lang="it-IT" altLang="it-IT" dirty="0" err="1"/>
              <a:t>tumor</a:t>
            </a:r>
            <a:r>
              <a:rPr lang="it-IT" altLang="it-IT" dirty="0"/>
              <a:t> sub-</a:t>
            </a:r>
            <a:r>
              <a:rPr lang="it-IT" altLang="it-IT" dirty="0" err="1"/>
              <a:t>regions</a:t>
            </a:r>
            <a:r>
              <a:rPr lang="it-IT" altLang="it-IT" dirty="0"/>
              <a:t> </a:t>
            </a:r>
            <a:r>
              <a:rPr lang="it-IT" altLang="it-IT" dirty="0" err="1"/>
              <a:t>that</a:t>
            </a:r>
            <a:r>
              <a:rPr lang="it-IT" altLang="it-IT" dirty="0"/>
              <a:t> the </a:t>
            </a:r>
            <a:r>
              <a:rPr lang="it-IT" altLang="it-IT" dirty="0" err="1"/>
              <a:t>experts</a:t>
            </a:r>
            <a:r>
              <a:rPr lang="it-IT" altLang="it-IT" dirty="0"/>
              <a:t> </a:t>
            </a:r>
            <a:r>
              <a:rPr lang="it-IT" altLang="it-IT" dirty="0" err="1"/>
              <a:t>annotated</a:t>
            </a:r>
            <a:r>
              <a:rPr lang="it-IT" altLang="it-IT" dirty="0"/>
              <a:t>, </a:t>
            </a:r>
            <a:r>
              <a:rPr lang="it-IT" altLang="it-IT" dirty="0" err="1"/>
              <a:t>but</a:t>
            </a:r>
            <a:r>
              <a:rPr lang="it-IT" altLang="it-IT" dirty="0"/>
              <a:t> a </a:t>
            </a:r>
            <a:r>
              <a:rPr lang="it-IT" altLang="it-IT" dirty="0" err="1"/>
              <a:t>smaller</a:t>
            </a:r>
            <a:r>
              <a:rPr lang="it-IT" altLang="it-IT" dirty="0"/>
              <a:t> set of </a:t>
            </a:r>
            <a:r>
              <a:rPr lang="it-IT" altLang="it-IT" dirty="0" err="1"/>
              <a:t>final</a:t>
            </a:r>
            <a:r>
              <a:rPr lang="it-IT" altLang="it-IT" dirty="0"/>
              <a:t> labels </a:t>
            </a:r>
            <a:r>
              <a:rPr lang="it-IT" altLang="it-IT" dirty="0" err="1"/>
              <a:t>is</a:t>
            </a:r>
            <a:r>
              <a:rPr lang="it-IT" altLang="it-IT" dirty="0"/>
              <a:t> </a:t>
            </a:r>
            <a:r>
              <a:rPr lang="it-IT" altLang="it-IT" dirty="0" err="1"/>
              <a:t>requested</a:t>
            </a:r>
            <a:r>
              <a:rPr lang="it-IT" altLang="it-IT" dirty="0"/>
              <a:t> by the challenge.</a:t>
            </a:r>
          </a:p>
          <a:p>
            <a:pPr marL="0" indent="0" eaLnBrk="1" hangingPunct="1">
              <a:buFont typeface="Arial" panose="020B0604020202020204" pitchFamily="34" charset="0"/>
              <a:buNone/>
            </a:pPr>
            <a:r>
              <a:rPr lang="it-IT" altLang="it-IT" dirty="0" err="1"/>
              <a:t>While</a:t>
            </a:r>
            <a:r>
              <a:rPr lang="it-IT" altLang="it-IT" dirty="0"/>
              <a:t> in the figure </a:t>
            </a:r>
            <a:r>
              <a:rPr lang="it-IT" altLang="it-IT" dirty="0" err="1"/>
              <a:t>we</a:t>
            </a:r>
            <a:r>
              <a:rPr lang="it-IT" altLang="it-IT" dirty="0"/>
              <a:t> </a:t>
            </a:r>
            <a:r>
              <a:rPr lang="it-IT" altLang="it-IT" dirty="0" err="1"/>
              <a:t>see</a:t>
            </a:r>
            <a:r>
              <a:rPr lang="it-IT" altLang="it-IT" dirty="0"/>
              <a:t>:</a:t>
            </a:r>
          </a:p>
          <a:p>
            <a:pPr marL="171450" indent="-171450" eaLnBrk="1" hangingPunct="1">
              <a:buFont typeface="Arial" panose="020B0604020202020204" pitchFamily="34" charset="0"/>
              <a:buChar char="•"/>
            </a:pPr>
            <a:r>
              <a:rPr lang="it-IT" altLang="it-IT" dirty="0"/>
              <a:t>Edema (</a:t>
            </a:r>
            <a:r>
              <a:rPr lang="it-IT" altLang="it-IT" dirty="0" err="1"/>
              <a:t>yellow</a:t>
            </a:r>
            <a:r>
              <a:rPr lang="it-IT" altLang="it-IT" dirty="0"/>
              <a:t>)</a:t>
            </a:r>
          </a:p>
          <a:p>
            <a:pPr marL="171450" indent="-171450" eaLnBrk="1" hangingPunct="1">
              <a:buFont typeface="Arial" panose="020B0604020202020204" pitchFamily="34" charset="0"/>
              <a:buChar char="•"/>
            </a:pPr>
            <a:r>
              <a:rPr lang="it-IT" altLang="it-IT" dirty="0" err="1"/>
              <a:t>Necrotic</a:t>
            </a:r>
            <a:r>
              <a:rPr lang="it-IT" altLang="it-IT" dirty="0"/>
              <a:t> </a:t>
            </a:r>
            <a:r>
              <a:rPr lang="it-IT" altLang="it-IT" dirty="0" err="1"/>
              <a:t>Tumor</a:t>
            </a:r>
            <a:r>
              <a:rPr lang="it-IT" altLang="it-IT" dirty="0"/>
              <a:t> (green)</a:t>
            </a:r>
          </a:p>
          <a:p>
            <a:pPr marL="171450" indent="-171450" eaLnBrk="1" hangingPunct="1">
              <a:buFont typeface="Arial" panose="020B0604020202020204" pitchFamily="34" charset="0"/>
              <a:buChar char="•"/>
            </a:pPr>
            <a:r>
              <a:rPr lang="it-IT" altLang="it-IT" dirty="0"/>
              <a:t>Non-</a:t>
            </a:r>
            <a:r>
              <a:rPr lang="it-IT" altLang="it-IT" dirty="0" err="1"/>
              <a:t>enhancing</a:t>
            </a:r>
            <a:r>
              <a:rPr lang="it-IT" altLang="it-IT" dirty="0"/>
              <a:t> </a:t>
            </a:r>
            <a:r>
              <a:rPr lang="it-IT" altLang="it-IT" dirty="0" err="1"/>
              <a:t>tumor</a:t>
            </a:r>
            <a:r>
              <a:rPr lang="it-IT" altLang="it-IT" dirty="0"/>
              <a:t> (red)</a:t>
            </a:r>
          </a:p>
          <a:p>
            <a:pPr marL="171450" indent="-171450" eaLnBrk="1" hangingPunct="1">
              <a:buFont typeface="Arial" panose="020B0604020202020204" pitchFamily="34" charset="0"/>
              <a:buChar char="•"/>
            </a:pPr>
            <a:r>
              <a:rPr lang="it-IT" altLang="it-IT" dirty="0" err="1"/>
              <a:t>Enhancing</a:t>
            </a:r>
            <a:r>
              <a:rPr lang="it-IT" altLang="it-IT" dirty="0"/>
              <a:t> </a:t>
            </a:r>
            <a:r>
              <a:rPr lang="it-IT" altLang="it-IT" dirty="0" err="1"/>
              <a:t>tumor</a:t>
            </a:r>
            <a:r>
              <a:rPr lang="it-IT" altLang="it-IT" dirty="0"/>
              <a:t> (light blue)</a:t>
            </a:r>
          </a:p>
          <a:p>
            <a:pPr marL="0" indent="0" eaLnBrk="1" hangingPunct="1">
              <a:buFont typeface="Arial" panose="020B0604020202020204" pitchFamily="34" charset="0"/>
              <a:buNone/>
            </a:pPr>
            <a:endParaRPr lang="it-IT" altLang="it-IT" dirty="0"/>
          </a:p>
          <a:p>
            <a:pPr marL="0" indent="0" eaLnBrk="1" hangingPunct="1">
              <a:buFont typeface="Arial" panose="020B0604020202020204" pitchFamily="34" charset="0"/>
              <a:buNone/>
            </a:pPr>
            <a:r>
              <a:rPr lang="it-IT" altLang="it-IT" dirty="0"/>
              <a:t>The challenge </a:t>
            </a:r>
            <a:r>
              <a:rPr lang="it-IT" altLang="it-IT" dirty="0" err="1"/>
              <a:t>asks</a:t>
            </a:r>
            <a:r>
              <a:rPr lang="it-IT" altLang="it-IT" dirty="0"/>
              <a:t> </a:t>
            </a:r>
            <a:r>
              <a:rPr lang="it-IT" altLang="it-IT" dirty="0" err="1"/>
              <a:t>instead</a:t>
            </a:r>
            <a:r>
              <a:rPr lang="it-IT" altLang="it-IT" dirty="0"/>
              <a:t> to </a:t>
            </a:r>
            <a:r>
              <a:rPr lang="it-IT" altLang="it-IT" dirty="0" err="1"/>
              <a:t>segment</a:t>
            </a:r>
            <a:r>
              <a:rPr lang="it-IT" altLang="it-IT" dirty="0"/>
              <a:t> 3 </a:t>
            </a:r>
            <a:r>
              <a:rPr lang="it-IT" altLang="it-IT" dirty="0" err="1"/>
              <a:t>overlapping</a:t>
            </a:r>
            <a:r>
              <a:rPr lang="it-IT" altLang="it-IT" dirty="0"/>
              <a:t> </a:t>
            </a:r>
            <a:r>
              <a:rPr lang="it-IT" altLang="it-IT" dirty="0" err="1"/>
              <a:t>subregions</a:t>
            </a:r>
            <a:r>
              <a:rPr lang="it-IT" altLang="it-IT" dirty="0"/>
              <a:t>: </a:t>
            </a: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it-IT" altLang="it-IT" dirty="0" err="1"/>
              <a:t>Enhancing</a:t>
            </a:r>
            <a:r>
              <a:rPr lang="it-IT" altLang="it-IT" dirty="0"/>
              <a:t> </a:t>
            </a:r>
            <a:r>
              <a:rPr lang="it-IT" altLang="it-IT" dirty="0" err="1"/>
              <a:t>Tumor</a:t>
            </a:r>
            <a:endParaRPr lang="it-IT" altLang="it-IT" dirty="0"/>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it-IT" altLang="it-IT" dirty="0" err="1"/>
              <a:t>Tumor</a:t>
            </a:r>
            <a:r>
              <a:rPr lang="it-IT" altLang="it-IT" dirty="0"/>
              <a:t> Core (</a:t>
            </a:r>
            <a:r>
              <a:rPr lang="it-IT" altLang="it-IT" dirty="0" err="1"/>
              <a:t>enhancing</a:t>
            </a:r>
            <a:r>
              <a:rPr lang="it-IT" altLang="it-IT" dirty="0"/>
              <a:t> </a:t>
            </a:r>
            <a:r>
              <a:rPr lang="it-IT" altLang="it-IT" dirty="0" err="1"/>
              <a:t>tumor</a:t>
            </a:r>
            <a:r>
              <a:rPr lang="it-IT" altLang="it-IT" dirty="0"/>
              <a:t> + </a:t>
            </a:r>
            <a:r>
              <a:rPr lang="it-IT" altLang="it-IT" dirty="0" err="1"/>
              <a:t>necrotic</a:t>
            </a:r>
            <a:r>
              <a:rPr lang="it-IT" altLang="it-IT" dirty="0"/>
              <a:t> and non-</a:t>
            </a:r>
            <a:r>
              <a:rPr lang="it-IT" altLang="it-IT" dirty="0" err="1"/>
              <a:t>enhancing</a:t>
            </a:r>
            <a:r>
              <a:rPr lang="it-IT" altLang="it-IT" dirty="0"/>
              <a:t> </a:t>
            </a:r>
            <a:r>
              <a:rPr lang="it-IT" altLang="it-IT" dirty="0" err="1"/>
              <a:t>tumor</a:t>
            </a:r>
            <a:r>
              <a:rPr lang="it-IT" altLang="it-IT" dirty="0"/>
              <a:t> core)</a:t>
            </a:r>
          </a:p>
          <a:p>
            <a:pPr marL="171450" indent="-171450" eaLnBrk="1" hangingPunct="1">
              <a:buFont typeface="Arial" panose="020B0604020202020204" pitchFamily="34" charset="0"/>
              <a:buChar char="•"/>
            </a:pPr>
            <a:r>
              <a:rPr lang="it-IT" altLang="it-IT" dirty="0"/>
              <a:t>Whole </a:t>
            </a:r>
            <a:r>
              <a:rPr lang="it-IT" altLang="it-IT" dirty="0" err="1"/>
              <a:t>Tumor</a:t>
            </a:r>
            <a:r>
              <a:rPr lang="it-IT" altLang="it-IT" dirty="0"/>
              <a:t> (edema + </a:t>
            </a:r>
            <a:r>
              <a:rPr lang="it-IT" altLang="it-IT" dirty="0" err="1"/>
              <a:t>tumor</a:t>
            </a:r>
            <a:r>
              <a:rPr lang="it-IT" altLang="it-IT" dirty="0"/>
              <a:t> core)</a:t>
            </a:r>
          </a:p>
          <a:p>
            <a:pPr marL="0" indent="0" eaLnBrk="1" hangingPunct="1">
              <a:buFont typeface="Arial" panose="020B0604020202020204" pitchFamily="34" charset="0"/>
              <a:buNone/>
            </a:pPr>
            <a:endParaRPr lang="it-IT" altLang="it-IT" dirty="0"/>
          </a:p>
          <a:p>
            <a:pPr marL="0" indent="0" eaLnBrk="1" hangingPunct="1">
              <a:buFont typeface="Arial" panose="020B0604020202020204" pitchFamily="34" charset="0"/>
              <a:buNone/>
            </a:pPr>
            <a:endParaRPr lang="it-IT" altLang="it-IT" dirty="0"/>
          </a:p>
        </p:txBody>
      </p:sp>
    </p:spTree>
    <p:extLst>
      <p:ext uri="{BB962C8B-B14F-4D97-AF65-F5344CB8AC3E}">
        <p14:creationId xmlns:p14="http://schemas.microsoft.com/office/powerpoint/2010/main" val="3967799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A64D75A6-46CA-E2F6-341A-E829C73E8B4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43DC4737-916D-4BED-8A6F-6C0FF0036A5D}" type="slidenum">
              <a:rPr lang="it-IT" altLang="it-IT" sz="1200">
                <a:solidFill>
                  <a:schemeClr val="tx1"/>
                </a:solidFill>
              </a:rPr>
              <a:pPr/>
              <a:t>19</a:t>
            </a:fld>
            <a:endParaRPr lang="it-IT" altLang="it-IT" sz="1200">
              <a:solidFill>
                <a:schemeClr val="tx1"/>
              </a:solidFill>
            </a:endParaRPr>
          </a:p>
        </p:txBody>
      </p:sp>
      <p:sp>
        <p:nvSpPr>
          <p:cNvPr id="7171" name="Rectangle 2">
            <a:extLst>
              <a:ext uri="{FF2B5EF4-FFF2-40B4-BE49-F238E27FC236}">
                <a16:creationId xmlns:a16="http://schemas.microsoft.com/office/drawing/2014/main" id="{7838BEAA-9F24-A9EE-B2A0-DDEE9DFD9A95}"/>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4ED462EB-C117-60AD-E21B-99D34F94E0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err="1"/>
              <a:t>Briefly</a:t>
            </a:r>
            <a:r>
              <a:rPr lang="it-IT" altLang="it-IT" dirty="0"/>
              <a:t> </a:t>
            </a:r>
            <a:r>
              <a:rPr lang="it-IT" altLang="it-IT" dirty="0" err="1"/>
              <a:t>describe</a:t>
            </a:r>
            <a:r>
              <a:rPr lang="it-IT" altLang="it-IT" dirty="0"/>
              <a:t> the problem </a:t>
            </a:r>
            <a:r>
              <a:rPr lang="it-IT" altLang="it-IT" dirty="0" err="1"/>
              <a:t>as</a:t>
            </a:r>
            <a:r>
              <a:rPr lang="it-IT" altLang="it-IT" dirty="0"/>
              <a:t> </a:t>
            </a:r>
            <a:r>
              <a:rPr lang="it-IT" altLang="it-IT" dirty="0" err="1"/>
              <a:t>stated</a:t>
            </a:r>
            <a:r>
              <a:rPr lang="it-IT" altLang="it-IT" dirty="0"/>
              <a:t> in the </a:t>
            </a:r>
            <a:r>
              <a:rPr lang="it-IT" altLang="it-IT" dirty="0" err="1"/>
              <a:t>BraTS</a:t>
            </a:r>
            <a:r>
              <a:rPr lang="it-IT" altLang="it-IT" dirty="0"/>
              <a:t> challenge</a:t>
            </a:r>
          </a:p>
          <a:p>
            <a:pPr marL="171450" indent="-171450" eaLnBrk="1" hangingPunct="1">
              <a:buFont typeface="Arial" panose="020B0604020202020204" pitchFamily="34" charset="0"/>
              <a:buChar char="•"/>
            </a:pPr>
            <a:r>
              <a:rPr lang="it-IT" altLang="it-IT" dirty="0" err="1"/>
              <a:t>Say</a:t>
            </a:r>
            <a:r>
              <a:rPr lang="it-IT" altLang="it-IT" dirty="0"/>
              <a:t> </a:t>
            </a:r>
            <a:r>
              <a:rPr lang="it-IT" altLang="it-IT" dirty="0" err="1"/>
              <a:t>why</a:t>
            </a:r>
            <a:r>
              <a:rPr lang="it-IT" altLang="it-IT" dirty="0"/>
              <a:t> </a:t>
            </a:r>
            <a:r>
              <a:rPr lang="it-IT" altLang="it-IT" dirty="0" err="1"/>
              <a:t>this</a:t>
            </a:r>
            <a:r>
              <a:rPr lang="it-IT" altLang="it-IT" dirty="0"/>
              <a:t> </a:t>
            </a:r>
            <a:r>
              <a:rPr lang="it-IT" altLang="it-IT" dirty="0" err="1"/>
              <a:t>is</a:t>
            </a:r>
            <a:r>
              <a:rPr lang="it-IT" altLang="it-IT" dirty="0"/>
              <a:t> </a:t>
            </a:r>
            <a:r>
              <a:rPr lang="it-IT" altLang="it-IT" dirty="0" err="1"/>
              <a:t>difficult</a:t>
            </a:r>
            <a:r>
              <a:rPr lang="it-IT" altLang="it-IT" dirty="0"/>
              <a:t> </a:t>
            </a:r>
            <a:r>
              <a:rPr lang="it-IT" altLang="it-IT" dirty="0" err="1"/>
              <a:t>compared</a:t>
            </a:r>
            <a:r>
              <a:rPr lang="it-IT" altLang="it-IT" dirty="0"/>
              <a:t> to </a:t>
            </a:r>
            <a:r>
              <a:rPr lang="it-IT" altLang="it-IT" dirty="0" err="1"/>
              <a:t>other</a:t>
            </a:r>
            <a:r>
              <a:rPr lang="it-IT" altLang="it-IT" dirty="0"/>
              <a:t> </a:t>
            </a:r>
            <a:r>
              <a:rPr lang="it-IT" altLang="it-IT" dirty="0" err="1"/>
              <a:t>segmentation</a:t>
            </a:r>
            <a:r>
              <a:rPr lang="it-IT" altLang="it-IT" dirty="0"/>
              <a:t> problem (</a:t>
            </a:r>
            <a:r>
              <a:rPr lang="it-IT" altLang="it-IT" dirty="0" err="1"/>
              <a:t>variability</a:t>
            </a:r>
            <a:r>
              <a:rPr lang="it-IT" altLang="it-IT" dirty="0"/>
              <a:t> of target, </a:t>
            </a:r>
            <a:r>
              <a:rPr lang="it-IT" altLang="it-IT" dirty="0" err="1"/>
              <a:t>scarcity</a:t>
            </a:r>
            <a:r>
              <a:rPr lang="it-IT" altLang="it-IT" dirty="0"/>
              <a:t> of data, high </a:t>
            </a:r>
            <a:r>
              <a:rPr lang="it-IT" altLang="it-IT" dirty="0" err="1"/>
              <a:t>resolution</a:t>
            </a:r>
            <a:r>
              <a:rPr lang="it-IT" altLang="it-IT" dirty="0"/>
              <a:t> of data -&gt; </a:t>
            </a:r>
            <a:r>
              <a:rPr lang="it-IT" altLang="it-IT" dirty="0" err="1"/>
              <a:t>hw</a:t>
            </a:r>
            <a:r>
              <a:rPr lang="it-IT" altLang="it-IT" dirty="0"/>
              <a:t> problem)</a:t>
            </a:r>
          </a:p>
          <a:p>
            <a:pPr marL="171450" indent="-171450" eaLnBrk="1" hangingPunct="1">
              <a:buFont typeface="Arial" panose="020B0604020202020204" pitchFamily="34" charset="0"/>
              <a:buChar char="•"/>
            </a:pPr>
            <a:endParaRPr lang="it-IT" altLang="it-IT" dirty="0"/>
          </a:p>
          <a:p>
            <a:pPr marL="0" indent="0" eaLnBrk="1" hangingPunct="1">
              <a:buFont typeface="Arial" panose="020B0604020202020204" pitchFamily="34" charset="0"/>
              <a:buNone/>
            </a:pPr>
            <a:r>
              <a:rPr lang="it-IT" altLang="it-IT" dirty="0" err="1"/>
              <a:t>Consider</a:t>
            </a:r>
            <a:r>
              <a:rPr lang="it-IT" altLang="it-IT" dirty="0"/>
              <a:t> for a moment just the image on the </a:t>
            </a:r>
            <a:r>
              <a:rPr lang="it-IT" altLang="it-IT" dirty="0" err="1"/>
              <a:t>left</a:t>
            </a:r>
            <a:r>
              <a:rPr lang="it-IT" altLang="it-IT" dirty="0"/>
              <a:t>: </a:t>
            </a:r>
            <a:r>
              <a:rPr lang="it-IT" altLang="it-IT" dirty="0" err="1"/>
              <a:t>it</a:t>
            </a:r>
            <a:r>
              <a:rPr lang="it-IT" altLang="it-IT" dirty="0"/>
              <a:t> </a:t>
            </a:r>
            <a:r>
              <a:rPr lang="it-IT" altLang="it-IT" dirty="0" err="1"/>
              <a:t>is</a:t>
            </a:r>
            <a:r>
              <a:rPr lang="it-IT" altLang="it-IT" dirty="0"/>
              <a:t> a slice of an MRI </a:t>
            </a:r>
            <a:r>
              <a:rPr lang="it-IT" altLang="it-IT" dirty="0" err="1"/>
              <a:t>scan</a:t>
            </a:r>
            <a:r>
              <a:rPr lang="it-IT" altLang="it-IT" dirty="0"/>
              <a:t> </a:t>
            </a:r>
            <a:r>
              <a:rPr lang="it-IT" altLang="it-IT" dirty="0" err="1"/>
              <a:t>showing</a:t>
            </a:r>
            <a:r>
              <a:rPr lang="it-IT" altLang="it-IT" dirty="0"/>
              <a:t> a </a:t>
            </a:r>
            <a:r>
              <a:rPr lang="it-IT" altLang="it-IT" dirty="0" err="1"/>
              <a:t>portion</a:t>
            </a:r>
            <a:r>
              <a:rPr lang="it-IT" altLang="it-IT" dirty="0"/>
              <a:t> of the brain.</a:t>
            </a:r>
          </a:p>
          <a:p>
            <a:pPr marL="0" indent="0" eaLnBrk="1" hangingPunct="1">
              <a:buFont typeface="Arial" panose="020B0604020202020204" pitchFamily="34" charset="0"/>
              <a:buNone/>
            </a:pPr>
            <a:r>
              <a:rPr lang="it-IT" altLang="it-IT" dirty="0" err="1"/>
              <a:t>Even</a:t>
            </a:r>
            <a:r>
              <a:rPr lang="it-IT" altLang="it-IT" dirty="0"/>
              <a:t> </a:t>
            </a:r>
            <a:r>
              <a:rPr lang="it-IT" altLang="it-IT" dirty="0" err="1"/>
              <a:t>without</a:t>
            </a:r>
            <a:r>
              <a:rPr lang="it-IT" altLang="it-IT" dirty="0"/>
              <a:t> </a:t>
            </a:r>
            <a:r>
              <a:rPr lang="it-IT" altLang="it-IT" dirty="0" err="1"/>
              <a:t>being</a:t>
            </a:r>
            <a:r>
              <a:rPr lang="it-IT" altLang="it-IT" dirty="0"/>
              <a:t> a </a:t>
            </a:r>
            <a:r>
              <a:rPr lang="it-IT" altLang="it-IT" dirty="0" err="1"/>
              <a:t>trained</a:t>
            </a:r>
            <a:r>
              <a:rPr lang="it-IT" altLang="it-IT" dirty="0"/>
              <a:t> </a:t>
            </a:r>
            <a:r>
              <a:rPr lang="it-IT" altLang="it-IT" dirty="0" err="1"/>
              <a:t>radiologist</a:t>
            </a:r>
            <a:r>
              <a:rPr lang="it-IT" altLang="it-IT" dirty="0"/>
              <a:t> or a </a:t>
            </a:r>
            <a:r>
              <a:rPr lang="it-IT" altLang="it-IT" dirty="0" err="1"/>
              <a:t>medical</a:t>
            </a:r>
            <a:r>
              <a:rPr lang="it-IT" altLang="it-IT" dirty="0"/>
              <a:t> </a:t>
            </a:r>
            <a:r>
              <a:rPr lang="it-IT" altLang="it-IT" dirty="0" err="1"/>
              <a:t>practicioner</a:t>
            </a:r>
            <a:r>
              <a:rPr lang="it-IT" altLang="it-IT" dirty="0"/>
              <a:t>, a round </a:t>
            </a:r>
            <a:r>
              <a:rPr lang="it-IT" altLang="it-IT" dirty="0" err="1"/>
              <a:t>shaped</a:t>
            </a:r>
            <a:r>
              <a:rPr lang="it-IT" altLang="it-IT" dirty="0"/>
              <a:t> mass can be </a:t>
            </a:r>
            <a:r>
              <a:rPr lang="it-IT" altLang="it-IT" dirty="0" err="1"/>
              <a:t>spotted</a:t>
            </a:r>
            <a:r>
              <a:rPr lang="it-IT" altLang="it-IT" dirty="0"/>
              <a:t> </a:t>
            </a:r>
            <a:r>
              <a:rPr lang="it-IT" altLang="it-IT" dirty="0" err="1"/>
              <a:t>at</a:t>
            </a:r>
            <a:r>
              <a:rPr lang="it-IT" altLang="it-IT" dirty="0"/>
              <a:t> top center part of the </a:t>
            </a:r>
            <a:r>
              <a:rPr lang="it-IT" altLang="it-IT" dirty="0" err="1"/>
              <a:t>scan</a:t>
            </a:r>
            <a:r>
              <a:rPr lang="it-IT" altLang="it-IT" dirty="0"/>
              <a:t>… </a:t>
            </a:r>
            <a:r>
              <a:rPr lang="it-IT" altLang="it-IT" dirty="0" err="1"/>
              <a:t>but</a:t>
            </a:r>
            <a:r>
              <a:rPr lang="it-IT" altLang="it-IT" dirty="0"/>
              <a:t> </a:t>
            </a:r>
            <a:r>
              <a:rPr lang="it-IT" altLang="it-IT" dirty="0" err="1"/>
              <a:t>we</a:t>
            </a:r>
            <a:r>
              <a:rPr lang="it-IT" altLang="it-IT" dirty="0"/>
              <a:t> </a:t>
            </a:r>
            <a:r>
              <a:rPr lang="it-IT" altLang="it-IT" dirty="0" err="1"/>
              <a:t>could</a:t>
            </a:r>
            <a:r>
              <a:rPr lang="it-IT" altLang="it-IT" dirty="0"/>
              <a:t> </a:t>
            </a:r>
            <a:r>
              <a:rPr lang="it-IT" altLang="it-IT" dirty="0" err="1"/>
              <a:t>have</a:t>
            </a:r>
            <a:r>
              <a:rPr lang="it-IT" altLang="it-IT" dirty="0"/>
              <a:t> </a:t>
            </a:r>
            <a:r>
              <a:rPr lang="it-IT" altLang="it-IT" dirty="0" err="1"/>
              <a:t>easily</a:t>
            </a:r>
            <a:r>
              <a:rPr lang="it-IT" altLang="it-IT" dirty="0"/>
              <a:t> </a:t>
            </a:r>
            <a:r>
              <a:rPr lang="it-IT" altLang="it-IT" dirty="0" err="1"/>
              <a:t>missed</a:t>
            </a:r>
            <a:r>
              <a:rPr lang="it-IT" altLang="it-IT" dirty="0"/>
              <a:t> </a:t>
            </a:r>
            <a:r>
              <a:rPr lang="it-IT" altLang="it-IT" dirty="0" err="1"/>
              <a:t>many</a:t>
            </a:r>
            <a:r>
              <a:rPr lang="it-IT" altLang="it-IT" dirty="0"/>
              <a:t> </a:t>
            </a:r>
            <a:r>
              <a:rPr lang="it-IT" altLang="it-IT" dirty="0" err="1"/>
              <a:t>other</a:t>
            </a:r>
            <a:r>
              <a:rPr lang="it-IT" altLang="it-IT" dirty="0"/>
              <a:t> information, </a:t>
            </a:r>
            <a:r>
              <a:rPr lang="it-IT" altLang="it-IT" dirty="0" err="1"/>
              <a:t>such</a:t>
            </a:r>
            <a:r>
              <a:rPr lang="it-IT" altLang="it-IT" dirty="0"/>
              <a:t> </a:t>
            </a:r>
            <a:r>
              <a:rPr lang="it-IT" altLang="it-IT" dirty="0" err="1"/>
              <a:t>as</a:t>
            </a:r>
            <a:r>
              <a:rPr lang="it-IT" altLang="it-IT" dirty="0"/>
              <a:t> the edema, the non </a:t>
            </a:r>
            <a:r>
              <a:rPr lang="it-IT" altLang="it-IT" dirty="0" err="1"/>
              <a:t>enhancing</a:t>
            </a:r>
            <a:r>
              <a:rPr lang="it-IT" altLang="it-IT" dirty="0"/>
              <a:t> part, and the small </a:t>
            </a:r>
            <a:r>
              <a:rPr lang="it-IT" altLang="it-IT" dirty="0" err="1"/>
              <a:t>portion</a:t>
            </a:r>
            <a:r>
              <a:rPr lang="it-IT" altLang="it-IT" dirty="0"/>
              <a:t> of </a:t>
            </a:r>
            <a:r>
              <a:rPr lang="it-IT" altLang="it-IT" dirty="0" err="1"/>
              <a:t>enhacing</a:t>
            </a:r>
            <a:r>
              <a:rPr lang="it-IT" altLang="it-IT" dirty="0"/>
              <a:t> </a:t>
            </a:r>
            <a:r>
              <a:rPr lang="it-IT" altLang="it-IT" dirty="0" err="1"/>
              <a:t>tumor</a:t>
            </a:r>
            <a:r>
              <a:rPr lang="it-IT" altLang="it-IT" dirty="0"/>
              <a:t> in the top-</a:t>
            </a:r>
            <a:r>
              <a:rPr lang="it-IT" altLang="it-IT" dirty="0" err="1"/>
              <a:t>right</a:t>
            </a:r>
            <a:r>
              <a:rPr lang="it-IT" altLang="it-IT" dirty="0"/>
              <a:t> corner.</a:t>
            </a:r>
          </a:p>
          <a:p>
            <a:pPr marL="0" indent="0" eaLnBrk="1" hangingPunct="1">
              <a:buFont typeface="Arial" panose="020B0604020202020204" pitchFamily="34" charset="0"/>
              <a:buNone/>
            </a:pPr>
            <a:r>
              <a:rPr lang="it-IT" altLang="it-IT" dirty="0" err="1"/>
              <a:t>That’s</a:t>
            </a:r>
            <a:r>
              <a:rPr lang="it-IT" altLang="it-IT" dirty="0"/>
              <a:t> </a:t>
            </a:r>
            <a:r>
              <a:rPr lang="it-IT" altLang="it-IT" dirty="0" err="1"/>
              <a:t>because</a:t>
            </a:r>
            <a:r>
              <a:rPr lang="it-IT" altLang="it-IT" dirty="0"/>
              <a:t> </a:t>
            </a:r>
            <a:r>
              <a:rPr lang="it-IT" altLang="it-IT" dirty="0" err="1"/>
              <a:t>what</a:t>
            </a:r>
            <a:r>
              <a:rPr lang="it-IT" altLang="it-IT" dirty="0"/>
              <a:t> </a:t>
            </a:r>
            <a:r>
              <a:rPr lang="it-IT" altLang="it-IT" dirty="0" err="1"/>
              <a:t>we</a:t>
            </a:r>
            <a:r>
              <a:rPr lang="it-IT" altLang="it-IT" dirty="0"/>
              <a:t> are seeing </a:t>
            </a:r>
            <a:r>
              <a:rPr lang="it-IT" altLang="it-IT" dirty="0" err="1"/>
              <a:t>is</a:t>
            </a:r>
            <a:r>
              <a:rPr lang="it-IT" altLang="it-IT" dirty="0"/>
              <a:t> a </a:t>
            </a:r>
            <a:r>
              <a:rPr lang="it-IT" altLang="it-IT" dirty="0" err="1"/>
              <a:t>particular</a:t>
            </a:r>
            <a:r>
              <a:rPr lang="it-IT" altLang="it-IT" dirty="0"/>
              <a:t> </a:t>
            </a:r>
            <a:r>
              <a:rPr lang="it-IT" altLang="it-IT" dirty="0" err="1"/>
              <a:t>modality</a:t>
            </a:r>
            <a:r>
              <a:rPr lang="it-IT" altLang="it-IT" dirty="0"/>
              <a:t> of MRI </a:t>
            </a:r>
            <a:r>
              <a:rPr lang="it-IT" altLang="it-IT" dirty="0" err="1"/>
              <a:t>scan</a:t>
            </a:r>
            <a:r>
              <a:rPr lang="it-IT" altLang="it-IT" dirty="0"/>
              <a:t> </a:t>
            </a:r>
            <a:r>
              <a:rPr lang="it-IT" altLang="it-IT" dirty="0" err="1"/>
              <a:t>that</a:t>
            </a:r>
            <a:r>
              <a:rPr lang="it-IT" altLang="it-IT" dirty="0"/>
              <a:t> </a:t>
            </a:r>
            <a:r>
              <a:rPr lang="it-IT" altLang="it-IT" dirty="0" err="1"/>
              <a:t>has</a:t>
            </a:r>
            <a:r>
              <a:rPr lang="it-IT" altLang="it-IT" dirty="0"/>
              <a:t> </a:t>
            </a:r>
            <a:r>
              <a:rPr lang="it-IT" altLang="it-IT" dirty="0" err="1"/>
              <a:t>been</a:t>
            </a:r>
            <a:r>
              <a:rPr lang="it-IT" altLang="it-IT" dirty="0"/>
              <a:t> </a:t>
            </a:r>
            <a:r>
              <a:rPr lang="it-IT" altLang="it-IT" dirty="0" err="1"/>
              <a:t>tuned</a:t>
            </a:r>
            <a:r>
              <a:rPr lang="it-IT" altLang="it-IT" dirty="0"/>
              <a:t> by an </a:t>
            </a:r>
            <a:r>
              <a:rPr lang="it-IT" altLang="it-IT" dirty="0" err="1"/>
              <a:t>expert</a:t>
            </a:r>
            <a:r>
              <a:rPr lang="it-IT" altLang="it-IT" dirty="0"/>
              <a:t> </a:t>
            </a:r>
            <a:r>
              <a:rPr lang="it-IT" altLang="it-IT" dirty="0" err="1"/>
              <a:t>radiologist</a:t>
            </a:r>
            <a:r>
              <a:rPr lang="it-IT" altLang="it-IT" dirty="0"/>
              <a:t> to show/</a:t>
            </a:r>
            <a:r>
              <a:rPr lang="it-IT" altLang="it-IT" dirty="0" err="1"/>
              <a:t>enhance</a:t>
            </a:r>
            <a:r>
              <a:rPr lang="it-IT" altLang="it-IT" dirty="0"/>
              <a:t> some </a:t>
            </a:r>
            <a:r>
              <a:rPr lang="it-IT" altLang="it-IT" dirty="0" err="1"/>
              <a:t>peculiarity</a:t>
            </a:r>
            <a:r>
              <a:rPr lang="it-IT" altLang="it-IT" dirty="0"/>
              <a:t> of the </a:t>
            </a:r>
            <a:r>
              <a:rPr lang="it-IT" altLang="it-IT" dirty="0" err="1"/>
              <a:t>tumor</a:t>
            </a:r>
            <a:r>
              <a:rPr lang="it-IT" altLang="it-IT" dirty="0"/>
              <a:t> </a:t>
            </a:r>
            <a:r>
              <a:rPr lang="it-IT" altLang="it-IT" dirty="0" err="1"/>
              <a:t>areas</a:t>
            </a:r>
            <a:r>
              <a:rPr lang="it-IT" altLang="it-IT" dirty="0"/>
              <a:t>.</a:t>
            </a:r>
          </a:p>
        </p:txBody>
      </p:sp>
    </p:spTree>
    <p:extLst>
      <p:ext uri="{BB962C8B-B14F-4D97-AF65-F5344CB8AC3E}">
        <p14:creationId xmlns:p14="http://schemas.microsoft.com/office/powerpoint/2010/main" val="2964975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A64D75A6-46CA-E2F6-341A-E829C73E8B4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43DC4737-916D-4BED-8A6F-6C0FF0036A5D}" type="slidenum">
              <a:rPr lang="it-IT" altLang="it-IT" sz="1200">
                <a:solidFill>
                  <a:schemeClr val="tx1"/>
                </a:solidFill>
              </a:rPr>
              <a:pPr/>
              <a:t>2</a:t>
            </a:fld>
            <a:endParaRPr lang="it-IT" altLang="it-IT" sz="1200">
              <a:solidFill>
                <a:schemeClr val="tx1"/>
              </a:solidFill>
            </a:endParaRPr>
          </a:p>
        </p:txBody>
      </p:sp>
      <p:sp>
        <p:nvSpPr>
          <p:cNvPr id="7171" name="Rectangle 2">
            <a:extLst>
              <a:ext uri="{FF2B5EF4-FFF2-40B4-BE49-F238E27FC236}">
                <a16:creationId xmlns:a16="http://schemas.microsoft.com/office/drawing/2014/main" id="{7838BEAA-9F24-A9EE-B2A0-DDEE9DFD9A95}"/>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4ED462EB-C117-60AD-E21B-99D34F94E0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228600" indent="-228600" eaLnBrk="1" hangingPunct="1">
              <a:buFont typeface="Arial" panose="020B0604020202020204" pitchFamily="34" charset="0"/>
              <a:buChar char="•"/>
            </a:pPr>
            <a:r>
              <a:rPr lang="it-IT" altLang="it-IT" dirty="0"/>
              <a:t>Who I </a:t>
            </a:r>
            <a:r>
              <a:rPr lang="it-IT" altLang="it-IT" dirty="0" err="1"/>
              <a:t>am</a:t>
            </a:r>
            <a:r>
              <a:rPr lang="it-IT" altLang="it-IT" dirty="0"/>
              <a:t>, </a:t>
            </a:r>
            <a:r>
              <a:rPr lang="it-IT" altLang="it-IT" dirty="0" err="1"/>
              <a:t>my</a:t>
            </a:r>
            <a:r>
              <a:rPr lang="it-IT" altLang="it-IT" dirty="0"/>
              <a:t> passion, </a:t>
            </a:r>
            <a:r>
              <a:rPr lang="it-IT" altLang="it-IT" dirty="0" err="1"/>
              <a:t>my</a:t>
            </a:r>
            <a:r>
              <a:rPr lang="it-IT" altLang="it-IT" dirty="0"/>
              <a:t> studies</a:t>
            </a:r>
          </a:p>
          <a:p>
            <a:pPr marL="228600" indent="-228600" eaLnBrk="1" hangingPunct="1">
              <a:buFont typeface="Arial" panose="020B0604020202020204" pitchFamily="34" charset="0"/>
              <a:buChar char="•"/>
            </a:pPr>
            <a:r>
              <a:rPr lang="it-IT" altLang="it-IT" dirty="0"/>
              <a:t>Collaboration, desire, </a:t>
            </a:r>
            <a:r>
              <a:rPr lang="it-IT" altLang="it-IT" dirty="0" err="1"/>
              <a:t>objective</a:t>
            </a:r>
            <a:r>
              <a:rPr lang="it-IT" altLang="it-IT" dirty="0"/>
              <a:t> of the </a:t>
            </a:r>
            <a:r>
              <a:rPr lang="it-IT" altLang="it-IT" dirty="0" err="1"/>
              <a:t>thesis</a:t>
            </a:r>
            <a:endParaRPr lang="it-IT" altLang="it-IT" dirty="0"/>
          </a:p>
          <a:p>
            <a:pPr marL="228600" indent="-228600" eaLnBrk="1" hangingPunct="1">
              <a:buFont typeface="Arial" panose="020B0604020202020204" pitchFamily="34" charset="0"/>
              <a:buChar char="•"/>
            </a:pPr>
            <a:endParaRPr lang="it-IT" altLang="it-IT" dirty="0"/>
          </a:p>
          <a:p>
            <a:pPr marL="0" indent="0" eaLnBrk="1" hangingPunct="1">
              <a:buFont typeface="Arial" panose="020B0604020202020204" pitchFamily="34" charset="0"/>
              <a:buNone/>
            </a:pPr>
            <a:r>
              <a:rPr lang="it-IT" altLang="it-IT" dirty="0" err="1"/>
              <a:t>Goodmorning</a:t>
            </a:r>
            <a:r>
              <a:rPr lang="it-IT" altLang="it-IT" dirty="0"/>
              <a:t>, </a:t>
            </a:r>
            <a:r>
              <a:rPr lang="it-IT" altLang="it-IT" dirty="0" err="1"/>
              <a:t>I’m</a:t>
            </a:r>
            <a:r>
              <a:rPr lang="it-IT" altLang="it-IT" dirty="0"/>
              <a:t> Mattia Capparella, </a:t>
            </a:r>
            <a:r>
              <a:rPr lang="it-IT" altLang="it-IT" dirty="0" err="1"/>
              <a:t>enrolled</a:t>
            </a:r>
            <a:r>
              <a:rPr lang="it-IT" altLang="it-IT" dirty="0"/>
              <a:t> in Computer Science Master Course.</a:t>
            </a:r>
          </a:p>
          <a:p>
            <a:pPr marL="0" indent="0" eaLnBrk="1" hangingPunct="1">
              <a:buFont typeface="Arial" panose="020B0604020202020204" pitchFamily="34" charset="0"/>
              <a:buNone/>
            </a:pPr>
            <a:r>
              <a:rPr lang="it-IT" altLang="it-IT" dirty="0" err="1"/>
              <a:t>Fond</a:t>
            </a:r>
            <a:r>
              <a:rPr lang="it-IT" altLang="it-IT" dirty="0"/>
              <a:t> of Computer Vision and passionate </a:t>
            </a:r>
            <a:r>
              <a:rPr lang="it-IT" altLang="it-IT" dirty="0" err="1"/>
              <a:t>about</a:t>
            </a:r>
            <a:r>
              <a:rPr lang="it-IT" altLang="it-IT" dirty="0"/>
              <a:t> the </a:t>
            </a:r>
            <a:r>
              <a:rPr lang="it-IT" altLang="it-IT" dirty="0" err="1"/>
              <a:t>medical</a:t>
            </a:r>
            <a:r>
              <a:rPr lang="it-IT" altLang="it-IT" dirty="0"/>
              <a:t> sciences, I </a:t>
            </a:r>
            <a:r>
              <a:rPr lang="it-IT" altLang="it-IT" dirty="0" err="1"/>
              <a:t>had</a:t>
            </a:r>
            <a:r>
              <a:rPr lang="it-IT" altLang="it-IT" dirty="0"/>
              <a:t> the </a:t>
            </a:r>
            <a:r>
              <a:rPr lang="it-IT" altLang="it-IT" dirty="0" err="1"/>
              <a:t>opportunity</a:t>
            </a:r>
            <a:r>
              <a:rPr lang="it-IT" altLang="it-IT" dirty="0"/>
              <a:t> to combine </a:t>
            </a:r>
            <a:r>
              <a:rPr lang="it-IT" altLang="it-IT" dirty="0" err="1"/>
              <a:t>these</a:t>
            </a:r>
            <a:r>
              <a:rPr lang="it-IT" altLang="it-IT" dirty="0"/>
              <a:t> </a:t>
            </a:r>
            <a:r>
              <a:rPr lang="it-IT" altLang="it-IT" dirty="0" err="1"/>
              <a:t>two</a:t>
            </a:r>
            <a:r>
              <a:rPr lang="it-IT" altLang="it-IT" dirty="0"/>
              <a:t> fields </a:t>
            </a:r>
            <a:r>
              <a:rPr lang="it-IT" altLang="it-IT" dirty="0" err="1"/>
              <a:t>preparing</a:t>
            </a:r>
            <a:r>
              <a:rPr lang="it-IT" altLang="it-IT" dirty="0"/>
              <a:t> </a:t>
            </a:r>
            <a:r>
              <a:rPr lang="it-IT" altLang="it-IT" dirty="0" err="1"/>
              <a:t>my</a:t>
            </a:r>
            <a:r>
              <a:rPr lang="it-IT" altLang="it-IT" dirty="0"/>
              <a:t> </a:t>
            </a:r>
            <a:r>
              <a:rPr lang="it-IT" altLang="it-IT" dirty="0" err="1"/>
              <a:t>thesis</a:t>
            </a:r>
            <a:r>
              <a:rPr lang="it-IT" altLang="it-IT" dirty="0"/>
              <a:t> </a:t>
            </a:r>
            <a:r>
              <a:rPr lang="it-IT" altLang="it-IT" dirty="0" err="1"/>
              <a:t>while</a:t>
            </a:r>
            <a:r>
              <a:rPr lang="it-IT" altLang="it-IT" dirty="0"/>
              <a:t> working for the Company named </a:t>
            </a:r>
            <a:r>
              <a:rPr lang="it-IT" altLang="it-IT" dirty="0" err="1"/>
              <a:t>Reply</a:t>
            </a:r>
            <a:r>
              <a:rPr lang="it-IT" altLang="it-IT" dirty="0"/>
              <a:t> Data.</a:t>
            </a:r>
          </a:p>
          <a:p>
            <a:pPr marL="0" indent="0" eaLnBrk="1" hangingPunct="1">
              <a:buFont typeface="Arial" panose="020B0604020202020204" pitchFamily="34" charset="0"/>
              <a:buNone/>
            </a:pPr>
            <a:r>
              <a:rPr lang="it-IT" altLang="it-IT" dirty="0"/>
              <a:t>I </a:t>
            </a:r>
            <a:r>
              <a:rPr lang="it-IT" altLang="it-IT" dirty="0" err="1"/>
              <a:t>had</a:t>
            </a:r>
            <a:r>
              <a:rPr lang="it-IT" altLang="it-IT" dirty="0"/>
              <a:t> the chance to propose and </a:t>
            </a:r>
            <a:r>
              <a:rPr lang="it-IT" altLang="it-IT" dirty="0" err="1"/>
              <a:t>get</a:t>
            </a:r>
            <a:r>
              <a:rPr lang="it-IT" altLang="it-IT" dirty="0"/>
              <a:t> the </a:t>
            </a:r>
            <a:r>
              <a:rPr lang="it-IT" altLang="it-IT" dirty="0" err="1"/>
              <a:t>approval</a:t>
            </a:r>
            <a:r>
              <a:rPr lang="it-IT" altLang="it-IT" dirty="0"/>
              <a:t> for a solo R&amp;D project in the area Semantic </a:t>
            </a:r>
            <a:r>
              <a:rPr lang="it-IT" altLang="it-IT" dirty="0" err="1"/>
              <a:t>Segmentation</a:t>
            </a:r>
            <a:r>
              <a:rPr lang="it-IT" altLang="it-IT" dirty="0"/>
              <a:t>, in </a:t>
            </a:r>
            <a:r>
              <a:rPr lang="it-IT" altLang="it-IT" dirty="0" err="1"/>
              <a:t>particular</a:t>
            </a:r>
            <a:r>
              <a:rPr lang="it-IT" altLang="it-IT" dirty="0"/>
              <a:t> on Brain </a:t>
            </a:r>
            <a:r>
              <a:rPr lang="it-IT" altLang="it-IT" dirty="0" err="1"/>
              <a:t>Tumor</a:t>
            </a:r>
            <a:r>
              <a:rPr lang="it-IT" altLang="it-IT" dirty="0"/>
              <a:t> </a:t>
            </a:r>
            <a:r>
              <a:rPr lang="it-IT" altLang="it-IT" dirty="0" err="1"/>
              <a:t>Segmentation</a:t>
            </a:r>
            <a:r>
              <a:rPr lang="it-IT" altLang="it-IT" dirty="0"/>
              <a:t> and for </a:t>
            </a:r>
            <a:r>
              <a:rPr lang="it-IT" altLang="it-IT" dirty="0" err="1"/>
              <a:t>this</a:t>
            </a:r>
            <a:r>
              <a:rPr lang="it-IT" altLang="it-IT" dirty="0"/>
              <a:t> I </a:t>
            </a:r>
            <a:r>
              <a:rPr lang="it-IT" altLang="it-IT" dirty="0" err="1"/>
              <a:t>would</a:t>
            </a:r>
            <a:r>
              <a:rPr lang="it-IT" altLang="it-IT" dirty="0"/>
              <a:t> thank  in </a:t>
            </a:r>
            <a:r>
              <a:rPr lang="it-IT" altLang="it-IT" dirty="0" err="1"/>
              <a:t>advance</a:t>
            </a:r>
            <a:r>
              <a:rPr lang="it-IT" altLang="it-IT" dirty="0"/>
              <a:t> </a:t>
            </a:r>
            <a:r>
              <a:rPr lang="it-IT" altLang="it-IT" dirty="0" err="1"/>
              <a:t>my</a:t>
            </a:r>
            <a:r>
              <a:rPr lang="it-IT" altLang="it-IT" dirty="0"/>
              <a:t> </a:t>
            </a:r>
            <a:r>
              <a:rPr lang="it-IT" altLang="it-IT" dirty="0" err="1"/>
              <a:t>external</a:t>
            </a:r>
            <a:r>
              <a:rPr lang="it-IT" altLang="it-IT" dirty="0"/>
              <a:t> advisors Ilaria Gianoli and Manuel Orlandi and </a:t>
            </a:r>
            <a:r>
              <a:rPr lang="it-IT" altLang="it-IT" dirty="0" err="1"/>
              <a:t>my</a:t>
            </a:r>
            <a:r>
              <a:rPr lang="it-IT" altLang="it-IT" dirty="0"/>
              <a:t> </a:t>
            </a:r>
            <a:r>
              <a:rPr lang="it-IT" altLang="it-IT" dirty="0" err="1"/>
              <a:t>internal</a:t>
            </a:r>
            <a:r>
              <a:rPr lang="it-IT" altLang="it-IT" dirty="0"/>
              <a:t> advisor, the professor Maria de Marsico.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A64D75A6-46CA-E2F6-341A-E829C73E8B4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43DC4737-916D-4BED-8A6F-6C0FF0036A5D}" type="slidenum">
              <a:rPr lang="it-IT" altLang="it-IT" sz="1200">
                <a:solidFill>
                  <a:schemeClr val="tx1"/>
                </a:solidFill>
              </a:rPr>
              <a:pPr/>
              <a:t>20</a:t>
            </a:fld>
            <a:endParaRPr lang="it-IT" altLang="it-IT" sz="1200">
              <a:solidFill>
                <a:schemeClr val="tx1"/>
              </a:solidFill>
            </a:endParaRPr>
          </a:p>
        </p:txBody>
      </p:sp>
      <p:sp>
        <p:nvSpPr>
          <p:cNvPr id="7171" name="Rectangle 2">
            <a:extLst>
              <a:ext uri="{FF2B5EF4-FFF2-40B4-BE49-F238E27FC236}">
                <a16:creationId xmlns:a16="http://schemas.microsoft.com/office/drawing/2014/main" id="{7838BEAA-9F24-A9EE-B2A0-DDEE9DFD9A95}"/>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4ED462EB-C117-60AD-E21B-99D34F94E0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err="1"/>
              <a:t>Address</a:t>
            </a:r>
            <a:r>
              <a:rPr lang="it-IT" altLang="it-IT" dirty="0"/>
              <a:t> some </a:t>
            </a:r>
            <a:r>
              <a:rPr lang="it-IT" altLang="it-IT" dirty="0" err="1"/>
              <a:t>resources</a:t>
            </a:r>
            <a:r>
              <a:rPr lang="it-IT" altLang="it-IT" dirty="0"/>
              <a:t> </a:t>
            </a:r>
            <a:r>
              <a:rPr lang="it-IT" altLang="it-IT" dirty="0" err="1"/>
              <a:t>used</a:t>
            </a:r>
            <a:r>
              <a:rPr lang="it-IT" altLang="it-IT" dirty="0"/>
              <a:t> to </a:t>
            </a:r>
            <a:r>
              <a:rPr lang="it-IT" altLang="it-IT" dirty="0" err="1"/>
              <a:t>get</a:t>
            </a:r>
            <a:r>
              <a:rPr lang="it-IT" altLang="it-IT" dirty="0"/>
              <a:t> more knowledge of the problem</a:t>
            </a:r>
          </a:p>
          <a:p>
            <a:pPr marL="171450" indent="-171450" eaLnBrk="1" hangingPunct="1">
              <a:buFont typeface="Arial" panose="020B0604020202020204" pitchFamily="34" charset="0"/>
              <a:buChar char="•"/>
            </a:pPr>
            <a:r>
              <a:rPr lang="it-IT" altLang="it-IT" dirty="0"/>
              <a:t>Talk </a:t>
            </a:r>
            <a:r>
              <a:rPr lang="it-IT" altLang="it-IT" dirty="0" err="1"/>
              <a:t>briefly</a:t>
            </a:r>
            <a:r>
              <a:rPr lang="it-IT" altLang="it-IT" dirty="0"/>
              <a:t> </a:t>
            </a:r>
            <a:r>
              <a:rPr lang="it-IT" altLang="it-IT" dirty="0" err="1"/>
              <a:t>about</a:t>
            </a:r>
            <a:r>
              <a:rPr lang="it-IT" altLang="it-IT" dirty="0"/>
              <a:t> the multi-</a:t>
            </a:r>
            <a:r>
              <a:rPr lang="it-IT" altLang="it-IT" dirty="0" err="1"/>
              <a:t>modality</a:t>
            </a:r>
            <a:r>
              <a:rPr lang="it-IT" altLang="it-IT" dirty="0"/>
              <a:t> setting of the task</a:t>
            </a:r>
          </a:p>
          <a:p>
            <a:pPr marL="171450" indent="-171450" eaLnBrk="1" hangingPunct="1">
              <a:buFont typeface="Arial" panose="020B0604020202020204" pitchFamily="34" charset="0"/>
              <a:buChar char="•"/>
            </a:pPr>
            <a:endParaRPr lang="it-IT" altLang="it-IT" dirty="0"/>
          </a:p>
          <a:p>
            <a:pPr marL="0" indent="0" eaLnBrk="1" hangingPunct="1">
              <a:buFont typeface="Arial" panose="020B0604020202020204" pitchFamily="34" charset="0"/>
              <a:buNone/>
            </a:pPr>
            <a:r>
              <a:rPr lang="it-IT" altLang="it-IT" dirty="0"/>
              <a:t>For a complete and </a:t>
            </a:r>
            <a:r>
              <a:rPr lang="it-IT" altLang="it-IT" dirty="0" err="1"/>
              <a:t>deeper</a:t>
            </a:r>
            <a:r>
              <a:rPr lang="it-IT" altLang="it-IT" dirty="0"/>
              <a:t> </a:t>
            </a:r>
            <a:r>
              <a:rPr lang="it-IT" altLang="it-IT" dirty="0" err="1"/>
              <a:t>analysis</a:t>
            </a:r>
            <a:r>
              <a:rPr lang="it-IT" altLang="it-IT" dirty="0"/>
              <a:t>, </a:t>
            </a:r>
            <a:r>
              <a:rPr lang="it-IT" altLang="it-IT" dirty="0" err="1"/>
              <a:t>it</a:t>
            </a:r>
            <a:r>
              <a:rPr lang="it-IT" altLang="it-IT" dirty="0"/>
              <a:t> </a:t>
            </a:r>
            <a:r>
              <a:rPr lang="it-IT" altLang="it-IT" dirty="0" err="1"/>
              <a:t>is</a:t>
            </a:r>
            <a:r>
              <a:rPr lang="it-IT" altLang="it-IT" dirty="0"/>
              <a:t> </a:t>
            </a:r>
            <a:r>
              <a:rPr lang="it-IT" altLang="it-IT" dirty="0" err="1"/>
              <a:t>often</a:t>
            </a:r>
            <a:r>
              <a:rPr lang="it-IT" altLang="it-IT" dirty="0"/>
              <a:t> </a:t>
            </a:r>
            <a:r>
              <a:rPr lang="it-IT" altLang="it-IT" dirty="0" err="1"/>
              <a:t>necessary</a:t>
            </a:r>
            <a:r>
              <a:rPr lang="it-IT" altLang="it-IT" dirty="0"/>
              <a:t> to </a:t>
            </a:r>
            <a:r>
              <a:rPr lang="it-IT" altLang="it-IT" dirty="0" err="1"/>
              <a:t>acquire</a:t>
            </a:r>
            <a:r>
              <a:rPr lang="it-IT" altLang="it-IT" dirty="0"/>
              <a:t> multiple snapshots of the </a:t>
            </a:r>
            <a:r>
              <a:rPr lang="it-IT" altLang="it-IT" dirty="0" err="1"/>
              <a:t>same</a:t>
            </a:r>
            <a:r>
              <a:rPr lang="it-IT" altLang="it-IT" dirty="0"/>
              <a:t> </a:t>
            </a:r>
            <a:r>
              <a:rPr lang="it-IT" altLang="it-IT" dirty="0" err="1"/>
              <a:t>sections</a:t>
            </a:r>
            <a:r>
              <a:rPr lang="it-IT" altLang="it-IT" dirty="0"/>
              <a:t> with </a:t>
            </a:r>
            <a:r>
              <a:rPr lang="it-IT" altLang="it-IT" dirty="0" err="1"/>
              <a:t>different</a:t>
            </a:r>
            <a:r>
              <a:rPr lang="it-IT" altLang="it-IT" dirty="0"/>
              <a:t> </a:t>
            </a:r>
            <a:r>
              <a:rPr lang="it-IT" altLang="it-IT" dirty="0" err="1"/>
              <a:t>contrasts</a:t>
            </a:r>
            <a:r>
              <a:rPr lang="it-IT" altLang="it-IT" dirty="0"/>
              <a:t> so to highlight </a:t>
            </a:r>
            <a:r>
              <a:rPr lang="it-IT" altLang="it-IT" dirty="0" err="1"/>
              <a:t>as</a:t>
            </a:r>
            <a:r>
              <a:rPr lang="it-IT" altLang="it-IT" dirty="0"/>
              <a:t> </a:t>
            </a:r>
            <a:r>
              <a:rPr lang="it-IT" altLang="it-IT" dirty="0" err="1"/>
              <a:t>many</a:t>
            </a:r>
            <a:r>
              <a:rPr lang="it-IT" altLang="it-IT" dirty="0"/>
              <a:t> </a:t>
            </a:r>
            <a:r>
              <a:rPr lang="it-IT" altLang="it-IT" dirty="0" err="1"/>
              <a:t>different</a:t>
            </a:r>
            <a:r>
              <a:rPr lang="it-IT" altLang="it-IT" dirty="0"/>
              <a:t> </a:t>
            </a:r>
            <a:r>
              <a:rPr lang="it-IT" altLang="it-IT" dirty="0" err="1"/>
              <a:t>tissues</a:t>
            </a:r>
            <a:r>
              <a:rPr lang="it-IT" altLang="it-IT" dirty="0"/>
              <a:t> </a:t>
            </a:r>
            <a:r>
              <a:rPr lang="it-IT" altLang="it-IT" dirty="0" err="1"/>
              <a:t>as</a:t>
            </a:r>
            <a:r>
              <a:rPr lang="it-IT" altLang="it-IT" dirty="0"/>
              <a:t> </a:t>
            </a:r>
            <a:r>
              <a:rPr lang="it-IT" altLang="it-IT" dirty="0" err="1"/>
              <a:t>possible</a:t>
            </a:r>
            <a:r>
              <a:rPr lang="it-IT" altLang="it-IT" dirty="0"/>
              <a:t> and </a:t>
            </a:r>
            <a:r>
              <a:rPr lang="it-IT" altLang="it-IT" dirty="0" err="1"/>
              <a:t>have</a:t>
            </a:r>
            <a:r>
              <a:rPr lang="it-IT" altLang="it-IT" dirty="0"/>
              <a:t> a complete </a:t>
            </a:r>
            <a:r>
              <a:rPr lang="it-IT" altLang="it-IT" dirty="0" err="1"/>
              <a:t>understanding</a:t>
            </a:r>
            <a:r>
              <a:rPr lang="it-IT" altLang="it-IT" dirty="0"/>
              <a:t> of the </a:t>
            </a:r>
            <a:r>
              <a:rPr lang="it-IT" altLang="it-IT" dirty="0" err="1"/>
              <a:t>progression</a:t>
            </a:r>
            <a:r>
              <a:rPr lang="it-IT" altLang="it-IT" dirty="0"/>
              <a:t> of the </a:t>
            </a:r>
            <a:r>
              <a:rPr lang="it-IT" altLang="it-IT" dirty="0" err="1"/>
              <a:t>disease</a:t>
            </a:r>
            <a:r>
              <a:rPr lang="it-IT" altLang="it-IT" dirty="0"/>
              <a:t>.</a:t>
            </a:r>
          </a:p>
          <a:p>
            <a:pPr marL="171450" indent="-171450" eaLnBrk="1" hangingPunct="1">
              <a:buFont typeface="Arial" panose="020B0604020202020204" pitchFamily="34" charset="0"/>
              <a:buChar char="•"/>
            </a:pPr>
            <a:r>
              <a:rPr lang="it-IT" altLang="it-IT" dirty="0" err="1"/>
              <a:t>Having</a:t>
            </a:r>
            <a:r>
              <a:rPr lang="it-IT" altLang="it-IT" dirty="0"/>
              <a:t> more data to </a:t>
            </a:r>
            <a:r>
              <a:rPr lang="it-IT" altLang="it-IT" dirty="0" err="1"/>
              <a:t>analyze</a:t>
            </a:r>
            <a:r>
              <a:rPr lang="it-IT" altLang="it-IT" dirty="0"/>
              <a:t> </a:t>
            </a:r>
            <a:r>
              <a:rPr lang="it-IT" altLang="it-IT" dirty="0" err="1"/>
              <a:t>is</a:t>
            </a:r>
            <a:r>
              <a:rPr lang="it-IT" altLang="it-IT" dirty="0"/>
              <a:t> for sure </a:t>
            </a:r>
            <a:r>
              <a:rPr lang="it-IT" altLang="it-IT" dirty="0" err="1"/>
              <a:t>beneficial</a:t>
            </a:r>
            <a:r>
              <a:rPr lang="it-IT" altLang="it-IT" dirty="0"/>
              <a:t> for a </a:t>
            </a:r>
            <a:r>
              <a:rPr lang="it-IT" altLang="it-IT" dirty="0" err="1"/>
              <a:t>successfull</a:t>
            </a:r>
            <a:r>
              <a:rPr lang="it-IT" altLang="it-IT" dirty="0"/>
              <a:t> </a:t>
            </a:r>
            <a:r>
              <a:rPr lang="it-IT" altLang="it-IT" dirty="0" err="1"/>
              <a:t>examination</a:t>
            </a:r>
            <a:r>
              <a:rPr lang="it-IT" altLang="it-IT" dirty="0"/>
              <a:t>, </a:t>
            </a:r>
            <a:r>
              <a:rPr lang="it-IT" altLang="it-IT" dirty="0" err="1"/>
              <a:t>but</a:t>
            </a:r>
            <a:r>
              <a:rPr lang="it-IT" altLang="it-IT" dirty="0"/>
              <a:t> on a </a:t>
            </a:r>
            <a:r>
              <a:rPr lang="it-IT" altLang="it-IT" dirty="0" err="1"/>
              <a:t>radiologist</a:t>
            </a:r>
            <a:r>
              <a:rPr lang="it-IT" altLang="it-IT" dirty="0"/>
              <a:t> </a:t>
            </a:r>
            <a:r>
              <a:rPr lang="it-IT" altLang="it-IT" dirty="0" err="1"/>
              <a:t>perspective</a:t>
            </a:r>
            <a:r>
              <a:rPr lang="it-IT" altLang="it-IT" dirty="0"/>
              <a:t> more data </a:t>
            </a:r>
            <a:r>
              <a:rPr lang="it-IT" altLang="it-IT" dirty="0" err="1"/>
              <a:t>means</a:t>
            </a:r>
            <a:r>
              <a:rPr lang="it-IT" altLang="it-IT" dirty="0"/>
              <a:t> more time to </a:t>
            </a:r>
            <a:r>
              <a:rPr lang="it-IT" altLang="it-IT" dirty="0" err="1"/>
              <a:t>spend</a:t>
            </a:r>
            <a:r>
              <a:rPr lang="it-IT" altLang="it-IT" dirty="0"/>
              <a:t> on a single </a:t>
            </a:r>
            <a:r>
              <a:rPr lang="it-IT" altLang="it-IT" dirty="0" err="1"/>
              <a:t>patient</a:t>
            </a:r>
            <a:r>
              <a:rPr lang="it-IT" altLang="it-IT" dirty="0"/>
              <a:t> and </a:t>
            </a:r>
            <a:r>
              <a:rPr lang="it-IT" altLang="it-IT" dirty="0" err="1"/>
              <a:t>higher</a:t>
            </a:r>
            <a:r>
              <a:rPr lang="it-IT" altLang="it-IT" dirty="0"/>
              <a:t> </a:t>
            </a:r>
            <a:r>
              <a:rPr lang="it-IT" altLang="it-IT" dirty="0" err="1"/>
              <a:t>probability</a:t>
            </a:r>
            <a:r>
              <a:rPr lang="it-IT" altLang="it-IT" dirty="0"/>
              <a:t> to miss </a:t>
            </a:r>
            <a:r>
              <a:rPr lang="it-IT" altLang="it-IT" dirty="0" err="1"/>
              <a:t>something</a:t>
            </a:r>
            <a:r>
              <a:rPr lang="it-IT" altLang="it-IT" dirty="0"/>
              <a:t> </a:t>
            </a:r>
            <a:r>
              <a:rPr lang="it-IT" altLang="it-IT" dirty="0" err="1"/>
              <a:t>important</a:t>
            </a:r>
            <a:r>
              <a:rPr lang="it-IT" altLang="it-IT" dirty="0"/>
              <a:t>.</a:t>
            </a:r>
          </a:p>
          <a:p>
            <a:pPr marL="171450" indent="-171450" eaLnBrk="1" hangingPunct="1">
              <a:buFont typeface="Arial" panose="020B0604020202020204" pitchFamily="34" charset="0"/>
              <a:buChar char="•"/>
            </a:pPr>
            <a:r>
              <a:rPr lang="it-IT" altLang="it-IT" dirty="0"/>
              <a:t>On the </a:t>
            </a:r>
            <a:r>
              <a:rPr lang="it-IT" altLang="it-IT" dirty="0" err="1"/>
              <a:t>other</a:t>
            </a:r>
            <a:r>
              <a:rPr lang="it-IT" altLang="it-IT" dirty="0"/>
              <a:t> hand, a </a:t>
            </a:r>
            <a:r>
              <a:rPr lang="it-IT" altLang="it-IT" i="1" dirty="0"/>
              <a:t>machine</a:t>
            </a:r>
            <a:r>
              <a:rPr lang="it-IT" altLang="it-IT" dirty="0"/>
              <a:t> can </a:t>
            </a:r>
            <a:r>
              <a:rPr lang="it-IT" altLang="it-IT" dirty="0" err="1"/>
              <a:t>easily</a:t>
            </a:r>
            <a:r>
              <a:rPr lang="it-IT" altLang="it-IT" dirty="0"/>
              <a:t> </a:t>
            </a:r>
            <a:r>
              <a:rPr lang="it-IT" altLang="it-IT" dirty="0" err="1"/>
              <a:t>parallelize</a:t>
            </a:r>
            <a:r>
              <a:rPr lang="it-IT" altLang="it-IT" dirty="0"/>
              <a:t> the work, </a:t>
            </a:r>
            <a:r>
              <a:rPr lang="it-IT" altLang="it-IT" dirty="0" err="1"/>
              <a:t>but</a:t>
            </a:r>
            <a:r>
              <a:rPr lang="it-IT" altLang="it-IT" dirty="0"/>
              <a:t> </a:t>
            </a:r>
            <a:r>
              <a:rPr lang="it-IT" altLang="it-IT" dirty="0" err="1"/>
              <a:t>it</a:t>
            </a:r>
            <a:r>
              <a:rPr lang="it-IT" altLang="it-IT" dirty="0"/>
              <a:t> </a:t>
            </a:r>
            <a:r>
              <a:rPr lang="it-IT" altLang="it-IT" dirty="0" err="1"/>
              <a:t>is</a:t>
            </a:r>
            <a:r>
              <a:rPr lang="it-IT" altLang="it-IT" dirty="0"/>
              <a:t> </a:t>
            </a:r>
            <a:r>
              <a:rPr lang="it-IT" altLang="it-IT" dirty="0" err="1"/>
              <a:t>harder</a:t>
            </a:r>
            <a:r>
              <a:rPr lang="it-IT" altLang="it-IT" dirty="0"/>
              <a:t> to </a:t>
            </a:r>
            <a:r>
              <a:rPr lang="it-IT" altLang="it-IT" dirty="0" err="1"/>
              <a:t>learn</a:t>
            </a:r>
            <a:r>
              <a:rPr lang="it-IT" altLang="it-IT" dirty="0"/>
              <a:t> </a:t>
            </a:r>
            <a:r>
              <a:rPr lang="it-IT" altLang="it-IT" dirty="0" err="1"/>
              <a:t>both</a:t>
            </a:r>
            <a:r>
              <a:rPr lang="it-IT" altLang="it-IT" dirty="0"/>
              <a:t> </a:t>
            </a:r>
            <a:r>
              <a:rPr lang="it-IT" altLang="it-IT" i="1" dirty="0" err="1"/>
              <a:t>how</a:t>
            </a:r>
            <a:r>
              <a:rPr lang="it-IT" altLang="it-IT" i="1" dirty="0"/>
              <a:t> to combine </a:t>
            </a:r>
            <a:r>
              <a:rPr lang="it-IT" altLang="it-IT" i="0" dirty="0" err="1"/>
              <a:t>these</a:t>
            </a:r>
            <a:r>
              <a:rPr lang="it-IT" altLang="it-IT" i="0" dirty="0"/>
              <a:t> </a:t>
            </a:r>
            <a:r>
              <a:rPr lang="it-IT" altLang="it-IT" i="0" dirty="0" err="1"/>
              <a:t>different</a:t>
            </a:r>
            <a:r>
              <a:rPr lang="it-IT" altLang="it-IT" i="0" dirty="0"/>
              <a:t> sources of information and </a:t>
            </a:r>
            <a:r>
              <a:rPr lang="it-IT" altLang="it-IT" i="0" dirty="0" err="1"/>
              <a:t>supress</a:t>
            </a:r>
            <a:r>
              <a:rPr lang="it-IT" altLang="it-IT" i="0" dirty="0"/>
              <a:t> the </a:t>
            </a:r>
            <a:r>
              <a:rPr lang="it-IT" altLang="it-IT" i="1" dirty="0"/>
              <a:t>non-</a:t>
            </a:r>
            <a:r>
              <a:rPr lang="it-IT" altLang="it-IT" i="1" dirty="0" err="1"/>
              <a:t>relevant</a:t>
            </a:r>
            <a:r>
              <a:rPr lang="it-IT" altLang="it-IT" i="1" dirty="0"/>
              <a:t> information </a:t>
            </a:r>
            <a:r>
              <a:rPr lang="it-IT" altLang="it-IT" i="0" dirty="0" err="1"/>
              <a:t>that</a:t>
            </a:r>
            <a:r>
              <a:rPr lang="it-IT" altLang="it-IT" i="0" dirty="0"/>
              <a:t> in </a:t>
            </a:r>
            <a:r>
              <a:rPr lang="it-IT" altLang="it-IT" i="0" dirty="0" err="1"/>
              <a:t>this</a:t>
            </a:r>
            <a:r>
              <a:rPr lang="it-IT" altLang="it-IT" i="0" dirty="0"/>
              <a:t> scenario </a:t>
            </a:r>
            <a:r>
              <a:rPr lang="it-IT" altLang="it-IT" i="0" dirty="0" err="1"/>
              <a:t>is</a:t>
            </a:r>
            <a:r>
              <a:rPr lang="it-IT" altLang="it-IT" i="0" dirty="0"/>
              <a:t>  more </a:t>
            </a:r>
            <a:r>
              <a:rPr lang="it-IT" altLang="it-IT" i="0" dirty="0" err="1"/>
              <a:t>abundant</a:t>
            </a:r>
            <a:endParaRPr lang="it-IT" altLang="it-IT" i="1" dirty="0"/>
          </a:p>
        </p:txBody>
      </p:sp>
    </p:spTree>
    <p:extLst>
      <p:ext uri="{BB962C8B-B14F-4D97-AF65-F5344CB8AC3E}">
        <p14:creationId xmlns:p14="http://schemas.microsoft.com/office/powerpoint/2010/main" val="27367573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21</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err="1"/>
              <a:t>Describe</a:t>
            </a:r>
            <a:r>
              <a:rPr lang="it-IT" altLang="it-IT" dirty="0"/>
              <a:t> the general </a:t>
            </a:r>
            <a:r>
              <a:rPr lang="it-IT" altLang="it-IT" dirty="0" err="1"/>
              <a:t>structure</a:t>
            </a:r>
            <a:r>
              <a:rPr lang="it-IT" altLang="it-IT" dirty="0"/>
              <a:t> of a U-Net and </a:t>
            </a:r>
            <a:r>
              <a:rPr lang="it-IT" altLang="it-IT" dirty="0" err="1"/>
              <a:t>its</a:t>
            </a:r>
            <a:r>
              <a:rPr lang="it-IT" altLang="it-IT" dirty="0"/>
              <a:t> «sub-</a:t>
            </a:r>
            <a:r>
              <a:rPr lang="it-IT" altLang="it-IT" dirty="0" err="1"/>
              <a:t>structures</a:t>
            </a:r>
            <a:r>
              <a:rPr lang="it-IT" altLang="it-IT" dirty="0"/>
              <a:t>»: </a:t>
            </a:r>
            <a:r>
              <a:rPr lang="it-IT" altLang="it-IT" i="1" dirty="0" err="1"/>
              <a:t>contracting</a:t>
            </a:r>
            <a:r>
              <a:rPr lang="it-IT" altLang="it-IT" i="1" dirty="0"/>
              <a:t> </a:t>
            </a:r>
            <a:r>
              <a:rPr lang="it-IT" altLang="it-IT" i="0" dirty="0"/>
              <a:t>and </a:t>
            </a:r>
            <a:r>
              <a:rPr lang="it-IT" altLang="it-IT" i="1" dirty="0" err="1"/>
              <a:t>expanding</a:t>
            </a:r>
            <a:r>
              <a:rPr lang="it-IT" altLang="it-IT" i="1" dirty="0"/>
              <a:t> </a:t>
            </a:r>
            <a:r>
              <a:rPr lang="it-IT" altLang="it-IT" i="1" dirty="0" err="1"/>
              <a:t>paths</a:t>
            </a:r>
            <a:endParaRPr lang="it-IT" altLang="it-IT" i="1" dirty="0"/>
          </a:p>
          <a:p>
            <a:pPr marL="171450" indent="-171450" eaLnBrk="1" hangingPunct="1">
              <a:buFont typeface="Arial" panose="020B0604020202020204" pitchFamily="34" charset="0"/>
              <a:buChar char="•"/>
            </a:pPr>
            <a:endParaRPr lang="it-IT" altLang="it-IT" i="1" dirty="0"/>
          </a:p>
          <a:p>
            <a:pPr marL="0" indent="0" eaLnBrk="1" hangingPunct="1">
              <a:buFont typeface="Arial" panose="020B0604020202020204" pitchFamily="34" charset="0"/>
              <a:buNone/>
            </a:pPr>
            <a:r>
              <a:rPr lang="it-IT" altLang="it-IT" i="0" dirty="0"/>
              <a:t>So, </a:t>
            </a:r>
            <a:r>
              <a:rPr lang="it-IT" altLang="it-IT" i="0" dirty="0" err="1"/>
              <a:t>let’s</a:t>
            </a:r>
            <a:r>
              <a:rPr lang="it-IT" altLang="it-IT" i="0" dirty="0"/>
              <a:t> </a:t>
            </a:r>
            <a:r>
              <a:rPr lang="it-IT" altLang="it-IT" i="0" dirty="0" err="1"/>
              <a:t>see</a:t>
            </a:r>
            <a:r>
              <a:rPr lang="it-IT" altLang="it-IT" i="0" dirty="0"/>
              <a:t> </a:t>
            </a:r>
            <a:r>
              <a:rPr lang="it-IT" altLang="it-IT" i="0" dirty="0" err="1"/>
              <a:t>how</a:t>
            </a:r>
            <a:r>
              <a:rPr lang="it-IT" altLang="it-IT" i="0" dirty="0"/>
              <a:t> the SOTA </a:t>
            </a:r>
            <a:r>
              <a:rPr lang="it-IT" altLang="it-IT" i="0" dirty="0" err="1"/>
              <a:t>architectures</a:t>
            </a:r>
            <a:r>
              <a:rPr lang="it-IT" altLang="it-IT" i="0" dirty="0"/>
              <a:t> </a:t>
            </a:r>
            <a:r>
              <a:rPr lang="it-IT" altLang="it-IT" i="0" dirty="0" err="1"/>
              <a:t>managed</a:t>
            </a:r>
            <a:r>
              <a:rPr lang="it-IT" altLang="it-IT" i="0" dirty="0"/>
              <a:t> to </a:t>
            </a:r>
            <a:r>
              <a:rPr lang="it-IT" altLang="it-IT" i="0" dirty="0" err="1"/>
              <a:t>succeed</a:t>
            </a:r>
            <a:r>
              <a:rPr lang="it-IT" altLang="it-IT" i="0" dirty="0"/>
              <a:t> in </a:t>
            </a:r>
            <a:r>
              <a:rPr lang="it-IT" altLang="it-IT" i="0" dirty="0" err="1"/>
              <a:t>this</a:t>
            </a:r>
            <a:r>
              <a:rPr lang="it-IT" altLang="it-IT" i="0" dirty="0"/>
              <a:t> </a:t>
            </a:r>
            <a:r>
              <a:rPr lang="it-IT" altLang="it-IT" i="0" dirty="0" err="1"/>
              <a:t>particular</a:t>
            </a:r>
            <a:r>
              <a:rPr lang="it-IT" altLang="it-IT" i="0" dirty="0"/>
              <a:t> </a:t>
            </a:r>
            <a:r>
              <a:rPr lang="it-IT" altLang="it-IT" i="0" dirty="0" err="1"/>
              <a:t>segmentation</a:t>
            </a:r>
            <a:r>
              <a:rPr lang="it-IT" altLang="it-IT" i="0" dirty="0"/>
              <a:t> task, </a:t>
            </a:r>
          </a:p>
          <a:p>
            <a:pPr marL="0" indent="0" eaLnBrk="1" hangingPunct="1">
              <a:buFont typeface="Arial" panose="020B0604020202020204" pitchFamily="34" charset="0"/>
              <a:buNone/>
            </a:pPr>
            <a:r>
              <a:rPr lang="it-IT" altLang="it-IT" i="0" dirty="0"/>
              <a:t>	</a:t>
            </a:r>
            <a:r>
              <a:rPr lang="it-IT" altLang="it-IT" i="0" dirty="0" err="1"/>
              <a:t>What</a:t>
            </a:r>
            <a:r>
              <a:rPr lang="it-IT" altLang="it-IT" i="0" dirty="0"/>
              <a:t> are the benefits </a:t>
            </a:r>
            <a:r>
              <a:rPr lang="it-IT" altLang="it-IT" i="0" dirty="0" err="1"/>
              <a:t>involved</a:t>
            </a:r>
            <a:r>
              <a:rPr lang="it-IT" altLang="it-IT" i="0" dirty="0"/>
              <a:t> with the </a:t>
            </a:r>
            <a:r>
              <a:rPr lang="it-IT" altLang="it-IT" i="1" dirty="0"/>
              <a:t>self-</a:t>
            </a:r>
            <a:r>
              <a:rPr lang="it-IT" altLang="it-IT" i="1" dirty="0" err="1"/>
              <a:t>attention</a:t>
            </a:r>
            <a:r>
              <a:rPr lang="it-IT" altLang="it-IT" i="1" dirty="0"/>
              <a:t> </a:t>
            </a:r>
            <a:r>
              <a:rPr lang="it-IT" altLang="it-IT" i="0" dirty="0"/>
              <a:t>and the </a:t>
            </a:r>
            <a:r>
              <a:rPr lang="it-IT" altLang="it-IT" i="1" dirty="0"/>
              <a:t>Transformer </a:t>
            </a:r>
            <a:r>
              <a:rPr lang="it-IT" altLang="it-IT" i="1" dirty="0" err="1"/>
              <a:t>architecture</a:t>
            </a:r>
            <a:r>
              <a:rPr lang="it-IT" altLang="it-IT" i="1" dirty="0"/>
              <a:t>,</a:t>
            </a:r>
          </a:p>
          <a:p>
            <a:pPr marL="0" indent="0" eaLnBrk="1" hangingPunct="1">
              <a:buFont typeface="Arial" panose="020B0604020202020204" pitchFamily="34" charset="0"/>
              <a:buNone/>
            </a:pPr>
            <a:r>
              <a:rPr lang="it-IT" altLang="it-IT" i="0" dirty="0"/>
              <a:t>	And </a:t>
            </a:r>
            <a:r>
              <a:rPr lang="it-IT" altLang="it-IT" i="0" dirty="0" err="1"/>
              <a:t>how</a:t>
            </a:r>
            <a:r>
              <a:rPr lang="it-IT" altLang="it-IT" i="0" dirty="0"/>
              <a:t> I </a:t>
            </a:r>
            <a:r>
              <a:rPr lang="it-IT" altLang="it-IT" i="0" dirty="0" err="1"/>
              <a:t>combined</a:t>
            </a:r>
            <a:r>
              <a:rPr lang="it-IT" altLang="it-IT" i="0" dirty="0"/>
              <a:t> </a:t>
            </a:r>
            <a:r>
              <a:rPr lang="it-IT" altLang="it-IT" i="0" dirty="0" err="1"/>
              <a:t>these</a:t>
            </a:r>
            <a:r>
              <a:rPr lang="it-IT" altLang="it-IT" i="0" dirty="0"/>
              <a:t> knowledge to </a:t>
            </a:r>
            <a:r>
              <a:rPr lang="it-IT" altLang="it-IT" i="0" dirty="0" err="1"/>
              <a:t>get</a:t>
            </a:r>
            <a:r>
              <a:rPr lang="it-IT" altLang="it-IT" i="0" dirty="0"/>
              <a:t> </a:t>
            </a:r>
            <a:r>
              <a:rPr lang="it-IT" altLang="it-IT" i="0" dirty="0" err="1"/>
              <a:t>something</a:t>
            </a:r>
            <a:r>
              <a:rPr lang="it-IT" altLang="it-IT" i="0" dirty="0"/>
              <a:t> new </a:t>
            </a:r>
            <a:r>
              <a:rPr lang="it-IT" altLang="it-IT" i="0" dirty="0" err="1"/>
              <a:t>that</a:t>
            </a:r>
            <a:r>
              <a:rPr lang="it-IT" altLang="it-IT" i="0" dirty="0"/>
              <a:t> </a:t>
            </a:r>
            <a:r>
              <a:rPr lang="it-IT" altLang="it-IT" i="0" dirty="0" err="1"/>
              <a:t>could</a:t>
            </a:r>
            <a:r>
              <a:rPr lang="it-IT" altLang="it-IT" i="0" dirty="0"/>
              <a:t> compete with </a:t>
            </a:r>
            <a:r>
              <a:rPr lang="it-IT" altLang="it-IT" i="0" dirty="0" err="1"/>
              <a:t>those</a:t>
            </a:r>
            <a:r>
              <a:rPr lang="it-IT" altLang="it-IT" i="0" dirty="0"/>
              <a:t>.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22</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err="1"/>
              <a:t>Describe</a:t>
            </a:r>
            <a:r>
              <a:rPr lang="it-IT" altLang="it-IT" dirty="0"/>
              <a:t> the </a:t>
            </a:r>
            <a:r>
              <a:rPr lang="it-IT" altLang="it-IT" dirty="0" err="1"/>
              <a:t>salient</a:t>
            </a:r>
            <a:r>
              <a:rPr lang="it-IT" altLang="it-IT" dirty="0"/>
              <a:t> features of </a:t>
            </a:r>
            <a:r>
              <a:rPr lang="it-IT" altLang="it-IT" dirty="0" err="1"/>
              <a:t>this</a:t>
            </a:r>
            <a:r>
              <a:rPr lang="it-IT" altLang="it-IT" dirty="0"/>
              <a:t> network</a:t>
            </a:r>
          </a:p>
          <a:p>
            <a:pPr marL="171450" indent="-171450" eaLnBrk="1" hangingPunct="1">
              <a:buFont typeface="Arial" panose="020B0604020202020204" pitchFamily="34" charset="0"/>
              <a:buChar char="•"/>
            </a:pPr>
            <a:r>
              <a:rPr lang="it-IT" altLang="it-IT" dirty="0"/>
              <a:t>The dataset </a:t>
            </a:r>
            <a:r>
              <a:rPr lang="it-IT" altLang="it-IT" dirty="0" err="1"/>
              <a:t>used</a:t>
            </a:r>
            <a:endParaRPr lang="it-IT" altLang="it-IT" dirty="0"/>
          </a:p>
          <a:p>
            <a:pPr marL="171450" indent="-171450" eaLnBrk="1" hangingPunct="1">
              <a:buFont typeface="Arial" panose="020B0604020202020204" pitchFamily="34" charset="0"/>
              <a:buChar char="•"/>
            </a:pPr>
            <a:r>
              <a:rPr lang="it-IT" altLang="it-IT" dirty="0"/>
              <a:t>The </a:t>
            </a:r>
            <a:r>
              <a:rPr lang="it-IT" altLang="it-IT" dirty="0" err="1"/>
              <a:t>results</a:t>
            </a:r>
            <a:r>
              <a:rPr lang="it-IT" altLang="it-IT" dirty="0"/>
              <a:t> </a:t>
            </a:r>
            <a:r>
              <a:rPr lang="it-IT" altLang="it-IT" dirty="0" err="1"/>
              <a:t>obtained</a:t>
            </a:r>
            <a:r>
              <a:rPr lang="it-IT" altLang="it-IT" dirty="0"/>
              <a:t> by </a:t>
            </a:r>
            <a:r>
              <a:rPr lang="it-IT" altLang="it-IT" dirty="0" err="1"/>
              <a:t>researchers</a:t>
            </a:r>
            <a:endParaRPr lang="it-IT" altLang="it-IT" dirty="0"/>
          </a:p>
          <a:p>
            <a:pPr marL="171450" indent="-171450" eaLnBrk="1" hangingPunct="1">
              <a:buFont typeface="Arial" panose="020B0604020202020204" pitchFamily="34" charset="0"/>
              <a:buChar char="•"/>
            </a:pPr>
            <a:endParaRPr lang="it-IT" altLang="it-IT" dirty="0"/>
          </a:p>
          <a:p>
            <a:pPr marL="0" indent="0" eaLnBrk="1" hangingPunct="1">
              <a:buFont typeface="Arial" panose="020B0604020202020204" pitchFamily="34" charset="0"/>
              <a:buNone/>
            </a:pPr>
            <a:r>
              <a:rPr lang="it-IT" altLang="it-IT" dirty="0" err="1"/>
              <a:t>This</a:t>
            </a:r>
            <a:r>
              <a:rPr lang="it-IT" altLang="it-IT" dirty="0"/>
              <a:t> </a:t>
            </a:r>
            <a:r>
              <a:rPr lang="it-IT" altLang="it-IT" dirty="0" err="1"/>
              <a:t>approach</a:t>
            </a:r>
            <a:r>
              <a:rPr lang="it-IT" altLang="it-IT" dirty="0"/>
              <a:t> won the 1° place in 2018 </a:t>
            </a:r>
            <a:r>
              <a:rPr lang="it-IT" altLang="it-IT" dirty="0" err="1"/>
              <a:t>BraTS</a:t>
            </a:r>
            <a:r>
              <a:rPr lang="it-IT" altLang="it-IT" dirty="0"/>
              <a:t> challenge. </a:t>
            </a:r>
            <a:r>
              <a:rPr lang="it-IT" altLang="it-IT" dirty="0" err="1"/>
              <a:t>Proposed</a:t>
            </a:r>
            <a:r>
              <a:rPr lang="it-IT" altLang="it-IT" dirty="0"/>
              <a:t> by Andriy </a:t>
            </a:r>
            <a:r>
              <a:rPr lang="it-IT" altLang="it-IT" dirty="0" err="1"/>
              <a:t>Myronenko</a:t>
            </a:r>
            <a:r>
              <a:rPr lang="it-IT" altLang="it-IT" dirty="0"/>
              <a:t>, </a:t>
            </a:r>
            <a:r>
              <a:rPr lang="it-IT" altLang="it-IT" dirty="0" err="1"/>
              <a:t>this</a:t>
            </a:r>
            <a:r>
              <a:rPr lang="it-IT" altLang="it-IT" dirty="0"/>
              <a:t> model for semantic </a:t>
            </a:r>
            <a:r>
              <a:rPr lang="it-IT" altLang="it-IT" dirty="0" err="1"/>
              <a:t>segmentation</a:t>
            </a:r>
            <a:r>
              <a:rPr lang="it-IT" altLang="it-IT" dirty="0"/>
              <a:t> </a:t>
            </a:r>
            <a:r>
              <a:rPr lang="it-IT" altLang="it-IT" dirty="0" err="1"/>
              <a:t>is</a:t>
            </a:r>
            <a:r>
              <a:rPr lang="it-IT" altLang="it-IT" dirty="0"/>
              <a:t> </a:t>
            </a:r>
            <a:r>
              <a:rPr lang="it-IT" altLang="it-IT" dirty="0" err="1"/>
              <a:t>based</a:t>
            </a:r>
            <a:r>
              <a:rPr lang="it-IT" altLang="it-IT" dirty="0"/>
              <a:t> on encoder-decoder </a:t>
            </a:r>
            <a:r>
              <a:rPr lang="it-IT" altLang="it-IT" dirty="0" err="1"/>
              <a:t>architecture</a:t>
            </a:r>
            <a:r>
              <a:rPr lang="it-IT" altLang="it-IT" dirty="0"/>
              <a:t> with </a:t>
            </a:r>
            <a:r>
              <a:rPr lang="it-IT" altLang="it-IT" dirty="0" err="1"/>
              <a:t>two</a:t>
            </a:r>
            <a:r>
              <a:rPr lang="it-IT" altLang="it-IT" dirty="0"/>
              <a:t> heads:</a:t>
            </a:r>
          </a:p>
          <a:p>
            <a:pPr marL="171450" indent="-171450" eaLnBrk="1" hangingPunct="1">
              <a:buFont typeface="Arial" panose="020B0604020202020204" pitchFamily="34" charset="0"/>
              <a:buChar char="•"/>
            </a:pPr>
            <a:r>
              <a:rPr lang="it-IT" altLang="it-IT" dirty="0"/>
              <a:t>The first </a:t>
            </a:r>
            <a:r>
              <a:rPr lang="it-IT" altLang="it-IT" dirty="0" err="1"/>
              <a:t>is</a:t>
            </a:r>
            <a:r>
              <a:rPr lang="it-IT" altLang="it-IT" dirty="0"/>
              <a:t> the </a:t>
            </a:r>
            <a:r>
              <a:rPr lang="it-IT" altLang="it-IT" i="1" dirty="0" err="1"/>
              <a:t>segmentation</a:t>
            </a:r>
            <a:r>
              <a:rPr lang="it-IT" altLang="it-IT" i="1" dirty="0"/>
              <a:t> head</a:t>
            </a:r>
            <a:r>
              <a:rPr lang="it-IT" altLang="it-IT" i="0" dirty="0"/>
              <a:t> </a:t>
            </a:r>
            <a:r>
              <a:rPr lang="it-IT" altLang="it-IT" i="0" dirty="0" err="1"/>
              <a:t>that</a:t>
            </a:r>
            <a:r>
              <a:rPr lang="it-IT" altLang="it-IT" i="0" dirty="0"/>
              <a:t> </a:t>
            </a:r>
            <a:r>
              <a:rPr lang="it-IT" altLang="it-IT" i="0" dirty="0" err="1"/>
              <a:t>produces</a:t>
            </a:r>
            <a:r>
              <a:rPr lang="it-IT" altLang="it-IT" i="0" dirty="0"/>
              <a:t> </a:t>
            </a:r>
            <a:r>
              <a:rPr lang="it-IT" altLang="it-IT" i="0" dirty="0" err="1"/>
              <a:t>final</a:t>
            </a:r>
            <a:r>
              <a:rPr lang="it-IT" altLang="it-IT" i="0" dirty="0"/>
              <a:t> </a:t>
            </a:r>
            <a:r>
              <a:rPr lang="it-IT" altLang="it-IT" i="0" dirty="0" err="1"/>
              <a:t>segmentation</a:t>
            </a:r>
            <a:r>
              <a:rPr lang="it-IT" altLang="it-IT" i="0" dirty="0"/>
              <a:t> output of the 3D volume</a:t>
            </a:r>
          </a:p>
          <a:p>
            <a:pPr marL="171450" indent="-171450" eaLnBrk="1" hangingPunct="1">
              <a:buFont typeface="Arial" panose="020B0604020202020204" pitchFamily="34" charset="0"/>
              <a:buChar char="•"/>
            </a:pPr>
            <a:r>
              <a:rPr lang="it-IT" altLang="it-IT" i="0" dirty="0"/>
              <a:t>The second </a:t>
            </a:r>
            <a:r>
              <a:rPr lang="it-IT" altLang="it-IT" i="1" dirty="0"/>
              <a:t>head </a:t>
            </a:r>
            <a:r>
              <a:rPr lang="it-IT" altLang="it-IT" i="0" dirty="0" err="1"/>
              <a:t>is</a:t>
            </a:r>
            <a:r>
              <a:rPr lang="it-IT" altLang="it-IT" i="0" dirty="0"/>
              <a:t> </a:t>
            </a:r>
            <a:r>
              <a:rPr lang="it-IT" altLang="it-IT" i="0" dirty="0" err="1"/>
              <a:t>used</a:t>
            </a:r>
            <a:r>
              <a:rPr lang="it-IT" altLang="it-IT" i="0" dirty="0"/>
              <a:t> </a:t>
            </a:r>
            <a:r>
              <a:rPr lang="it-IT" altLang="it-IT" i="0" dirty="0" err="1"/>
              <a:t>instead</a:t>
            </a:r>
            <a:r>
              <a:rPr lang="it-IT" altLang="it-IT" i="0" dirty="0"/>
              <a:t> to </a:t>
            </a:r>
            <a:r>
              <a:rPr lang="it-IT" altLang="it-IT" i="0" dirty="0" err="1"/>
              <a:t>reconstruct</a:t>
            </a:r>
            <a:r>
              <a:rPr lang="it-IT" altLang="it-IT" i="0" dirty="0"/>
              <a:t> the </a:t>
            </a:r>
            <a:r>
              <a:rPr lang="it-IT" altLang="it-IT" i="0" dirty="0" err="1"/>
              <a:t>original</a:t>
            </a:r>
            <a:r>
              <a:rPr lang="it-IT" altLang="it-IT" i="0" dirty="0"/>
              <a:t> input: </a:t>
            </a:r>
            <a:r>
              <a:rPr lang="it-IT" altLang="it-IT" i="0" dirty="0" err="1"/>
              <a:t>it</a:t>
            </a:r>
            <a:r>
              <a:rPr lang="it-IT" altLang="it-IT" i="0" dirty="0"/>
              <a:t> </a:t>
            </a:r>
            <a:r>
              <a:rPr lang="it-IT" altLang="it-IT" i="0" dirty="0" err="1"/>
              <a:t>is</a:t>
            </a:r>
            <a:r>
              <a:rPr lang="it-IT" altLang="it-IT" i="0" dirty="0"/>
              <a:t> the </a:t>
            </a:r>
            <a:r>
              <a:rPr lang="it-IT" altLang="it-IT" i="0" dirty="0" err="1"/>
              <a:t>final</a:t>
            </a:r>
            <a:r>
              <a:rPr lang="it-IT" altLang="it-IT" i="0" dirty="0"/>
              <a:t> part of a </a:t>
            </a:r>
            <a:r>
              <a:rPr lang="it-IT" altLang="it-IT" i="1" dirty="0" err="1"/>
              <a:t>variational</a:t>
            </a:r>
            <a:r>
              <a:rPr lang="it-IT" altLang="it-IT" i="1" dirty="0"/>
              <a:t> auto-encoder </a:t>
            </a:r>
            <a:r>
              <a:rPr lang="it-IT" altLang="it-IT" i="0" dirty="0" err="1"/>
              <a:t>branch</a:t>
            </a:r>
            <a:r>
              <a:rPr lang="it-IT" altLang="it-IT" i="0" dirty="0"/>
              <a:t> </a:t>
            </a:r>
            <a:r>
              <a:rPr lang="it-IT" altLang="it-IT" i="0" dirty="0" err="1"/>
              <a:t>that</a:t>
            </a:r>
            <a:r>
              <a:rPr lang="it-IT" altLang="it-IT" i="0" dirty="0"/>
              <a:t> </a:t>
            </a:r>
            <a:r>
              <a:rPr lang="it-IT" altLang="it-IT" i="0" dirty="0" err="1"/>
              <a:t>is</a:t>
            </a:r>
            <a:r>
              <a:rPr lang="it-IT" altLang="it-IT" i="0" dirty="0"/>
              <a:t> </a:t>
            </a:r>
            <a:r>
              <a:rPr lang="it-IT" altLang="it-IT" i="0" dirty="0" err="1"/>
              <a:t>added</a:t>
            </a:r>
            <a:r>
              <a:rPr lang="it-IT" altLang="it-IT" i="0" dirty="0"/>
              <a:t> to </a:t>
            </a:r>
            <a:r>
              <a:rPr lang="it-IT" altLang="it-IT" i="0" dirty="0" err="1"/>
              <a:t>regularize</a:t>
            </a:r>
            <a:r>
              <a:rPr lang="it-IT" altLang="it-IT" i="0" dirty="0"/>
              <a:t> the </a:t>
            </a:r>
            <a:r>
              <a:rPr lang="it-IT" altLang="it-IT" i="0" dirty="0" err="1"/>
              <a:t>shared</a:t>
            </a:r>
            <a:r>
              <a:rPr lang="it-IT" altLang="it-IT" i="0" dirty="0"/>
              <a:t> decoder and impose </a:t>
            </a:r>
            <a:r>
              <a:rPr lang="it-IT" altLang="it-IT" i="0" dirty="0" err="1"/>
              <a:t>additional</a:t>
            </a:r>
            <a:r>
              <a:rPr lang="it-IT" altLang="it-IT" i="0" dirty="0"/>
              <a:t> </a:t>
            </a:r>
            <a:r>
              <a:rPr lang="it-IT" altLang="it-IT" i="0" dirty="0" err="1"/>
              <a:t>constraints</a:t>
            </a:r>
            <a:r>
              <a:rPr lang="it-IT" altLang="it-IT" i="0" dirty="0"/>
              <a:t> on </a:t>
            </a:r>
            <a:r>
              <a:rPr lang="it-IT" altLang="it-IT" i="0" dirty="0" err="1"/>
              <a:t>its</a:t>
            </a:r>
            <a:r>
              <a:rPr lang="it-IT" altLang="it-IT" i="0" dirty="0"/>
              <a:t> </a:t>
            </a:r>
            <a:r>
              <a:rPr lang="it-IT" altLang="it-IT" i="0" dirty="0" err="1"/>
              <a:t>layers</a:t>
            </a:r>
            <a:r>
              <a:rPr lang="it-IT" altLang="it-IT" i="0" dirty="0"/>
              <a:t>.</a:t>
            </a:r>
          </a:p>
          <a:p>
            <a:pPr marL="171450" indent="-171450" eaLnBrk="1" hangingPunct="1">
              <a:buFont typeface="Arial" panose="020B0604020202020204" pitchFamily="34" charset="0"/>
              <a:buChar char="•"/>
            </a:pPr>
            <a:endParaRPr lang="it-IT" altLang="it-IT" i="0" dirty="0"/>
          </a:p>
          <a:p>
            <a:pPr marL="171450" indent="-171450" eaLnBrk="1" hangingPunct="1">
              <a:buFont typeface="Arial" panose="020B0604020202020204" pitchFamily="34" charset="0"/>
              <a:buChar char="•"/>
            </a:pPr>
            <a:r>
              <a:rPr lang="it-IT" altLang="it-IT" i="0" dirty="0"/>
              <a:t>The </a:t>
            </a:r>
            <a:r>
              <a:rPr lang="it-IT" altLang="it-IT" i="1" dirty="0" err="1"/>
              <a:t>contracting</a:t>
            </a:r>
            <a:r>
              <a:rPr lang="it-IT" altLang="it-IT" i="1" dirty="0"/>
              <a:t> path</a:t>
            </a:r>
            <a:r>
              <a:rPr lang="it-IT" altLang="it-IT" i="0" dirty="0"/>
              <a:t> </a:t>
            </a:r>
            <a:r>
              <a:rPr lang="it-IT" altLang="it-IT" i="0" dirty="0" err="1"/>
              <a:t>level</a:t>
            </a:r>
            <a:r>
              <a:rPr lang="it-IT" altLang="it-IT" i="0" dirty="0"/>
              <a:t> </a:t>
            </a:r>
            <a:r>
              <a:rPr lang="it-IT" altLang="it-IT" i="0" dirty="0" err="1"/>
              <a:t>is</a:t>
            </a:r>
            <a:r>
              <a:rPr lang="it-IT" altLang="it-IT" i="0" dirty="0"/>
              <a:t> </a:t>
            </a:r>
            <a:r>
              <a:rPr lang="it-IT" altLang="it-IT" i="0" dirty="0" err="1"/>
              <a:t>composed</a:t>
            </a:r>
            <a:r>
              <a:rPr lang="it-IT" altLang="it-IT" i="0" dirty="0"/>
              <a:t> by a </a:t>
            </a:r>
            <a:r>
              <a:rPr lang="it-IT" altLang="it-IT" i="0" dirty="0" err="1"/>
              <a:t>sequence</a:t>
            </a:r>
            <a:r>
              <a:rPr lang="it-IT" altLang="it-IT" i="0" dirty="0"/>
              <a:t> of </a:t>
            </a:r>
            <a:r>
              <a:rPr lang="it-IT" altLang="it-IT" i="1" dirty="0" err="1"/>
              <a:t>residual</a:t>
            </a:r>
            <a:r>
              <a:rPr lang="it-IT" altLang="it-IT" i="1" dirty="0"/>
              <a:t> blocks, </a:t>
            </a:r>
            <a:r>
              <a:rPr lang="it-IT" altLang="it-IT" i="0" dirty="0" err="1"/>
              <a:t>each</a:t>
            </a:r>
            <a:r>
              <a:rPr lang="it-IT" altLang="it-IT" i="0" dirty="0"/>
              <a:t> one </a:t>
            </a:r>
            <a:r>
              <a:rPr lang="it-IT" altLang="it-IT" i="0" dirty="0" err="1"/>
              <a:t>composed</a:t>
            </a:r>
            <a:r>
              <a:rPr lang="it-IT" altLang="it-IT" i="0" dirty="0"/>
              <a:t> by </a:t>
            </a:r>
            <a:r>
              <a:rPr lang="it-IT" altLang="it-IT" i="1" dirty="0"/>
              <a:t>Conv3d, </a:t>
            </a:r>
            <a:r>
              <a:rPr lang="it-IT" altLang="it-IT" i="1" dirty="0" err="1"/>
              <a:t>ReLU</a:t>
            </a:r>
            <a:r>
              <a:rPr lang="it-IT" altLang="it-IT" i="1" dirty="0"/>
              <a:t> </a:t>
            </a:r>
            <a:r>
              <a:rPr lang="it-IT" altLang="it-IT" i="0" dirty="0"/>
              <a:t>and a </a:t>
            </a:r>
            <a:r>
              <a:rPr lang="it-IT" altLang="it-IT" i="0" dirty="0" err="1"/>
              <a:t>Pre</a:t>
            </a:r>
            <a:r>
              <a:rPr lang="it-IT" altLang="it-IT" i="0" dirty="0"/>
              <a:t>-GN </a:t>
            </a:r>
            <a:r>
              <a:rPr lang="it-IT" altLang="it-IT" i="0" dirty="0" err="1"/>
              <a:t>as</a:t>
            </a:r>
            <a:r>
              <a:rPr lang="it-IT" altLang="it-IT" i="0" dirty="0"/>
              <a:t> first </a:t>
            </a:r>
            <a:r>
              <a:rPr lang="it-IT" altLang="it-IT" i="0" dirty="0" err="1"/>
              <a:t>layer</a:t>
            </a:r>
            <a:r>
              <a:rPr lang="it-IT" altLang="it-IT" i="0" dirty="0"/>
              <a:t> in the </a:t>
            </a:r>
            <a:r>
              <a:rPr lang="it-IT" altLang="it-IT" i="1" dirty="0" err="1"/>
              <a:t>convolution</a:t>
            </a:r>
            <a:r>
              <a:rPr lang="it-IT" altLang="it-IT" i="1" dirty="0"/>
              <a:t> «sub-block»: </a:t>
            </a:r>
            <a:r>
              <a:rPr lang="it-IT" altLang="it-IT" i="0" dirty="0" err="1"/>
              <a:t>this</a:t>
            </a:r>
            <a:r>
              <a:rPr lang="it-IT" altLang="it-IT" i="0" dirty="0"/>
              <a:t> </a:t>
            </a:r>
            <a:r>
              <a:rPr lang="it-IT" altLang="it-IT" i="0" dirty="0" err="1"/>
              <a:t>reorganization</a:t>
            </a:r>
            <a:r>
              <a:rPr lang="it-IT" altLang="it-IT" i="0" dirty="0"/>
              <a:t> of the </a:t>
            </a:r>
            <a:r>
              <a:rPr lang="it-IT" altLang="it-IT" i="0" dirty="0" err="1"/>
              <a:t>layers</a:t>
            </a:r>
            <a:r>
              <a:rPr lang="it-IT" altLang="it-IT" i="0" dirty="0"/>
              <a:t> supports </a:t>
            </a:r>
            <a:r>
              <a:rPr lang="it-IT" altLang="it-IT" i="0" dirty="0" err="1"/>
              <a:t>better</a:t>
            </a:r>
            <a:r>
              <a:rPr lang="it-IT" altLang="it-IT" i="0" dirty="0"/>
              <a:t> </a:t>
            </a:r>
            <a:r>
              <a:rPr lang="it-IT" altLang="it-IT" i="0" dirty="0" err="1"/>
              <a:t>gradient</a:t>
            </a:r>
            <a:r>
              <a:rPr lang="it-IT" altLang="it-IT" i="0" dirty="0"/>
              <a:t> flow and </a:t>
            </a:r>
            <a:r>
              <a:rPr lang="it-IT" altLang="it-IT" i="0" dirty="0" err="1"/>
              <a:t>removes</a:t>
            </a:r>
            <a:r>
              <a:rPr lang="it-IT" altLang="it-IT" i="0" dirty="0"/>
              <a:t> the </a:t>
            </a:r>
            <a:r>
              <a:rPr lang="it-IT" altLang="it-IT" i="0" dirty="0" err="1"/>
              <a:t>necessity</a:t>
            </a:r>
            <a:r>
              <a:rPr lang="it-IT" altLang="it-IT" i="0" dirty="0"/>
              <a:t> of a </a:t>
            </a:r>
            <a:r>
              <a:rPr lang="it-IT" altLang="it-IT" i="0" dirty="0" err="1"/>
              <a:t>warm</a:t>
            </a:r>
            <a:r>
              <a:rPr lang="it-IT" altLang="it-IT" i="0" dirty="0"/>
              <a:t>-up stage.</a:t>
            </a:r>
          </a:p>
          <a:p>
            <a:pPr marL="171450" indent="-171450" eaLnBrk="1" hangingPunct="1">
              <a:buFont typeface="Arial" panose="020B0604020202020204" pitchFamily="34" charset="0"/>
              <a:buChar char="•"/>
            </a:pPr>
            <a:r>
              <a:rPr lang="it-IT" altLang="it-IT" i="0" dirty="0"/>
              <a:t>The </a:t>
            </a:r>
            <a:r>
              <a:rPr lang="it-IT" altLang="it-IT" i="1" dirty="0" err="1"/>
              <a:t>expanding</a:t>
            </a:r>
            <a:r>
              <a:rPr lang="it-IT" altLang="it-IT" i="1" dirty="0"/>
              <a:t> path </a:t>
            </a:r>
            <a:r>
              <a:rPr lang="it-IT" altLang="it-IT" i="0" dirty="0" err="1"/>
              <a:t>is</a:t>
            </a:r>
            <a:r>
              <a:rPr lang="it-IT" altLang="it-IT" i="0" dirty="0"/>
              <a:t> </a:t>
            </a:r>
            <a:r>
              <a:rPr lang="it-IT" altLang="it-IT" i="0" dirty="0" err="1"/>
              <a:t>composed</a:t>
            </a:r>
            <a:r>
              <a:rPr lang="it-IT" altLang="it-IT" i="0" dirty="0"/>
              <a:t> by the </a:t>
            </a:r>
            <a:r>
              <a:rPr lang="it-IT" altLang="it-IT" i="0" dirty="0" err="1"/>
              <a:t>same</a:t>
            </a:r>
            <a:r>
              <a:rPr lang="it-IT" altLang="it-IT" i="0" dirty="0"/>
              <a:t> </a:t>
            </a:r>
            <a:r>
              <a:rPr lang="it-IT" altLang="it-IT" i="1" dirty="0" err="1"/>
              <a:t>residual</a:t>
            </a:r>
            <a:r>
              <a:rPr lang="it-IT" altLang="it-IT" i="1" dirty="0"/>
              <a:t> blocks </a:t>
            </a:r>
            <a:r>
              <a:rPr lang="it-IT" altLang="it-IT" i="0" dirty="0" err="1"/>
              <a:t>paired</a:t>
            </a:r>
            <a:r>
              <a:rPr lang="it-IT" altLang="it-IT" i="0" dirty="0"/>
              <a:t> with </a:t>
            </a:r>
            <a:r>
              <a:rPr lang="it-IT" altLang="it-IT" i="1" dirty="0"/>
              <a:t>3D </a:t>
            </a:r>
            <a:r>
              <a:rPr lang="it-IT" altLang="it-IT" i="1" dirty="0" err="1"/>
              <a:t>bilinear</a:t>
            </a:r>
            <a:r>
              <a:rPr lang="it-IT" altLang="it-IT" i="0" dirty="0"/>
              <a:t> </a:t>
            </a:r>
            <a:r>
              <a:rPr lang="it-IT" altLang="it-IT" i="1" dirty="0" err="1"/>
              <a:t>upsampling</a:t>
            </a:r>
            <a:r>
              <a:rPr lang="it-IT" altLang="it-IT" i="1" dirty="0"/>
              <a:t> </a:t>
            </a:r>
            <a:r>
              <a:rPr lang="it-IT" altLang="it-IT" i="1" dirty="0" err="1"/>
              <a:t>layers</a:t>
            </a:r>
            <a:r>
              <a:rPr lang="it-IT" altLang="it-IT" i="1" dirty="0"/>
              <a:t>: </a:t>
            </a:r>
            <a:r>
              <a:rPr lang="it-IT" altLang="it-IT" i="0" dirty="0"/>
              <a:t>no </a:t>
            </a:r>
            <a:r>
              <a:rPr lang="it-IT" altLang="it-IT" i="1" dirty="0" err="1"/>
              <a:t>transpose</a:t>
            </a:r>
            <a:r>
              <a:rPr lang="it-IT" altLang="it-IT" i="1" dirty="0"/>
              <a:t> </a:t>
            </a:r>
            <a:r>
              <a:rPr lang="it-IT" altLang="it-IT" i="1" dirty="0" err="1"/>
              <a:t>convolution</a:t>
            </a:r>
            <a:r>
              <a:rPr lang="it-IT" altLang="it-IT" i="1" dirty="0"/>
              <a:t> </a:t>
            </a:r>
            <a:r>
              <a:rPr lang="it-IT" altLang="it-IT" i="0" dirty="0" err="1"/>
              <a:t>is</a:t>
            </a:r>
            <a:r>
              <a:rPr lang="it-IT" altLang="it-IT" i="0" dirty="0"/>
              <a:t> </a:t>
            </a:r>
            <a:r>
              <a:rPr lang="it-IT" altLang="it-IT" i="0" dirty="0" err="1"/>
              <a:t>used</a:t>
            </a:r>
            <a:r>
              <a:rPr lang="it-IT" altLang="it-IT" i="0" dirty="0"/>
              <a:t> to </a:t>
            </a:r>
            <a:r>
              <a:rPr lang="it-IT" altLang="it-IT" i="0" dirty="0" err="1"/>
              <a:t>expand</a:t>
            </a:r>
            <a:r>
              <a:rPr lang="it-IT" altLang="it-IT" i="0" dirty="0"/>
              <a:t> the </a:t>
            </a:r>
            <a:r>
              <a:rPr lang="it-IT" altLang="it-IT" i="0" dirty="0" err="1"/>
              <a:t>spatial</a:t>
            </a:r>
            <a:r>
              <a:rPr lang="it-IT" altLang="it-IT" i="0" dirty="0"/>
              <a:t> </a:t>
            </a:r>
            <a:r>
              <a:rPr lang="it-IT" altLang="it-IT" i="0" dirty="0" err="1"/>
              <a:t>dimension</a:t>
            </a:r>
            <a:r>
              <a:rPr lang="it-IT" altLang="it-IT" i="0" dirty="0"/>
              <a:t> -&gt; the model </a:t>
            </a:r>
            <a:r>
              <a:rPr lang="it-IT" altLang="it-IT" i="0" dirty="0" err="1"/>
              <a:t>is</a:t>
            </a:r>
            <a:r>
              <a:rPr lang="it-IT" altLang="it-IT" i="0" dirty="0"/>
              <a:t> less </a:t>
            </a:r>
            <a:r>
              <a:rPr lang="it-IT" altLang="it-IT" i="0" dirty="0" err="1"/>
              <a:t>demanding</a:t>
            </a:r>
            <a:r>
              <a:rPr lang="it-IT" altLang="it-IT" i="0" dirty="0"/>
              <a:t> with </a:t>
            </a:r>
            <a:r>
              <a:rPr lang="it-IT" altLang="it-IT" i="0" dirty="0" err="1"/>
              <a:t>memory</a:t>
            </a:r>
            <a:r>
              <a:rPr lang="it-IT" altLang="it-IT" i="0" dirty="0"/>
              <a:t>, </a:t>
            </a:r>
            <a:r>
              <a:rPr lang="it-IT" altLang="it-IT" i="0" dirty="0" err="1"/>
              <a:t>but</a:t>
            </a:r>
            <a:r>
              <a:rPr lang="it-IT" altLang="it-IT" i="0" dirty="0"/>
              <a:t> </a:t>
            </a:r>
            <a:r>
              <a:rPr lang="it-IT" altLang="it-IT" i="0" dirty="0" err="1"/>
              <a:t>certainly</a:t>
            </a:r>
            <a:r>
              <a:rPr lang="it-IT" altLang="it-IT" i="0" dirty="0"/>
              <a:t> </a:t>
            </a:r>
            <a:r>
              <a:rPr lang="it-IT" altLang="it-IT" i="0" dirty="0" err="1"/>
              <a:t>has</a:t>
            </a:r>
            <a:r>
              <a:rPr lang="it-IT" altLang="it-IT" i="0" dirty="0"/>
              <a:t> </a:t>
            </a:r>
            <a:r>
              <a:rPr lang="it-IT" altLang="it-IT" i="0" dirty="0" err="1"/>
              <a:t>reduced</a:t>
            </a:r>
            <a:r>
              <a:rPr lang="it-IT" altLang="it-IT" i="0" dirty="0"/>
              <a:t> </a:t>
            </a:r>
            <a:r>
              <a:rPr lang="it-IT" altLang="it-IT" i="0" dirty="0" err="1"/>
              <a:t>capacity</a:t>
            </a:r>
            <a:r>
              <a:rPr lang="it-IT" altLang="it-IT" i="0" dirty="0"/>
              <a:t> </a:t>
            </a:r>
            <a:r>
              <a:rPr lang="it-IT" altLang="it-IT" i="1" dirty="0"/>
              <a:t>w.r.t. </a:t>
            </a:r>
            <a:r>
              <a:rPr lang="it-IT" altLang="it-IT" i="0" dirty="0"/>
              <a:t>the </a:t>
            </a:r>
            <a:r>
              <a:rPr lang="it-IT" altLang="it-IT" i="0" dirty="0" err="1"/>
              <a:t>other</a:t>
            </a:r>
            <a:r>
              <a:rPr lang="it-IT" altLang="it-IT" i="0" dirty="0"/>
              <a:t> </a:t>
            </a:r>
            <a:r>
              <a:rPr lang="it-IT" altLang="it-IT" i="0" dirty="0" err="1"/>
              <a:t>solutions</a:t>
            </a:r>
            <a:r>
              <a:rPr lang="it-IT" altLang="it-IT" i="0" dirty="0"/>
              <a:t>.</a:t>
            </a:r>
            <a:endParaRPr lang="it-IT" altLang="it-IT" i="1" dirty="0"/>
          </a:p>
        </p:txBody>
      </p:sp>
    </p:spTree>
    <p:extLst>
      <p:ext uri="{BB962C8B-B14F-4D97-AF65-F5344CB8AC3E}">
        <p14:creationId xmlns:p14="http://schemas.microsoft.com/office/powerpoint/2010/main" val="8154566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23</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a:t>Reprise the concept of </a:t>
            </a:r>
            <a:r>
              <a:rPr lang="it-IT" altLang="it-IT" i="1" dirty="0"/>
              <a:t>Attention </a:t>
            </a:r>
            <a:r>
              <a:rPr lang="it-IT" altLang="it-IT" i="0" dirty="0"/>
              <a:t>and </a:t>
            </a:r>
            <a:r>
              <a:rPr lang="it-IT" altLang="it-IT" i="0" dirty="0" err="1"/>
              <a:t>explain</a:t>
            </a:r>
            <a:r>
              <a:rPr lang="it-IT" altLang="it-IT" i="0" dirty="0"/>
              <a:t> </a:t>
            </a:r>
            <a:r>
              <a:rPr lang="it-IT" altLang="it-IT" i="0" dirty="0" err="1"/>
              <a:t>how</a:t>
            </a:r>
            <a:r>
              <a:rPr lang="it-IT" altLang="it-IT" i="0" dirty="0"/>
              <a:t> the </a:t>
            </a:r>
            <a:r>
              <a:rPr lang="it-IT" altLang="it-IT" i="0" dirty="0" err="1"/>
              <a:t>resaerchers</a:t>
            </a:r>
            <a:r>
              <a:rPr lang="it-IT" altLang="it-IT" i="0" dirty="0"/>
              <a:t> </a:t>
            </a:r>
            <a:r>
              <a:rPr lang="it-IT" altLang="it-IT" i="0" dirty="0" err="1"/>
              <a:t>address</a:t>
            </a:r>
            <a:r>
              <a:rPr lang="it-IT" altLang="it-IT" i="0" dirty="0"/>
              <a:t> the problem of </a:t>
            </a:r>
            <a:r>
              <a:rPr lang="it-IT" altLang="it-IT" i="1" dirty="0"/>
              <a:t>cross-</a:t>
            </a:r>
            <a:r>
              <a:rPr lang="it-IT" altLang="it-IT" i="1" dirty="0" err="1"/>
              <a:t>correlation</a:t>
            </a:r>
            <a:r>
              <a:rPr lang="it-IT" altLang="it-IT" i="1" dirty="0"/>
              <a:t> </a:t>
            </a:r>
            <a:r>
              <a:rPr lang="it-IT" altLang="it-IT" i="0" dirty="0" err="1"/>
              <a:t>between</a:t>
            </a:r>
            <a:r>
              <a:rPr lang="it-IT" altLang="it-IT" i="0" dirty="0"/>
              <a:t> patches</a:t>
            </a:r>
          </a:p>
          <a:p>
            <a:pPr marL="171450" indent="-171450" eaLnBrk="1" hangingPunct="1">
              <a:buFont typeface="Arial" panose="020B0604020202020204" pitchFamily="34" charset="0"/>
              <a:buChar char="•"/>
            </a:pPr>
            <a:endParaRPr lang="it-IT" altLang="it-IT" i="0" dirty="0"/>
          </a:p>
          <a:p>
            <a:pPr marL="0" indent="0" eaLnBrk="1" hangingPunct="1">
              <a:buFont typeface="Arial" panose="020B0604020202020204" pitchFamily="34" charset="0"/>
              <a:buNone/>
            </a:pPr>
            <a:r>
              <a:rPr lang="it-IT" altLang="it-IT" i="0" dirty="0" err="1"/>
              <a:t>This</a:t>
            </a:r>
            <a:r>
              <a:rPr lang="it-IT" altLang="it-IT" i="0" dirty="0"/>
              <a:t> paper </a:t>
            </a:r>
            <a:r>
              <a:rPr lang="it-IT" altLang="it-IT" i="0" dirty="0" err="1"/>
              <a:t>present</a:t>
            </a:r>
            <a:r>
              <a:rPr lang="it-IT" altLang="it-IT" i="0" dirty="0"/>
              <a:t> a new </a:t>
            </a:r>
            <a:r>
              <a:rPr lang="it-IT" altLang="it-IT" i="1" dirty="0"/>
              <a:t>Vision Transformer </a:t>
            </a:r>
            <a:r>
              <a:rPr lang="it-IT" altLang="it-IT" i="0" dirty="0"/>
              <a:t>and a new way to compute an image </a:t>
            </a:r>
            <a:r>
              <a:rPr lang="it-IT" altLang="it-IT" i="0" dirty="0" err="1"/>
              <a:t>representation</a:t>
            </a:r>
            <a:r>
              <a:rPr lang="it-IT" altLang="it-IT" i="0" dirty="0"/>
              <a:t>. The </a:t>
            </a:r>
            <a:r>
              <a:rPr lang="it-IT" altLang="it-IT" i="0" dirty="0" err="1"/>
              <a:t>main</a:t>
            </a:r>
            <a:r>
              <a:rPr lang="it-IT" altLang="it-IT" i="0" dirty="0"/>
              <a:t> challenges in </a:t>
            </a:r>
            <a:r>
              <a:rPr lang="it-IT" altLang="it-IT" i="0" dirty="0" err="1"/>
              <a:t>adapting</a:t>
            </a:r>
            <a:r>
              <a:rPr lang="it-IT" altLang="it-IT" i="0" dirty="0"/>
              <a:t> the </a:t>
            </a:r>
            <a:r>
              <a:rPr lang="it-IT" altLang="it-IT" i="1" dirty="0"/>
              <a:t>Transformer </a:t>
            </a:r>
            <a:r>
              <a:rPr lang="it-IT" altLang="it-IT" i="1" dirty="0" err="1"/>
              <a:t>architecture</a:t>
            </a:r>
            <a:r>
              <a:rPr lang="it-IT" altLang="it-IT" i="1" dirty="0"/>
              <a:t> </a:t>
            </a:r>
            <a:r>
              <a:rPr lang="it-IT" altLang="it-IT" i="0" dirty="0"/>
              <a:t>from NLP to Vision </a:t>
            </a:r>
            <a:r>
              <a:rPr lang="it-IT" altLang="it-IT" i="0" dirty="0" err="1"/>
              <a:t>arise</a:t>
            </a:r>
            <a:r>
              <a:rPr lang="it-IT" altLang="it-IT" i="0" dirty="0"/>
              <a:t> from the </a:t>
            </a:r>
            <a:r>
              <a:rPr lang="it-IT" altLang="it-IT" i="0" dirty="0" err="1"/>
              <a:t>differences</a:t>
            </a:r>
            <a:r>
              <a:rPr lang="it-IT" altLang="it-IT" i="0" dirty="0"/>
              <a:t> </a:t>
            </a:r>
            <a:r>
              <a:rPr lang="it-IT" altLang="it-IT" i="0" dirty="0" err="1"/>
              <a:t>between</a:t>
            </a:r>
            <a:r>
              <a:rPr lang="it-IT" altLang="it-IT" i="0" dirty="0"/>
              <a:t> the </a:t>
            </a:r>
            <a:r>
              <a:rPr lang="it-IT" altLang="it-IT" i="0" dirty="0" err="1"/>
              <a:t>two</a:t>
            </a:r>
            <a:r>
              <a:rPr lang="it-IT" altLang="it-IT" i="0" dirty="0"/>
              <a:t> domains </a:t>
            </a:r>
            <a:r>
              <a:rPr lang="it-IT" altLang="it-IT" i="0" dirty="0" err="1"/>
              <a:t>such</a:t>
            </a:r>
            <a:r>
              <a:rPr lang="it-IT" altLang="it-IT" i="0" dirty="0"/>
              <a:t> </a:t>
            </a:r>
            <a:r>
              <a:rPr lang="it-IT" altLang="it-IT" i="0" dirty="0" err="1"/>
              <a:t>as</a:t>
            </a:r>
            <a:r>
              <a:rPr lang="it-IT" altLang="it-IT" i="0" dirty="0"/>
              <a:t>:</a:t>
            </a:r>
          </a:p>
          <a:p>
            <a:pPr marL="171450" indent="-171450" eaLnBrk="1" hangingPunct="1">
              <a:buFont typeface="Arial" panose="020B0604020202020204" pitchFamily="34" charset="0"/>
              <a:buChar char="•"/>
            </a:pPr>
            <a:r>
              <a:rPr lang="it-IT" altLang="it-IT" i="0" dirty="0"/>
              <a:t>Large </a:t>
            </a:r>
            <a:r>
              <a:rPr lang="it-IT" altLang="it-IT" i="0" dirty="0" err="1"/>
              <a:t>variantions</a:t>
            </a:r>
            <a:r>
              <a:rPr lang="it-IT" altLang="it-IT" i="0" dirty="0"/>
              <a:t> in scale of visual </a:t>
            </a:r>
            <a:r>
              <a:rPr lang="it-IT" altLang="it-IT" i="0" dirty="0" err="1"/>
              <a:t>entities</a:t>
            </a:r>
            <a:endParaRPr lang="it-IT" altLang="it-IT" i="0" dirty="0"/>
          </a:p>
          <a:p>
            <a:pPr marL="171450" indent="-171450" eaLnBrk="1" hangingPunct="1">
              <a:buFont typeface="Arial" panose="020B0604020202020204" pitchFamily="34" charset="0"/>
              <a:buChar char="•"/>
            </a:pPr>
            <a:r>
              <a:rPr lang="it-IT" altLang="it-IT" i="0" dirty="0"/>
              <a:t>High </a:t>
            </a:r>
            <a:r>
              <a:rPr lang="it-IT" altLang="it-IT" i="0" dirty="0" err="1"/>
              <a:t>resolutions</a:t>
            </a:r>
            <a:r>
              <a:rPr lang="it-IT" altLang="it-IT" i="0" dirty="0"/>
              <a:t> of pixels in images </a:t>
            </a:r>
            <a:r>
              <a:rPr lang="it-IT" altLang="it-IT" i="1" dirty="0"/>
              <a:t>w.r.t. </a:t>
            </a:r>
            <a:r>
              <a:rPr lang="it-IT" altLang="it-IT" i="0" dirty="0"/>
              <a:t>words in text.</a:t>
            </a:r>
          </a:p>
          <a:p>
            <a:pPr marL="171450" indent="-171450" eaLnBrk="1" hangingPunct="1">
              <a:buFont typeface="Arial" panose="020B0604020202020204" pitchFamily="34" charset="0"/>
              <a:buChar char="•"/>
            </a:pPr>
            <a:endParaRPr lang="it-IT" altLang="it-IT" i="0"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it-IT" altLang="it-IT" i="0" dirty="0"/>
              <a:t>In </a:t>
            </a:r>
            <a:r>
              <a:rPr lang="it-IT" altLang="it-IT" i="0" dirty="0" err="1"/>
              <a:t>previous</a:t>
            </a:r>
            <a:r>
              <a:rPr lang="it-IT" altLang="it-IT" i="0" dirty="0"/>
              <a:t> Transformer-</a:t>
            </a:r>
            <a:r>
              <a:rPr lang="it-IT" altLang="it-IT" i="0" dirty="0" err="1"/>
              <a:t>based</a:t>
            </a:r>
            <a:r>
              <a:rPr lang="it-IT" altLang="it-IT" i="0" dirty="0"/>
              <a:t> model the tokens </a:t>
            </a:r>
            <a:r>
              <a:rPr lang="it-IT" altLang="it-IT" i="0" dirty="0" err="1"/>
              <a:t>were</a:t>
            </a:r>
            <a:r>
              <a:rPr lang="it-IT" altLang="it-IT" i="0" dirty="0"/>
              <a:t> </a:t>
            </a:r>
            <a:r>
              <a:rPr lang="it-IT" altLang="it-IT" i="0" dirty="0" err="1"/>
              <a:t>either</a:t>
            </a:r>
            <a:r>
              <a:rPr lang="it-IT" altLang="it-IT" i="0" dirty="0"/>
              <a:t> </a:t>
            </a:r>
            <a:r>
              <a:rPr lang="it-IT" altLang="it-IT" i="0" dirty="0" err="1"/>
              <a:t>all</a:t>
            </a:r>
            <a:r>
              <a:rPr lang="it-IT" altLang="it-IT" i="0" dirty="0"/>
              <a:t> of a </a:t>
            </a:r>
            <a:r>
              <a:rPr lang="it-IT" altLang="it-IT" i="0" dirty="0" err="1"/>
              <a:t>fixed</a:t>
            </a:r>
            <a:r>
              <a:rPr lang="it-IT" altLang="it-IT" i="0" dirty="0"/>
              <a:t> scale or following a </a:t>
            </a:r>
            <a:r>
              <a:rPr lang="it-IT" altLang="it-IT" i="1" dirty="0" err="1"/>
              <a:t>fixed</a:t>
            </a:r>
            <a:r>
              <a:rPr lang="it-IT" altLang="it-IT" i="1" dirty="0"/>
              <a:t> </a:t>
            </a:r>
            <a:r>
              <a:rPr lang="it-IT" altLang="it-IT" i="1" dirty="0" err="1"/>
              <a:t>partitioning</a:t>
            </a:r>
            <a:r>
              <a:rPr lang="it-IT" altLang="it-IT" i="1" dirty="0"/>
              <a:t> </a:t>
            </a:r>
            <a:r>
              <a:rPr lang="it-IT" altLang="it-IT" i="1" dirty="0" err="1"/>
              <a:t>scheme</a:t>
            </a:r>
            <a:r>
              <a:rPr lang="it-IT" altLang="it-IT" i="0" dirty="0"/>
              <a:t>:  </a:t>
            </a:r>
            <a:r>
              <a:rPr lang="it-IT" altLang="it-IT" i="0" dirty="0" err="1"/>
              <a:t>properties</a:t>
            </a:r>
            <a:r>
              <a:rPr lang="it-IT" altLang="it-IT" i="0" dirty="0"/>
              <a:t> </a:t>
            </a:r>
            <a:r>
              <a:rPr lang="it-IT" altLang="it-IT" i="0" dirty="0" err="1"/>
              <a:t>unsuitable</a:t>
            </a:r>
            <a:r>
              <a:rPr lang="it-IT" altLang="it-IT" i="0" dirty="0"/>
              <a:t> for </a:t>
            </a:r>
            <a:r>
              <a:rPr lang="it-IT" altLang="it-IT" i="0" dirty="0" err="1"/>
              <a:t>many</a:t>
            </a:r>
            <a:r>
              <a:rPr lang="it-IT" altLang="it-IT" i="0" dirty="0"/>
              <a:t> vision </a:t>
            </a:r>
            <a:r>
              <a:rPr lang="it-IT" altLang="it-IT" i="0" dirty="0" err="1"/>
              <a:t>applications</a:t>
            </a:r>
            <a:r>
              <a:rPr lang="it-IT" altLang="it-IT" i="0" dirty="0"/>
              <a:t>, </a:t>
            </a:r>
            <a:r>
              <a:rPr lang="it-IT" altLang="it-IT" i="0" dirty="0" err="1"/>
              <a:t>but</a:t>
            </a:r>
            <a:r>
              <a:rPr lang="it-IT" altLang="it-IT" i="0" dirty="0"/>
              <a:t> </a:t>
            </a:r>
            <a:r>
              <a:rPr lang="it-IT" altLang="it-IT" i="0" dirty="0" err="1"/>
              <a:t>necessary</a:t>
            </a:r>
            <a:r>
              <a:rPr lang="it-IT" altLang="it-IT" i="0" dirty="0"/>
              <a:t>: for a task </a:t>
            </a:r>
            <a:r>
              <a:rPr lang="it-IT" altLang="it-IT" i="0" dirty="0" err="1"/>
              <a:t>such</a:t>
            </a:r>
            <a:r>
              <a:rPr lang="it-IT" altLang="it-IT" i="0" dirty="0"/>
              <a:t> </a:t>
            </a:r>
            <a:r>
              <a:rPr lang="it-IT" altLang="it-IT" i="0" dirty="0" err="1"/>
              <a:t>as</a:t>
            </a:r>
            <a:r>
              <a:rPr lang="it-IT" altLang="it-IT" i="0" dirty="0"/>
              <a:t> </a:t>
            </a:r>
            <a:r>
              <a:rPr lang="it-IT" altLang="it-IT" i="1" dirty="0"/>
              <a:t>semantic </a:t>
            </a:r>
            <a:r>
              <a:rPr lang="it-IT" altLang="it-IT" i="1" dirty="0" err="1"/>
              <a:t>segmentation</a:t>
            </a:r>
            <a:r>
              <a:rPr lang="it-IT" altLang="it-IT" i="1" dirty="0"/>
              <a:t> </a:t>
            </a:r>
            <a:r>
              <a:rPr lang="it-IT" altLang="it-IT" i="0" dirty="0" err="1"/>
              <a:t>that</a:t>
            </a:r>
            <a:r>
              <a:rPr lang="it-IT" altLang="it-IT" i="0" dirty="0"/>
              <a:t> </a:t>
            </a:r>
            <a:r>
              <a:rPr lang="it-IT" altLang="it-IT" i="0" dirty="0" err="1"/>
              <a:t>requires</a:t>
            </a:r>
            <a:r>
              <a:rPr lang="it-IT" altLang="it-IT" i="0" dirty="0"/>
              <a:t> dense </a:t>
            </a:r>
            <a:r>
              <a:rPr lang="it-IT" altLang="it-IT" i="0" dirty="0" err="1"/>
              <a:t>prediction</a:t>
            </a:r>
            <a:r>
              <a:rPr lang="it-IT" altLang="it-IT" i="0" dirty="0"/>
              <a:t> </a:t>
            </a:r>
            <a:r>
              <a:rPr lang="it-IT" altLang="it-IT" i="0" dirty="0" err="1"/>
              <a:t>at</a:t>
            </a:r>
            <a:r>
              <a:rPr lang="it-IT" altLang="it-IT" i="0" dirty="0"/>
              <a:t> </a:t>
            </a:r>
            <a:r>
              <a:rPr lang="it-IT" altLang="it-IT" i="1" dirty="0"/>
              <a:t>pixel </a:t>
            </a:r>
            <a:r>
              <a:rPr lang="it-IT" altLang="it-IT" i="1" dirty="0" err="1"/>
              <a:t>level</a:t>
            </a:r>
            <a:r>
              <a:rPr lang="it-IT" altLang="it-IT" i="1" dirty="0"/>
              <a:t>, </a:t>
            </a:r>
            <a:r>
              <a:rPr lang="it-IT" altLang="it-IT" i="0" dirty="0"/>
              <a:t>the problem </a:t>
            </a:r>
            <a:r>
              <a:rPr lang="it-IT" altLang="it-IT" i="0" dirty="0" err="1"/>
              <a:t>would</a:t>
            </a:r>
            <a:r>
              <a:rPr lang="it-IT" altLang="it-IT" i="0" dirty="0"/>
              <a:t> </a:t>
            </a:r>
            <a:r>
              <a:rPr lang="it-IT" altLang="it-IT" i="0" dirty="0" err="1"/>
              <a:t>have</a:t>
            </a:r>
            <a:r>
              <a:rPr lang="it-IT" altLang="it-IT" i="0" dirty="0"/>
              <a:t> </a:t>
            </a:r>
            <a:r>
              <a:rPr lang="it-IT" altLang="it-IT" i="0" dirty="0" err="1"/>
              <a:t>become</a:t>
            </a:r>
            <a:r>
              <a:rPr lang="it-IT" altLang="it-IT" i="0" dirty="0"/>
              <a:t> </a:t>
            </a:r>
            <a:r>
              <a:rPr lang="it-IT" altLang="it-IT" i="0" dirty="0" err="1"/>
              <a:t>intractable</a:t>
            </a:r>
            <a:r>
              <a:rPr lang="it-IT" altLang="it-IT" i="0" dirty="0"/>
              <a:t> </a:t>
            </a:r>
            <a:r>
              <a:rPr lang="it-IT" altLang="it-IT" i="0" dirty="0" err="1"/>
              <a:t>as</a:t>
            </a:r>
            <a:r>
              <a:rPr lang="it-IT" altLang="it-IT" i="0" dirty="0"/>
              <a:t> the </a:t>
            </a:r>
            <a:r>
              <a:rPr lang="it-IT" altLang="it-IT" i="0" dirty="0" err="1"/>
              <a:t>computational</a:t>
            </a:r>
            <a:r>
              <a:rPr lang="it-IT" altLang="it-IT" i="0" dirty="0"/>
              <a:t> </a:t>
            </a:r>
            <a:r>
              <a:rPr lang="it-IT" altLang="it-IT" i="0" dirty="0" err="1"/>
              <a:t>complexity</a:t>
            </a:r>
            <a:r>
              <a:rPr lang="it-IT" altLang="it-IT" i="0" dirty="0"/>
              <a:t> </a:t>
            </a:r>
            <a:r>
              <a:rPr lang="it-IT" altLang="it-IT" i="0" dirty="0" err="1"/>
              <a:t>is</a:t>
            </a:r>
            <a:r>
              <a:rPr lang="it-IT" altLang="it-IT" i="0" dirty="0"/>
              <a:t> </a:t>
            </a:r>
            <a:r>
              <a:rPr lang="it-IT" altLang="it-IT" i="0" dirty="0" err="1"/>
              <a:t>quadratic</a:t>
            </a:r>
            <a:r>
              <a:rPr lang="it-IT" altLang="it-IT" i="0" dirty="0"/>
              <a:t> to image/patch size.</a:t>
            </a:r>
          </a:p>
          <a:p>
            <a:pPr marL="171450" indent="-171450" eaLnBrk="1" hangingPunct="1">
              <a:buFont typeface="Arial" panose="020B0604020202020204" pitchFamily="34" charset="0"/>
              <a:buChar char="•"/>
            </a:pPr>
            <a:endParaRPr lang="it-IT" altLang="it-IT" i="1" dirty="0"/>
          </a:p>
        </p:txBody>
      </p:sp>
    </p:spTree>
    <p:extLst>
      <p:ext uri="{BB962C8B-B14F-4D97-AF65-F5344CB8AC3E}">
        <p14:creationId xmlns:p14="http://schemas.microsoft.com/office/powerpoint/2010/main" val="25287820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24</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it-IT" altLang="it-IT" dirty="0"/>
              <a:t>The </a:t>
            </a:r>
            <a:r>
              <a:rPr lang="it-IT" altLang="it-IT" i="1" dirty="0"/>
              <a:t>shifted </a:t>
            </a:r>
            <a:r>
              <a:rPr lang="it-IT" altLang="it-IT" i="1" dirty="0" err="1"/>
              <a:t>windowing</a:t>
            </a:r>
            <a:r>
              <a:rPr lang="it-IT" altLang="it-IT" i="1" dirty="0"/>
              <a:t> </a:t>
            </a:r>
            <a:r>
              <a:rPr lang="it-IT" altLang="it-IT" i="1" dirty="0" err="1"/>
              <a:t>scheme</a:t>
            </a:r>
            <a:r>
              <a:rPr lang="it-IT" altLang="it-IT" i="1" dirty="0"/>
              <a:t> </a:t>
            </a:r>
            <a:r>
              <a:rPr lang="it-IT" altLang="it-IT" i="0" dirty="0" err="1"/>
              <a:t>instead</a:t>
            </a:r>
            <a:r>
              <a:rPr lang="it-IT" altLang="it-IT" i="0" dirty="0"/>
              <a:t>,</a:t>
            </a:r>
            <a:r>
              <a:rPr lang="it-IT" altLang="it-IT" i="1" dirty="0"/>
              <a:t> </a:t>
            </a:r>
            <a:r>
              <a:rPr lang="it-IT" altLang="it-IT" dirty="0" err="1"/>
              <a:t>brings</a:t>
            </a:r>
            <a:r>
              <a:rPr lang="it-IT" altLang="it-IT" dirty="0"/>
              <a:t> </a:t>
            </a:r>
            <a:r>
              <a:rPr lang="it-IT" altLang="it-IT" dirty="0" err="1"/>
              <a:t>great</a:t>
            </a:r>
            <a:r>
              <a:rPr lang="it-IT" altLang="it-IT" dirty="0"/>
              <a:t> </a:t>
            </a:r>
            <a:r>
              <a:rPr lang="it-IT" altLang="it-IT" dirty="0" err="1"/>
              <a:t>efficiency</a:t>
            </a:r>
            <a:r>
              <a:rPr lang="it-IT" altLang="it-IT" dirty="0"/>
              <a:t> by:</a:t>
            </a:r>
          </a:p>
          <a:p>
            <a:pPr marL="171450" indent="-171450" eaLnBrk="1" hangingPunct="1">
              <a:buFont typeface="Arial" panose="020B0604020202020204" pitchFamily="34" charset="0"/>
              <a:buChar char="•"/>
            </a:pPr>
            <a:r>
              <a:rPr lang="it-IT" altLang="it-IT" dirty="0" err="1"/>
              <a:t>limiting</a:t>
            </a:r>
            <a:r>
              <a:rPr lang="it-IT" altLang="it-IT" dirty="0"/>
              <a:t> </a:t>
            </a:r>
            <a:r>
              <a:rPr lang="it-IT" altLang="it-IT" i="1" dirty="0"/>
              <a:t>self-</a:t>
            </a:r>
            <a:r>
              <a:rPr lang="it-IT" altLang="it-IT" i="1" dirty="0" err="1"/>
              <a:t>attention</a:t>
            </a:r>
            <a:r>
              <a:rPr lang="it-IT" altLang="it-IT" dirty="0"/>
              <a:t> </a:t>
            </a:r>
            <a:r>
              <a:rPr lang="it-IT" altLang="it-IT" dirty="0" err="1"/>
              <a:t>computation</a:t>
            </a:r>
            <a:r>
              <a:rPr lang="it-IT" altLang="it-IT" dirty="0"/>
              <a:t> to </a:t>
            </a:r>
            <a:r>
              <a:rPr lang="it-IT" altLang="it-IT" i="1" dirty="0"/>
              <a:t>non-</a:t>
            </a:r>
            <a:r>
              <a:rPr lang="it-IT" altLang="it-IT" i="1" dirty="0" err="1"/>
              <a:t>everlapping</a:t>
            </a:r>
            <a:r>
              <a:rPr lang="it-IT" altLang="it-IT" i="1" dirty="0"/>
              <a:t> local windows</a:t>
            </a:r>
          </a:p>
          <a:p>
            <a:pPr marL="171450" indent="-171450" eaLnBrk="1" hangingPunct="1">
              <a:buFont typeface="Arial" panose="020B0604020202020204" pitchFamily="34" charset="0"/>
              <a:buChar char="•"/>
            </a:pPr>
            <a:r>
              <a:rPr lang="it-IT" altLang="it-IT" dirty="0" err="1"/>
              <a:t>allowing</a:t>
            </a:r>
            <a:r>
              <a:rPr lang="it-IT" altLang="it-IT" dirty="0"/>
              <a:t> for </a:t>
            </a:r>
            <a:r>
              <a:rPr lang="it-IT" altLang="it-IT" i="1" dirty="0"/>
              <a:t>cross-window connection</a:t>
            </a:r>
          </a:p>
          <a:p>
            <a:pPr marL="171450" indent="-171450" eaLnBrk="1" hangingPunct="1">
              <a:buFont typeface="Arial" panose="020B0604020202020204" pitchFamily="34" charset="0"/>
              <a:buChar char="•"/>
            </a:pPr>
            <a:endParaRPr lang="it-IT" altLang="it-IT" i="1" dirty="0"/>
          </a:p>
          <a:p>
            <a:pPr marL="0" indent="0" eaLnBrk="1" hangingPunct="1">
              <a:buFont typeface="Arial" panose="020B0604020202020204" pitchFamily="34" charset="0"/>
              <a:buNone/>
            </a:pPr>
            <a:r>
              <a:rPr lang="it-IT" altLang="it-IT" i="0" dirty="0" err="1"/>
              <a:t>constructing</a:t>
            </a:r>
            <a:r>
              <a:rPr lang="it-IT" altLang="it-IT" i="0" dirty="0"/>
              <a:t> a </a:t>
            </a:r>
            <a:r>
              <a:rPr lang="it-IT" altLang="it-IT" i="0" dirty="0" err="1"/>
              <a:t>hierarchical</a:t>
            </a:r>
            <a:r>
              <a:rPr lang="it-IT" altLang="it-IT" i="0" dirty="0"/>
              <a:t> feature </a:t>
            </a:r>
            <a:r>
              <a:rPr lang="it-IT" altLang="it-IT" i="0" dirty="0" err="1"/>
              <a:t>maps</a:t>
            </a:r>
            <a:r>
              <a:rPr lang="it-IT" altLang="it-IT" i="0" dirty="0"/>
              <a:t> with </a:t>
            </a:r>
            <a:r>
              <a:rPr lang="it-IT" altLang="it-IT" i="0" dirty="0" err="1"/>
              <a:t>only</a:t>
            </a:r>
            <a:r>
              <a:rPr lang="it-IT" altLang="it-IT" i="0" dirty="0"/>
              <a:t> linear </a:t>
            </a:r>
            <a:r>
              <a:rPr lang="it-IT" altLang="it-IT" i="0" dirty="0" err="1"/>
              <a:t>computational</a:t>
            </a:r>
            <a:r>
              <a:rPr lang="it-IT" altLang="it-IT" i="0" dirty="0"/>
              <a:t> </a:t>
            </a:r>
            <a:r>
              <a:rPr lang="it-IT" altLang="it-IT" i="0" dirty="0" err="1"/>
              <a:t>complexity</a:t>
            </a:r>
            <a:r>
              <a:rPr lang="it-IT" altLang="it-IT" i="0" dirty="0"/>
              <a:t> to image size, </a:t>
            </a:r>
            <a:r>
              <a:rPr lang="it-IT" altLang="it-IT" i="0" dirty="0" err="1"/>
              <a:t>bounded</a:t>
            </a:r>
            <a:r>
              <a:rPr lang="it-IT" altLang="it-IT" i="0" dirty="0"/>
              <a:t> by a </a:t>
            </a:r>
            <a:r>
              <a:rPr lang="it-IT" altLang="it-IT" i="0" dirty="0" err="1"/>
              <a:t>fixed</a:t>
            </a:r>
            <a:r>
              <a:rPr lang="it-IT" altLang="it-IT" i="0" dirty="0"/>
              <a:t> number of patches per window in </a:t>
            </a:r>
            <a:r>
              <a:rPr lang="it-IT" altLang="it-IT" i="0" dirty="0" err="1"/>
              <a:t>each</a:t>
            </a:r>
            <a:r>
              <a:rPr lang="it-IT" altLang="it-IT" i="0" dirty="0"/>
              <a:t> </a:t>
            </a:r>
            <a:r>
              <a:rPr lang="it-IT" altLang="it-IT" i="0" dirty="0" err="1"/>
              <a:t>layer</a:t>
            </a:r>
            <a:r>
              <a:rPr lang="it-IT" altLang="it-IT" i="0" dirty="0"/>
              <a:t>.</a:t>
            </a:r>
          </a:p>
          <a:p>
            <a:pPr marL="0" indent="0" eaLnBrk="1" hangingPunct="1">
              <a:buFont typeface="Arial" panose="020B0604020202020204" pitchFamily="34" charset="0"/>
              <a:buNone/>
            </a:pPr>
            <a:r>
              <a:rPr lang="it-IT" altLang="it-IT" i="0" dirty="0"/>
              <a:t>The key design </a:t>
            </a:r>
            <a:r>
              <a:rPr lang="it-IT" altLang="it-IT" i="0" dirty="0" err="1"/>
              <a:t>element</a:t>
            </a:r>
            <a:r>
              <a:rPr lang="it-IT" altLang="it-IT" i="0" dirty="0"/>
              <a:t> of </a:t>
            </a:r>
            <a:r>
              <a:rPr lang="it-IT" altLang="it-IT" i="0" dirty="0" err="1"/>
              <a:t>Swin</a:t>
            </a:r>
            <a:r>
              <a:rPr lang="it-IT" altLang="it-IT" i="0" dirty="0"/>
              <a:t> Transformer </a:t>
            </a:r>
            <a:r>
              <a:rPr lang="it-IT" altLang="it-IT" i="0" dirty="0" err="1"/>
              <a:t>is</a:t>
            </a:r>
            <a:r>
              <a:rPr lang="it-IT" altLang="it-IT" i="0" dirty="0"/>
              <a:t> </a:t>
            </a:r>
            <a:r>
              <a:rPr lang="it-IT" altLang="it-IT" i="0" dirty="0" err="1"/>
              <a:t>indeed</a:t>
            </a:r>
            <a:r>
              <a:rPr lang="it-IT" altLang="it-IT" i="0" dirty="0"/>
              <a:t> the </a:t>
            </a:r>
            <a:r>
              <a:rPr lang="it-IT" altLang="it-IT" i="1" dirty="0"/>
              <a:t>shift </a:t>
            </a:r>
            <a:r>
              <a:rPr lang="it-IT" altLang="it-IT" i="0" dirty="0"/>
              <a:t>of the </a:t>
            </a:r>
            <a:r>
              <a:rPr lang="it-IT" altLang="it-IT" i="0" dirty="0" err="1"/>
              <a:t>partition</a:t>
            </a:r>
            <a:r>
              <a:rPr lang="it-IT" altLang="it-IT" i="0" dirty="0"/>
              <a:t> </a:t>
            </a:r>
            <a:r>
              <a:rPr lang="it-IT" altLang="it-IT" i="0" dirty="0" err="1"/>
              <a:t>scheme</a:t>
            </a:r>
            <a:r>
              <a:rPr lang="it-IT" altLang="it-IT" i="0" dirty="0"/>
              <a:t> </a:t>
            </a:r>
            <a:r>
              <a:rPr lang="it-IT" altLang="it-IT" i="0" dirty="0" err="1"/>
              <a:t>between</a:t>
            </a:r>
            <a:r>
              <a:rPr lang="it-IT" altLang="it-IT" i="0" dirty="0"/>
              <a:t> consecutive SA </a:t>
            </a:r>
            <a:r>
              <a:rPr lang="it-IT" altLang="it-IT" i="0" dirty="0" err="1"/>
              <a:t>layers</a:t>
            </a:r>
            <a:r>
              <a:rPr lang="it-IT" altLang="it-IT" i="0" dirty="0"/>
              <a:t>: the shifted windows bridge the windows of the </a:t>
            </a:r>
            <a:r>
              <a:rPr lang="it-IT" altLang="it-IT" i="0" dirty="0" err="1"/>
              <a:t>preceding</a:t>
            </a:r>
            <a:r>
              <a:rPr lang="it-IT" altLang="it-IT" i="0" dirty="0"/>
              <a:t> </a:t>
            </a:r>
            <a:r>
              <a:rPr lang="it-IT" altLang="it-IT" i="0" dirty="0" err="1"/>
              <a:t>layer</a:t>
            </a:r>
            <a:r>
              <a:rPr lang="it-IT" altLang="it-IT" i="0" dirty="0"/>
              <a:t>, </a:t>
            </a:r>
            <a:r>
              <a:rPr lang="it-IT" altLang="it-IT" i="0" dirty="0" err="1"/>
              <a:t>providing</a:t>
            </a:r>
            <a:r>
              <a:rPr lang="it-IT" altLang="it-IT" i="0" dirty="0"/>
              <a:t> connections </a:t>
            </a:r>
            <a:r>
              <a:rPr lang="it-IT" altLang="it-IT" i="0" dirty="0" err="1"/>
              <a:t>among</a:t>
            </a:r>
            <a:r>
              <a:rPr lang="it-IT" altLang="it-IT" i="0" dirty="0"/>
              <a:t> </a:t>
            </a:r>
            <a:r>
              <a:rPr lang="it-IT" altLang="it-IT" i="0" dirty="0" err="1"/>
              <a:t>them</a:t>
            </a:r>
            <a:r>
              <a:rPr lang="it-IT" altLang="it-IT" i="0" dirty="0"/>
              <a:t> </a:t>
            </a:r>
            <a:r>
              <a:rPr lang="it-IT" altLang="it-IT" i="0" dirty="0" err="1"/>
              <a:t>significantly</a:t>
            </a:r>
            <a:r>
              <a:rPr lang="it-IT" altLang="it-IT" i="0" dirty="0"/>
              <a:t> </a:t>
            </a:r>
            <a:r>
              <a:rPr lang="it-IT" altLang="it-IT" i="0" dirty="0" err="1"/>
              <a:t>enhance</a:t>
            </a:r>
            <a:r>
              <a:rPr lang="it-IT" altLang="it-IT" i="0" dirty="0"/>
              <a:t> </a:t>
            </a:r>
            <a:r>
              <a:rPr lang="it-IT" altLang="it-IT" i="0" dirty="0" err="1"/>
              <a:t>modeling</a:t>
            </a:r>
            <a:r>
              <a:rPr lang="it-IT" altLang="it-IT" i="0" dirty="0"/>
              <a:t> power.</a:t>
            </a:r>
          </a:p>
        </p:txBody>
      </p:sp>
    </p:spTree>
    <p:extLst>
      <p:ext uri="{BB962C8B-B14F-4D97-AF65-F5344CB8AC3E}">
        <p14:creationId xmlns:p14="http://schemas.microsoft.com/office/powerpoint/2010/main" val="34506362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25</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it-IT" altLang="it-IT" dirty="0"/>
              <a:t>The </a:t>
            </a:r>
            <a:r>
              <a:rPr lang="it-IT" altLang="it-IT" dirty="0" err="1"/>
              <a:t>same</a:t>
            </a:r>
            <a:r>
              <a:rPr lang="it-IT" altLang="it-IT" dirty="0"/>
              <a:t> </a:t>
            </a:r>
            <a:r>
              <a:rPr lang="it-IT" altLang="it-IT" dirty="0" err="1"/>
              <a:t>partitioning</a:t>
            </a:r>
            <a:r>
              <a:rPr lang="it-IT" altLang="it-IT" dirty="0"/>
              <a:t> </a:t>
            </a:r>
            <a:r>
              <a:rPr lang="it-IT" altLang="it-IT" dirty="0" err="1"/>
              <a:t>scheme</a:t>
            </a:r>
            <a:r>
              <a:rPr lang="it-IT" altLang="it-IT" dirty="0"/>
              <a:t> can be </a:t>
            </a:r>
            <a:r>
              <a:rPr lang="it-IT" altLang="it-IT" dirty="0" err="1"/>
              <a:t>adapted</a:t>
            </a:r>
            <a:r>
              <a:rPr lang="it-IT" altLang="it-IT" dirty="0"/>
              <a:t> on 3D </a:t>
            </a:r>
            <a:r>
              <a:rPr lang="it-IT" altLang="it-IT" dirty="0" err="1"/>
              <a:t>volumes</a:t>
            </a:r>
            <a:r>
              <a:rPr lang="it-IT" altLang="it-IT" dirty="0"/>
              <a:t> </a:t>
            </a:r>
            <a:r>
              <a:rPr lang="it-IT" altLang="it-IT" dirty="0" err="1"/>
              <a:t>as</a:t>
            </a:r>
            <a:r>
              <a:rPr lang="it-IT" altLang="it-IT" dirty="0"/>
              <a:t> </a:t>
            </a:r>
            <a:r>
              <a:rPr lang="it-IT" altLang="it-IT" dirty="0" err="1"/>
              <a:t>well</a:t>
            </a:r>
            <a:r>
              <a:rPr lang="it-IT" altLang="it-IT" dirty="0"/>
              <a:t>, </a:t>
            </a:r>
            <a:r>
              <a:rPr lang="it-IT" altLang="it-IT" dirty="0" err="1"/>
              <a:t>as</a:t>
            </a:r>
            <a:r>
              <a:rPr lang="it-IT" altLang="it-IT" dirty="0"/>
              <a:t> so </a:t>
            </a:r>
            <a:r>
              <a:rPr lang="it-IT" altLang="it-IT" dirty="0" err="1"/>
              <a:t>did</a:t>
            </a:r>
            <a:r>
              <a:rPr lang="it-IT" altLang="it-IT" dirty="0"/>
              <a:t> </a:t>
            </a:r>
            <a:r>
              <a:rPr lang="it-IT" altLang="it-IT" dirty="0" err="1"/>
              <a:t>Hatamizadeh</a:t>
            </a:r>
            <a:r>
              <a:rPr lang="it-IT" altLang="it-IT" dirty="0"/>
              <a:t> and </a:t>
            </a:r>
            <a:r>
              <a:rPr lang="it-IT" altLang="it-IT" dirty="0" err="1"/>
              <a:t>his</a:t>
            </a:r>
            <a:r>
              <a:rPr lang="it-IT" altLang="it-IT" dirty="0"/>
              <a:t> </a:t>
            </a:r>
            <a:r>
              <a:rPr lang="it-IT" altLang="it-IT" dirty="0" err="1"/>
              <a:t>research</a:t>
            </a:r>
            <a:r>
              <a:rPr lang="it-IT" altLang="it-IT" dirty="0"/>
              <a:t> </a:t>
            </a:r>
            <a:r>
              <a:rPr lang="it-IT" altLang="it-IT" dirty="0" err="1"/>
              <a:t>grup</a:t>
            </a:r>
            <a:r>
              <a:rPr lang="it-IT" altLang="it-IT" dirty="0"/>
              <a:t> </a:t>
            </a:r>
            <a:r>
              <a:rPr lang="it-IT" altLang="it-IT" dirty="0" err="1"/>
              <a:t>when</a:t>
            </a:r>
            <a:r>
              <a:rPr lang="it-IT" altLang="it-IT" dirty="0"/>
              <a:t> </a:t>
            </a:r>
            <a:r>
              <a:rPr lang="it-IT" altLang="it-IT" dirty="0" err="1"/>
              <a:t>developping</a:t>
            </a:r>
            <a:r>
              <a:rPr lang="it-IT" altLang="it-IT" dirty="0"/>
              <a:t> the </a:t>
            </a:r>
            <a:r>
              <a:rPr lang="it-IT" altLang="it-IT" dirty="0" err="1"/>
              <a:t>Swin</a:t>
            </a:r>
            <a:r>
              <a:rPr lang="it-IT" altLang="it-IT" dirty="0"/>
              <a:t> </a:t>
            </a:r>
            <a:r>
              <a:rPr lang="it-IT" altLang="it-IT" dirty="0" err="1"/>
              <a:t>UNet</a:t>
            </a:r>
            <a:r>
              <a:rPr lang="it-IT" altLang="it-IT" dirty="0"/>
              <a:t> Transformer (</a:t>
            </a:r>
            <a:r>
              <a:rPr lang="it-IT" altLang="it-IT" dirty="0" err="1"/>
              <a:t>Swin</a:t>
            </a:r>
            <a:r>
              <a:rPr lang="it-IT" altLang="it-IT" dirty="0"/>
              <a:t> UNETR)</a:t>
            </a:r>
          </a:p>
        </p:txBody>
      </p:sp>
    </p:spTree>
    <p:extLst>
      <p:ext uri="{BB962C8B-B14F-4D97-AF65-F5344CB8AC3E}">
        <p14:creationId xmlns:p14="http://schemas.microsoft.com/office/powerpoint/2010/main" val="7546755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26</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extLst>
      <p:ext uri="{BB962C8B-B14F-4D97-AF65-F5344CB8AC3E}">
        <p14:creationId xmlns:p14="http://schemas.microsoft.com/office/powerpoint/2010/main" val="17332914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27</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err="1"/>
              <a:t>Describe</a:t>
            </a:r>
            <a:r>
              <a:rPr lang="it-IT" altLang="it-IT" dirty="0"/>
              <a:t> the </a:t>
            </a:r>
            <a:r>
              <a:rPr lang="it-IT" altLang="it-IT" dirty="0" err="1"/>
              <a:t>salient</a:t>
            </a:r>
            <a:r>
              <a:rPr lang="it-IT" altLang="it-IT" dirty="0"/>
              <a:t> features of </a:t>
            </a:r>
            <a:r>
              <a:rPr lang="it-IT" altLang="it-IT" dirty="0" err="1"/>
              <a:t>this</a:t>
            </a:r>
            <a:r>
              <a:rPr lang="it-IT" altLang="it-IT" dirty="0"/>
              <a:t> network</a:t>
            </a:r>
          </a:p>
          <a:p>
            <a:pPr marL="628650" lvl="1" indent="-171450" eaLnBrk="1" hangingPunct="1">
              <a:buFont typeface="Arial" panose="020B0604020202020204" pitchFamily="34" charset="0"/>
              <a:buChar char="•"/>
            </a:pPr>
            <a:r>
              <a:rPr lang="it-IT" altLang="it-IT" dirty="0"/>
              <a:t>Note the </a:t>
            </a:r>
            <a:r>
              <a:rPr lang="it-IT" altLang="it-IT" dirty="0" err="1"/>
              <a:t>difference</a:t>
            </a:r>
            <a:r>
              <a:rPr lang="it-IT" altLang="it-IT" dirty="0"/>
              <a:t> with the </a:t>
            </a:r>
            <a:r>
              <a:rPr lang="it-IT" altLang="it-IT" dirty="0" err="1"/>
              <a:t>previous</a:t>
            </a:r>
            <a:r>
              <a:rPr lang="it-IT" altLang="it-IT" dirty="0"/>
              <a:t> </a:t>
            </a:r>
            <a:r>
              <a:rPr lang="it-IT" altLang="it-IT" i="1" dirty="0"/>
              <a:t>Transformer block: </a:t>
            </a:r>
            <a:r>
              <a:rPr lang="it-IT" altLang="it-IT" i="0" dirty="0"/>
              <a:t>W-MSA -&gt; SW-MSA</a:t>
            </a:r>
            <a:endParaRPr lang="it-IT" altLang="it-IT" i="1" dirty="0"/>
          </a:p>
          <a:p>
            <a:pPr marL="171450" indent="-171450" eaLnBrk="1" hangingPunct="1">
              <a:buFont typeface="Arial" panose="020B0604020202020204" pitchFamily="34" charset="0"/>
              <a:buChar char="•"/>
            </a:pPr>
            <a:r>
              <a:rPr lang="it-IT" altLang="it-IT" dirty="0"/>
              <a:t>The dataset </a:t>
            </a:r>
            <a:r>
              <a:rPr lang="it-IT" altLang="it-IT" dirty="0" err="1"/>
              <a:t>used</a:t>
            </a:r>
            <a:endParaRPr lang="it-IT" altLang="it-IT" dirty="0"/>
          </a:p>
          <a:p>
            <a:pPr marL="171450" indent="-171450" eaLnBrk="1" hangingPunct="1">
              <a:buFont typeface="Arial" panose="020B0604020202020204" pitchFamily="34" charset="0"/>
              <a:buChar char="•"/>
            </a:pPr>
            <a:r>
              <a:rPr lang="it-IT" altLang="it-IT" dirty="0"/>
              <a:t>The </a:t>
            </a:r>
            <a:r>
              <a:rPr lang="it-IT" altLang="it-IT" dirty="0" err="1"/>
              <a:t>results</a:t>
            </a:r>
            <a:r>
              <a:rPr lang="it-IT" altLang="it-IT" dirty="0"/>
              <a:t> </a:t>
            </a:r>
            <a:r>
              <a:rPr lang="it-IT" altLang="it-IT" dirty="0" err="1"/>
              <a:t>obtained</a:t>
            </a:r>
            <a:r>
              <a:rPr lang="it-IT" altLang="it-IT" dirty="0"/>
              <a:t> by </a:t>
            </a:r>
            <a:r>
              <a:rPr lang="it-IT" altLang="it-IT" dirty="0" err="1"/>
              <a:t>researchers</a:t>
            </a:r>
            <a:endParaRPr lang="it-IT" altLang="it-IT" dirty="0"/>
          </a:p>
          <a:p>
            <a:pPr marL="171450" indent="-171450" eaLnBrk="1" hangingPunct="1">
              <a:buFont typeface="Arial" panose="020B0604020202020204" pitchFamily="34" charset="0"/>
              <a:buChar char="•"/>
            </a:pPr>
            <a:endParaRPr lang="it-IT" altLang="it-IT" dirty="0"/>
          </a:p>
          <a:p>
            <a:pPr marL="0" indent="0" eaLnBrk="1" hangingPunct="1">
              <a:buFont typeface="Arial" panose="020B0604020202020204" pitchFamily="34" charset="0"/>
              <a:buNone/>
            </a:pPr>
            <a:endParaRPr lang="it-IT" altLang="it-IT" dirty="0"/>
          </a:p>
          <a:p>
            <a:pPr marL="0" indent="0" eaLnBrk="1" hangingPunct="1">
              <a:buFont typeface="Arial" panose="020B0604020202020204" pitchFamily="34" charset="0"/>
              <a:buNone/>
            </a:pPr>
            <a:r>
              <a:rPr lang="it-IT" altLang="it-IT" dirty="0"/>
              <a:t>The «U-</a:t>
            </a:r>
            <a:r>
              <a:rPr lang="it-IT" altLang="it-IT" dirty="0" err="1"/>
              <a:t>shaped</a:t>
            </a:r>
            <a:r>
              <a:rPr lang="it-IT" altLang="it-IT" dirty="0"/>
              <a:t>» network </a:t>
            </a:r>
            <a:r>
              <a:rPr lang="it-IT" altLang="it-IT" dirty="0" err="1"/>
              <a:t>architecture</a:t>
            </a:r>
            <a:r>
              <a:rPr lang="it-IT" altLang="it-IT" dirty="0"/>
              <a:t> </a:t>
            </a:r>
            <a:r>
              <a:rPr lang="it-IT" altLang="it-IT" dirty="0" err="1"/>
              <a:t>has</a:t>
            </a:r>
            <a:r>
              <a:rPr lang="it-IT" altLang="it-IT" dirty="0"/>
              <a:t> </a:t>
            </a:r>
            <a:r>
              <a:rPr lang="it-IT" altLang="it-IT" dirty="0" err="1"/>
              <a:t>achieved</a:t>
            </a:r>
            <a:r>
              <a:rPr lang="it-IT" altLang="it-IT" dirty="0"/>
              <a:t> SOTA performance benchmark on </a:t>
            </a:r>
            <a:r>
              <a:rPr lang="it-IT" altLang="it-IT" dirty="0" err="1"/>
              <a:t>different</a:t>
            </a:r>
            <a:r>
              <a:rPr lang="it-IT" altLang="it-IT" dirty="0"/>
              <a:t> 2D and 3D semantic </a:t>
            </a:r>
            <a:r>
              <a:rPr lang="it-IT" altLang="it-IT" dirty="0" err="1"/>
              <a:t>segmentation</a:t>
            </a:r>
            <a:r>
              <a:rPr lang="it-IT" altLang="it-IT" dirty="0"/>
              <a:t> tasks,</a:t>
            </a:r>
          </a:p>
          <a:p>
            <a:pPr marL="0" indent="0" eaLnBrk="1" hangingPunct="1">
              <a:buFont typeface="Arial" panose="020B0604020202020204" pitchFamily="34" charset="0"/>
              <a:buNone/>
            </a:pPr>
            <a:r>
              <a:rPr lang="it-IT" altLang="it-IT" dirty="0"/>
              <a:t>But </a:t>
            </a:r>
            <a:r>
              <a:rPr lang="it-IT" altLang="it-IT" dirty="0" err="1"/>
              <a:t>it</a:t>
            </a:r>
            <a:r>
              <a:rPr lang="it-IT" altLang="it-IT" dirty="0"/>
              <a:t> </a:t>
            </a:r>
            <a:r>
              <a:rPr lang="it-IT" altLang="it-IT" dirty="0" err="1"/>
              <a:t>is</a:t>
            </a:r>
            <a:r>
              <a:rPr lang="it-IT" altLang="it-IT" dirty="0"/>
              <a:t> </a:t>
            </a:r>
            <a:r>
              <a:rPr lang="it-IT" altLang="it-IT" dirty="0" err="1"/>
              <a:t>also</a:t>
            </a:r>
            <a:r>
              <a:rPr lang="it-IT" altLang="it-IT" dirty="0"/>
              <a:t> </a:t>
            </a:r>
            <a:r>
              <a:rPr lang="it-IT" altLang="it-IT" dirty="0" err="1"/>
              <a:t>constrained</a:t>
            </a:r>
            <a:r>
              <a:rPr lang="it-IT" altLang="it-IT" dirty="0"/>
              <a:t> by a limited </a:t>
            </a:r>
            <a:r>
              <a:rPr lang="it-IT" altLang="it-IT" i="1" dirty="0"/>
              <a:t>kernel size </a:t>
            </a:r>
            <a:r>
              <a:rPr lang="it-IT" altLang="it-IT" i="0" dirty="0" err="1"/>
              <a:t>while</a:t>
            </a:r>
            <a:r>
              <a:rPr lang="it-IT" altLang="it-IT" i="0" dirty="0"/>
              <a:t> </a:t>
            </a:r>
            <a:r>
              <a:rPr lang="it-IT" altLang="it-IT" i="1" dirty="0" err="1"/>
              <a:t>modeling</a:t>
            </a:r>
            <a:r>
              <a:rPr lang="it-IT" altLang="it-IT" i="0" dirty="0"/>
              <a:t> </a:t>
            </a:r>
            <a:r>
              <a:rPr lang="it-IT" altLang="it-IT" i="1" dirty="0"/>
              <a:t>long-range information </a:t>
            </a:r>
            <a:r>
              <a:rPr lang="it-IT" altLang="it-IT" i="0" dirty="0"/>
              <a:t>in a </a:t>
            </a:r>
            <a:r>
              <a:rPr lang="it-IT" altLang="it-IT" i="0" dirty="0" err="1"/>
              <a:t>particularly</a:t>
            </a:r>
            <a:r>
              <a:rPr lang="it-IT" altLang="it-IT" i="0" dirty="0"/>
              <a:t> long </a:t>
            </a:r>
            <a:r>
              <a:rPr lang="it-IT" altLang="it-IT" i="0" dirty="0" err="1"/>
              <a:t>sequence</a:t>
            </a:r>
            <a:r>
              <a:rPr lang="it-IT" altLang="it-IT" i="0" dirty="0"/>
              <a:t> and </a:t>
            </a:r>
            <a:r>
              <a:rPr lang="it-IT" altLang="it-IT" i="0" dirty="0" err="1"/>
              <a:t>this</a:t>
            </a:r>
            <a:r>
              <a:rPr lang="it-IT" altLang="it-IT" i="0" dirty="0"/>
              <a:t> can lead to </a:t>
            </a:r>
            <a:r>
              <a:rPr lang="it-IT" altLang="it-IT" i="0" dirty="0" err="1"/>
              <a:t>deficiensies</a:t>
            </a:r>
            <a:r>
              <a:rPr lang="it-IT" altLang="it-IT" i="0" dirty="0"/>
              <a:t> in the </a:t>
            </a:r>
            <a:r>
              <a:rPr lang="it-IT" altLang="it-IT" i="0" dirty="0" err="1"/>
              <a:t>segmentation</a:t>
            </a:r>
            <a:r>
              <a:rPr lang="it-IT" altLang="it-IT" i="0" dirty="0"/>
              <a:t> of </a:t>
            </a:r>
            <a:r>
              <a:rPr lang="it-IT" altLang="it-IT" i="0" dirty="0" err="1"/>
              <a:t>tumors</a:t>
            </a:r>
            <a:r>
              <a:rPr lang="it-IT" altLang="it-IT" i="0" dirty="0"/>
              <a:t> with </a:t>
            </a:r>
            <a:r>
              <a:rPr lang="it-IT" altLang="it-IT" i="0" dirty="0" err="1"/>
              <a:t>variable</a:t>
            </a:r>
            <a:r>
              <a:rPr lang="it-IT" altLang="it-IT" i="0" dirty="0"/>
              <a:t> sizes.</a:t>
            </a:r>
            <a:endParaRPr lang="it-IT" altLang="it-IT" i="1" dirty="0"/>
          </a:p>
          <a:p>
            <a:pPr marL="0" indent="0" eaLnBrk="1" hangingPunct="1">
              <a:buFont typeface="Arial" panose="020B0604020202020204" pitchFamily="34" charset="0"/>
              <a:buNone/>
            </a:pPr>
            <a:r>
              <a:rPr lang="it-IT" altLang="it-IT" dirty="0"/>
              <a:t>On the </a:t>
            </a:r>
            <a:r>
              <a:rPr lang="it-IT" altLang="it-IT" dirty="0" err="1"/>
              <a:t>other</a:t>
            </a:r>
            <a:r>
              <a:rPr lang="it-IT" altLang="it-IT" dirty="0"/>
              <a:t> hand, transformer models </a:t>
            </a:r>
            <a:r>
              <a:rPr lang="it-IT" altLang="it-IT" dirty="0" err="1"/>
              <a:t>have</a:t>
            </a:r>
            <a:r>
              <a:rPr lang="it-IT" altLang="it-IT" dirty="0"/>
              <a:t> </a:t>
            </a:r>
            <a:r>
              <a:rPr lang="it-IT" altLang="it-IT" dirty="0" err="1"/>
              <a:t>demonstrated</a:t>
            </a:r>
            <a:r>
              <a:rPr lang="it-IT" altLang="it-IT" dirty="0"/>
              <a:t> </a:t>
            </a:r>
            <a:r>
              <a:rPr lang="it-IT" altLang="it-IT" dirty="0" err="1"/>
              <a:t>excellent</a:t>
            </a:r>
            <a:r>
              <a:rPr lang="it-IT" altLang="it-IT" dirty="0"/>
              <a:t> capabilities in </a:t>
            </a:r>
            <a:r>
              <a:rPr lang="it-IT" altLang="it-IT" dirty="0" err="1"/>
              <a:t>capturing</a:t>
            </a:r>
            <a:r>
              <a:rPr lang="it-IT" altLang="it-IT" dirty="0"/>
              <a:t> </a:t>
            </a:r>
            <a:r>
              <a:rPr lang="it-IT" altLang="it-IT" dirty="0" err="1"/>
              <a:t>such</a:t>
            </a:r>
            <a:r>
              <a:rPr lang="it-IT" altLang="it-IT" dirty="0"/>
              <a:t> long-range information in multiple domain, CV </a:t>
            </a:r>
            <a:r>
              <a:rPr lang="it-IT" altLang="it-IT" dirty="0" err="1"/>
              <a:t>included</a:t>
            </a:r>
            <a:r>
              <a:rPr lang="it-IT" altLang="it-IT" dirty="0"/>
              <a:t>.</a:t>
            </a:r>
          </a:p>
          <a:p>
            <a:pPr marL="0" indent="0" eaLnBrk="1" hangingPunct="1">
              <a:buFont typeface="Arial" panose="020B0604020202020204" pitchFamily="34" charset="0"/>
              <a:buNone/>
            </a:pPr>
            <a:r>
              <a:rPr lang="it-IT" altLang="it-IT" dirty="0"/>
              <a:t>The task of 3D  brain </a:t>
            </a:r>
            <a:r>
              <a:rPr lang="it-IT" altLang="it-IT" dirty="0" err="1"/>
              <a:t>tumor</a:t>
            </a:r>
            <a:r>
              <a:rPr lang="it-IT" altLang="it-IT" dirty="0"/>
              <a:t> semantic </a:t>
            </a:r>
            <a:r>
              <a:rPr lang="it-IT" altLang="it-IT" dirty="0" err="1"/>
              <a:t>segmention</a:t>
            </a:r>
            <a:r>
              <a:rPr lang="it-IT" altLang="it-IT" dirty="0"/>
              <a:t> </a:t>
            </a:r>
            <a:r>
              <a:rPr lang="it-IT" altLang="it-IT" dirty="0" err="1"/>
              <a:t>is</a:t>
            </a:r>
            <a:r>
              <a:rPr lang="it-IT" altLang="it-IT" dirty="0"/>
              <a:t> </a:t>
            </a:r>
            <a:r>
              <a:rPr lang="it-IT" altLang="it-IT" dirty="0" err="1"/>
              <a:t>reformulated</a:t>
            </a:r>
            <a:r>
              <a:rPr lang="it-IT" altLang="it-IT" dirty="0"/>
              <a:t> </a:t>
            </a:r>
            <a:r>
              <a:rPr lang="it-IT" altLang="it-IT" dirty="0" err="1"/>
              <a:t>as</a:t>
            </a:r>
            <a:r>
              <a:rPr lang="it-IT" altLang="it-IT" dirty="0"/>
              <a:t> a </a:t>
            </a:r>
            <a:r>
              <a:rPr lang="it-IT" altLang="it-IT" dirty="0" err="1"/>
              <a:t>sequence</a:t>
            </a:r>
            <a:r>
              <a:rPr lang="it-IT" altLang="it-IT" dirty="0"/>
              <a:t> to </a:t>
            </a:r>
            <a:r>
              <a:rPr lang="it-IT" altLang="it-IT" dirty="0" err="1"/>
              <a:t>sequence</a:t>
            </a:r>
            <a:r>
              <a:rPr lang="it-IT" altLang="it-IT" dirty="0"/>
              <a:t> </a:t>
            </a:r>
            <a:r>
              <a:rPr lang="it-IT" altLang="it-IT" dirty="0" err="1"/>
              <a:t>prediction</a:t>
            </a:r>
            <a:r>
              <a:rPr lang="it-IT" altLang="it-IT" dirty="0"/>
              <a:t> problem </a:t>
            </a:r>
            <a:r>
              <a:rPr lang="it-IT" altLang="it-IT" dirty="0" err="1"/>
              <a:t>wherein</a:t>
            </a:r>
            <a:r>
              <a:rPr lang="it-IT" altLang="it-IT" dirty="0"/>
              <a:t> multi-</a:t>
            </a:r>
            <a:r>
              <a:rPr lang="it-IT" altLang="it-IT" dirty="0" err="1"/>
              <a:t>modal</a:t>
            </a:r>
            <a:r>
              <a:rPr lang="it-IT" altLang="it-IT" dirty="0"/>
              <a:t> input data </a:t>
            </a:r>
            <a:r>
              <a:rPr lang="it-IT" altLang="it-IT" dirty="0" err="1"/>
              <a:t>is</a:t>
            </a:r>
            <a:r>
              <a:rPr lang="it-IT" altLang="it-IT" dirty="0"/>
              <a:t> </a:t>
            </a:r>
            <a:r>
              <a:rPr lang="it-IT" altLang="it-IT" dirty="0" err="1"/>
              <a:t>projected</a:t>
            </a:r>
            <a:r>
              <a:rPr lang="it-IT" altLang="it-IT" dirty="0"/>
              <a:t> </a:t>
            </a:r>
            <a:r>
              <a:rPr lang="it-IT" altLang="it-IT" dirty="0" err="1"/>
              <a:t>into</a:t>
            </a:r>
            <a:r>
              <a:rPr lang="it-IT" altLang="it-IT" dirty="0"/>
              <a:t> a 1D </a:t>
            </a:r>
            <a:r>
              <a:rPr lang="it-IT" altLang="it-IT" dirty="0" err="1"/>
              <a:t>sequence</a:t>
            </a:r>
            <a:r>
              <a:rPr lang="it-IT" altLang="it-IT" dirty="0"/>
              <a:t> of </a:t>
            </a:r>
            <a:r>
              <a:rPr lang="it-IT" altLang="it-IT" dirty="0" err="1"/>
              <a:t>embedding</a:t>
            </a:r>
            <a:r>
              <a:rPr lang="it-IT" altLang="it-IT" dirty="0"/>
              <a:t> and </a:t>
            </a:r>
            <a:r>
              <a:rPr lang="it-IT" altLang="it-IT" dirty="0" err="1"/>
              <a:t>fed</a:t>
            </a:r>
            <a:r>
              <a:rPr lang="it-IT" altLang="it-IT" dirty="0"/>
              <a:t> to a </a:t>
            </a:r>
            <a:r>
              <a:rPr lang="it-IT" altLang="it-IT" dirty="0" err="1"/>
              <a:t>hierarchical</a:t>
            </a:r>
            <a:r>
              <a:rPr lang="it-IT" altLang="it-IT" dirty="0"/>
              <a:t> </a:t>
            </a:r>
            <a:r>
              <a:rPr lang="it-IT" altLang="it-IT" dirty="0" err="1"/>
              <a:t>Swin</a:t>
            </a:r>
            <a:r>
              <a:rPr lang="it-IT" altLang="it-IT" dirty="0"/>
              <a:t> Transformer </a:t>
            </a:r>
            <a:r>
              <a:rPr lang="it-IT" altLang="it-IT" dirty="0" err="1"/>
              <a:t>as</a:t>
            </a:r>
            <a:r>
              <a:rPr lang="it-IT" altLang="it-IT" dirty="0"/>
              <a:t> the encoder. </a:t>
            </a:r>
          </a:p>
          <a:p>
            <a:pPr marL="0" indent="0" eaLnBrk="1" hangingPunct="1">
              <a:buFont typeface="Arial" panose="020B0604020202020204" pitchFamily="34" charset="0"/>
              <a:buNone/>
            </a:pPr>
            <a:r>
              <a:rPr lang="it-IT" altLang="it-IT" dirty="0"/>
              <a:t>The encoder </a:t>
            </a:r>
            <a:r>
              <a:rPr lang="it-IT" altLang="it-IT" dirty="0" err="1"/>
              <a:t>extracts</a:t>
            </a:r>
            <a:r>
              <a:rPr lang="it-IT" altLang="it-IT" dirty="0"/>
              <a:t> features </a:t>
            </a:r>
            <a:r>
              <a:rPr lang="it-IT" altLang="it-IT" dirty="0" err="1"/>
              <a:t>at</a:t>
            </a:r>
            <a:r>
              <a:rPr lang="it-IT" altLang="it-IT" dirty="0"/>
              <a:t> </a:t>
            </a:r>
            <a:r>
              <a:rPr lang="it-IT" altLang="it-IT" dirty="0" err="1"/>
              <a:t>five</a:t>
            </a:r>
            <a:r>
              <a:rPr lang="it-IT" altLang="it-IT" dirty="0"/>
              <a:t> </a:t>
            </a:r>
            <a:r>
              <a:rPr lang="it-IT" altLang="it-IT" dirty="0" err="1"/>
              <a:t>different</a:t>
            </a:r>
            <a:r>
              <a:rPr lang="it-IT" altLang="it-IT" dirty="0"/>
              <a:t> </a:t>
            </a:r>
            <a:r>
              <a:rPr lang="it-IT" altLang="it-IT" dirty="0" err="1"/>
              <a:t>resolutions</a:t>
            </a:r>
            <a:r>
              <a:rPr lang="it-IT" altLang="it-IT" dirty="0"/>
              <a:t> and </a:t>
            </a:r>
            <a:r>
              <a:rPr lang="it-IT" altLang="it-IT" dirty="0" err="1"/>
              <a:t>it</a:t>
            </a:r>
            <a:r>
              <a:rPr lang="it-IT" altLang="it-IT" dirty="0"/>
              <a:t> </a:t>
            </a:r>
            <a:r>
              <a:rPr lang="it-IT" altLang="it-IT" dirty="0" err="1"/>
              <a:t>is</a:t>
            </a:r>
            <a:r>
              <a:rPr lang="it-IT" altLang="it-IT" dirty="0"/>
              <a:t> </a:t>
            </a:r>
            <a:r>
              <a:rPr lang="it-IT" altLang="it-IT" dirty="0" err="1"/>
              <a:t>connected</a:t>
            </a:r>
            <a:r>
              <a:rPr lang="it-IT" altLang="it-IT" dirty="0"/>
              <a:t> to a FCNN-</a:t>
            </a:r>
            <a:r>
              <a:rPr lang="it-IT" altLang="it-IT" dirty="0" err="1"/>
              <a:t>based</a:t>
            </a:r>
            <a:r>
              <a:rPr lang="it-IT" altLang="it-IT" dirty="0"/>
              <a:t> decoder </a:t>
            </a:r>
            <a:r>
              <a:rPr lang="it-IT" altLang="it-IT" dirty="0" err="1"/>
              <a:t>at</a:t>
            </a:r>
            <a:r>
              <a:rPr lang="it-IT" altLang="it-IT" dirty="0"/>
              <a:t> </a:t>
            </a:r>
            <a:r>
              <a:rPr lang="it-IT" altLang="it-IT" dirty="0" err="1"/>
              <a:t>each</a:t>
            </a:r>
            <a:r>
              <a:rPr lang="it-IT" altLang="it-IT" dirty="0"/>
              <a:t> </a:t>
            </a:r>
            <a:r>
              <a:rPr lang="it-IT" altLang="it-IT" dirty="0" err="1"/>
              <a:t>resolution</a:t>
            </a:r>
            <a:r>
              <a:rPr lang="it-IT" altLang="it-IT" dirty="0"/>
              <a:t> via skip connection.</a:t>
            </a:r>
          </a:p>
          <a:p>
            <a:pPr marL="0" indent="0" eaLnBrk="1" hangingPunct="1">
              <a:buFont typeface="Arial" panose="020B0604020202020204" pitchFamily="34" charset="0"/>
              <a:buNone/>
            </a:pPr>
            <a:endParaRPr lang="it-IT" altLang="it-IT" dirty="0"/>
          </a:p>
          <a:p>
            <a:pPr marL="0" indent="0" eaLnBrk="1" hangingPunct="1">
              <a:buFont typeface="Arial" panose="020B0604020202020204" pitchFamily="34" charset="0"/>
              <a:buNone/>
            </a:pPr>
            <a:r>
              <a:rPr lang="it-IT" altLang="it-IT" dirty="0" err="1"/>
              <a:t>This</a:t>
            </a:r>
            <a:r>
              <a:rPr lang="it-IT" altLang="it-IT" dirty="0"/>
              <a:t> </a:t>
            </a:r>
            <a:r>
              <a:rPr lang="it-IT" altLang="it-IT" dirty="0" err="1"/>
              <a:t>approach</a:t>
            </a:r>
            <a:r>
              <a:rPr lang="it-IT" altLang="it-IT" dirty="0"/>
              <a:t> </a:t>
            </a:r>
            <a:r>
              <a:rPr lang="it-IT" altLang="it-IT" dirty="0" err="1"/>
              <a:t>was</a:t>
            </a:r>
            <a:r>
              <a:rPr lang="it-IT" altLang="it-IT" dirty="0"/>
              <a:t> </a:t>
            </a:r>
            <a:r>
              <a:rPr lang="it-IT" altLang="it-IT" dirty="0" err="1"/>
              <a:t>proposed</a:t>
            </a:r>
            <a:r>
              <a:rPr lang="it-IT" altLang="it-IT" dirty="0"/>
              <a:t> in 2021 </a:t>
            </a:r>
            <a:r>
              <a:rPr lang="it-IT" altLang="it-IT" dirty="0" err="1"/>
              <a:t>BraTS</a:t>
            </a:r>
            <a:r>
              <a:rPr lang="it-IT" altLang="it-IT" dirty="0"/>
              <a:t> </a:t>
            </a:r>
            <a:r>
              <a:rPr lang="it-IT" altLang="it-IT" dirty="0" err="1"/>
              <a:t>segmentation</a:t>
            </a:r>
            <a:r>
              <a:rPr lang="it-IT" altLang="it-IT" dirty="0"/>
              <a:t> challenge, ranking </a:t>
            </a:r>
            <a:r>
              <a:rPr lang="it-IT" altLang="it-IT" dirty="0" err="1"/>
              <a:t>among</a:t>
            </a:r>
            <a:r>
              <a:rPr lang="it-IT" altLang="it-IT" dirty="0"/>
              <a:t> top-</a:t>
            </a:r>
            <a:r>
              <a:rPr lang="it-IT" altLang="it-IT" dirty="0" err="1"/>
              <a:t>performing</a:t>
            </a:r>
            <a:r>
              <a:rPr lang="it-IT" altLang="it-IT" dirty="0"/>
              <a:t> </a:t>
            </a:r>
            <a:r>
              <a:rPr lang="it-IT" altLang="it-IT" dirty="0" err="1"/>
              <a:t>approaches</a:t>
            </a:r>
            <a:r>
              <a:rPr lang="it-IT" altLang="it-IT" dirty="0"/>
              <a:t> in the </a:t>
            </a:r>
            <a:r>
              <a:rPr lang="it-IT" altLang="it-IT" dirty="0" err="1"/>
              <a:t>validation</a:t>
            </a:r>
            <a:r>
              <a:rPr lang="it-IT" altLang="it-IT" dirty="0"/>
              <a:t> </a:t>
            </a:r>
            <a:r>
              <a:rPr lang="it-IT" altLang="it-IT" dirty="0" err="1"/>
              <a:t>phase</a:t>
            </a:r>
            <a:r>
              <a:rPr lang="it-IT" altLang="it-IT" dirty="0"/>
              <a:t>. </a:t>
            </a:r>
          </a:p>
        </p:txBody>
      </p:sp>
    </p:spTree>
    <p:extLst>
      <p:ext uri="{BB962C8B-B14F-4D97-AF65-F5344CB8AC3E}">
        <p14:creationId xmlns:p14="http://schemas.microsoft.com/office/powerpoint/2010/main" val="2501941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28</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err="1"/>
              <a:t>Describe</a:t>
            </a:r>
            <a:r>
              <a:rPr lang="it-IT" altLang="it-IT" dirty="0"/>
              <a:t> the </a:t>
            </a:r>
            <a:r>
              <a:rPr lang="it-IT" altLang="it-IT" dirty="0" err="1"/>
              <a:t>salient</a:t>
            </a:r>
            <a:r>
              <a:rPr lang="it-IT" altLang="it-IT" dirty="0"/>
              <a:t> features of </a:t>
            </a:r>
            <a:r>
              <a:rPr lang="it-IT" altLang="it-IT" dirty="0" err="1"/>
              <a:t>this</a:t>
            </a:r>
            <a:r>
              <a:rPr lang="it-IT" altLang="it-IT" dirty="0"/>
              <a:t> network</a:t>
            </a:r>
          </a:p>
          <a:p>
            <a:pPr marL="171450" indent="-171450" eaLnBrk="1" hangingPunct="1">
              <a:buFont typeface="Arial" panose="020B0604020202020204" pitchFamily="34" charset="0"/>
              <a:buChar char="•"/>
            </a:pPr>
            <a:r>
              <a:rPr lang="it-IT" altLang="it-IT" dirty="0"/>
              <a:t>The </a:t>
            </a:r>
            <a:r>
              <a:rPr lang="it-IT" altLang="it-IT" dirty="0" err="1"/>
              <a:t>results</a:t>
            </a:r>
            <a:r>
              <a:rPr lang="it-IT" altLang="it-IT" dirty="0"/>
              <a:t> </a:t>
            </a:r>
            <a:r>
              <a:rPr lang="it-IT" altLang="it-IT" dirty="0" err="1"/>
              <a:t>obtained</a:t>
            </a:r>
            <a:r>
              <a:rPr lang="it-IT" altLang="it-IT" dirty="0"/>
              <a:t> by </a:t>
            </a:r>
            <a:r>
              <a:rPr lang="it-IT" altLang="it-IT" dirty="0" err="1"/>
              <a:t>researchers</a:t>
            </a:r>
            <a:endParaRPr lang="it-IT" altLang="it-IT" dirty="0"/>
          </a:p>
          <a:p>
            <a:pPr eaLnBrk="1" hangingPunct="1"/>
            <a:endParaRPr lang="it-IT" altLang="it-IT" dirty="0"/>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it-IT" altLang="it-IT" dirty="0"/>
              <a:t>The dataset </a:t>
            </a:r>
            <a:r>
              <a:rPr lang="it-IT" altLang="it-IT" dirty="0" err="1"/>
              <a:t>used</a:t>
            </a:r>
            <a:r>
              <a:rPr lang="it-IT" altLang="it-IT" dirty="0"/>
              <a:t> (not for Brain </a:t>
            </a:r>
            <a:r>
              <a:rPr lang="it-IT" altLang="it-IT" dirty="0" err="1"/>
              <a:t>Tumour</a:t>
            </a:r>
            <a:r>
              <a:rPr lang="it-IT" altLang="it-IT" dirty="0"/>
              <a:t> </a:t>
            </a:r>
            <a:r>
              <a:rPr lang="it-IT" altLang="it-IT" dirty="0" err="1"/>
              <a:t>Segmentation</a:t>
            </a:r>
            <a:r>
              <a:rPr lang="it-IT" altLang="it-IT" dirty="0"/>
              <a:t>)</a:t>
            </a: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it-IT" altLang="it-IT" dirty="0" err="1"/>
              <a:t>Why</a:t>
            </a:r>
            <a:r>
              <a:rPr lang="it-IT" altLang="it-IT" dirty="0"/>
              <a:t> </a:t>
            </a:r>
            <a:r>
              <a:rPr lang="it-IT" altLang="it-IT" dirty="0" err="1"/>
              <a:t>did</a:t>
            </a:r>
            <a:r>
              <a:rPr lang="it-IT" altLang="it-IT" dirty="0"/>
              <a:t> I </a:t>
            </a:r>
            <a:r>
              <a:rPr lang="it-IT" altLang="it-IT" dirty="0" err="1"/>
              <a:t>choose</a:t>
            </a:r>
            <a:r>
              <a:rPr lang="it-IT" altLang="it-IT" dirty="0"/>
              <a:t> </a:t>
            </a:r>
            <a:r>
              <a:rPr lang="it-IT" altLang="it-IT" dirty="0" err="1"/>
              <a:t>this</a:t>
            </a:r>
            <a:r>
              <a:rPr lang="it-IT" altLang="it-IT" dirty="0"/>
              <a:t> model </a:t>
            </a:r>
            <a:r>
              <a:rPr lang="it-IT" altLang="it-IT" dirty="0" err="1"/>
              <a:t>as</a:t>
            </a:r>
            <a:r>
              <a:rPr lang="it-IT" altLang="it-IT" dirty="0"/>
              <a:t> the </a:t>
            </a:r>
            <a:r>
              <a:rPr lang="it-IT" altLang="it-IT" i="1" dirty="0"/>
              <a:t>base </a:t>
            </a:r>
            <a:r>
              <a:rPr lang="it-IT" altLang="it-IT" i="0" dirty="0"/>
              <a:t>for </a:t>
            </a:r>
            <a:r>
              <a:rPr lang="it-IT" altLang="it-IT" i="0" dirty="0" err="1"/>
              <a:t>my</a:t>
            </a:r>
            <a:r>
              <a:rPr lang="it-IT" altLang="it-IT" i="0" dirty="0"/>
              <a:t> work</a:t>
            </a: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it-IT" altLang="it-IT" i="0" dirty="0"/>
              <a:t>How </a:t>
            </a:r>
            <a:r>
              <a:rPr lang="it-IT" altLang="it-IT" i="0" dirty="0" err="1"/>
              <a:t>did</a:t>
            </a:r>
            <a:r>
              <a:rPr lang="it-IT" altLang="it-IT" i="0" dirty="0"/>
              <a:t> I </a:t>
            </a:r>
            <a:r>
              <a:rPr lang="it-IT" altLang="it-IT" i="0" dirty="0" err="1"/>
              <a:t>improve</a:t>
            </a:r>
            <a:r>
              <a:rPr lang="it-IT" altLang="it-IT" i="0" dirty="0"/>
              <a:t> </a:t>
            </a:r>
            <a:r>
              <a:rPr lang="it-IT" altLang="it-IT" i="0" dirty="0" err="1"/>
              <a:t>it</a:t>
            </a:r>
            <a:endParaRPr lang="it-IT" altLang="it-IT" i="0"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it-IT" altLang="it-IT"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it-IT" altLang="it-IT" dirty="0" err="1"/>
              <a:t>Now</a:t>
            </a:r>
            <a:r>
              <a:rPr lang="it-IT" altLang="it-IT" dirty="0"/>
              <a:t> </a:t>
            </a:r>
            <a:r>
              <a:rPr lang="it-IT" altLang="it-IT" dirty="0" err="1"/>
              <a:t>let’s</a:t>
            </a:r>
            <a:r>
              <a:rPr lang="it-IT" altLang="it-IT" dirty="0"/>
              <a:t> </a:t>
            </a:r>
            <a:r>
              <a:rPr lang="it-IT" altLang="it-IT" dirty="0" err="1"/>
              <a:t>see</a:t>
            </a:r>
            <a:r>
              <a:rPr lang="it-IT" altLang="it-IT" dirty="0"/>
              <a:t> the model </a:t>
            </a:r>
            <a:r>
              <a:rPr lang="it-IT" altLang="it-IT" dirty="0" err="1"/>
              <a:t>that</a:t>
            </a:r>
            <a:r>
              <a:rPr lang="it-IT" altLang="it-IT" dirty="0"/>
              <a:t> I </a:t>
            </a:r>
            <a:r>
              <a:rPr lang="it-IT" altLang="it-IT" dirty="0" err="1"/>
              <a:t>renew</a:t>
            </a:r>
            <a:r>
              <a:rPr lang="it-IT" altLang="it-IT" dirty="0"/>
              <a:t> for the task of Brain </a:t>
            </a:r>
            <a:r>
              <a:rPr lang="it-IT" altLang="it-IT" dirty="0" err="1"/>
              <a:t>Tumor</a:t>
            </a:r>
            <a:r>
              <a:rPr lang="it-IT" altLang="it-IT" dirty="0"/>
              <a:t> </a:t>
            </a:r>
            <a:r>
              <a:rPr lang="it-IT" altLang="it-IT" dirty="0" err="1"/>
              <a:t>Segmentation</a:t>
            </a:r>
            <a:r>
              <a:rPr lang="it-IT" altLang="it-IT" dirty="0"/>
              <a:t>: in 2018 the Attention U-Net </a:t>
            </a:r>
            <a:r>
              <a:rPr lang="it-IT" altLang="it-IT" dirty="0" err="1"/>
              <a:t>was</a:t>
            </a:r>
            <a:r>
              <a:rPr lang="it-IT" altLang="it-IT" dirty="0"/>
              <a:t> </a:t>
            </a:r>
            <a:r>
              <a:rPr lang="it-IT" altLang="it-IT" dirty="0" err="1"/>
              <a:t>proposed</a:t>
            </a:r>
            <a:r>
              <a:rPr lang="it-IT" altLang="it-IT" dirty="0"/>
              <a:t>  </a:t>
            </a:r>
            <a:r>
              <a:rPr lang="it-IT" altLang="it-IT" dirty="0" err="1"/>
              <a:t>as</a:t>
            </a:r>
            <a:r>
              <a:rPr lang="it-IT" altLang="it-IT" dirty="0"/>
              <a:t> a model for semantic </a:t>
            </a:r>
            <a:r>
              <a:rPr lang="it-IT" altLang="it-IT" dirty="0" err="1"/>
              <a:t>segmentation</a:t>
            </a:r>
            <a:r>
              <a:rPr lang="it-IT" altLang="it-IT" dirty="0"/>
              <a:t> for </a:t>
            </a:r>
            <a:r>
              <a:rPr lang="it-IT" altLang="it-IT" dirty="0" err="1"/>
              <a:t>medical</a:t>
            </a:r>
            <a:r>
              <a:rPr lang="it-IT" altLang="it-IT" dirty="0"/>
              <a:t> imaging </a:t>
            </a:r>
            <a:r>
              <a:rPr lang="it-IT" altLang="it-IT" dirty="0" err="1"/>
              <a:t>equipped</a:t>
            </a:r>
            <a:r>
              <a:rPr lang="it-IT" altLang="it-IT" dirty="0"/>
              <a:t> with a special </a:t>
            </a:r>
            <a:r>
              <a:rPr lang="it-IT" altLang="it-IT" dirty="0" err="1"/>
              <a:t>layer</a:t>
            </a:r>
            <a:r>
              <a:rPr lang="it-IT" altLang="it-IT" dirty="0"/>
              <a:t> </a:t>
            </a:r>
            <a:r>
              <a:rPr lang="it-IT" altLang="it-IT" dirty="0" err="1"/>
              <a:t>that</a:t>
            </a:r>
            <a:r>
              <a:rPr lang="it-IT" altLang="it-IT" dirty="0"/>
              <a:t> </a:t>
            </a:r>
            <a:r>
              <a:rPr lang="it-IT" altLang="it-IT" dirty="0" err="1"/>
              <a:t>automatically</a:t>
            </a:r>
            <a:r>
              <a:rPr lang="it-IT" altLang="it-IT" dirty="0"/>
              <a:t> </a:t>
            </a:r>
            <a:r>
              <a:rPr lang="it-IT" altLang="it-IT" dirty="0" err="1"/>
              <a:t>learns</a:t>
            </a:r>
            <a:r>
              <a:rPr lang="it-IT" altLang="it-IT" dirty="0"/>
              <a:t> to focus on target </a:t>
            </a:r>
            <a:r>
              <a:rPr lang="it-IT" altLang="it-IT" dirty="0" err="1"/>
              <a:t>structures</a:t>
            </a:r>
            <a:r>
              <a:rPr lang="it-IT" altLang="it-IT" dirty="0"/>
              <a:t> of </a:t>
            </a:r>
            <a:r>
              <a:rPr lang="it-IT" altLang="it-IT" dirty="0" err="1"/>
              <a:t>varying</a:t>
            </a:r>
            <a:r>
              <a:rPr lang="it-IT" altLang="it-IT" dirty="0"/>
              <a:t> </a:t>
            </a:r>
            <a:r>
              <a:rPr lang="it-IT" altLang="it-IT" dirty="0" err="1"/>
              <a:t>shapes</a:t>
            </a:r>
            <a:r>
              <a:rPr lang="it-IT" altLang="it-IT" dirty="0"/>
              <a:t> and sizes. </a:t>
            </a:r>
            <a:r>
              <a:rPr lang="it-IT" altLang="it-IT" dirty="0" err="1"/>
              <a:t>Tested</a:t>
            </a:r>
            <a:r>
              <a:rPr lang="it-IT" altLang="it-IT" dirty="0"/>
              <a:t> on CT </a:t>
            </a:r>
            <a:r>
              <a:rPr lang="it-IT" altLang="it-IT" dirty="0" err="1"/>
              <a:t>abdominal</a:t>
            </a:r>
            <a:r>
              <a:rPr lang="it-IT" altLang="it-IT" dirty="0"/>
              <a:t> datasets for </a:t>
            </a:r>
            <a:r>
              <a:rPr lang="it-IT" altLang="it-IT" dirty="0" err="1"/>
              <a:t>multiclass</a:t>
            </a:r>
            <a:r>
              <a:rPr lang="it-IT" altLang="it-IT" dirty="0"/>
              <a:t> image </a:t>
            </a:r>
            <a:r>
              <a:rPr lang="it-IT" altLang="it-IT" dirty="0" err="1"/>
              <a:t>segmentation</a:t>
            </a:r>
            <a:r>
              <a:rPr lang="it-IT" altLang="it-IT" dirty="0"/>
              <a:t>, the model </a:t>
            </a:r>
            <a:r>
              <a:rPr lang="it-IT" altLang="it-IT" dirty="0" err="1"/>
              <a:t>showed</a:t>
            </a:r>
            <a:r>
              <a:rPr lang="it-IT" altLang="it-IT" dirty="0"/>
              <a:t> </a:t>
            </a:r>
            <a:r>
              <a:rPr lang="it-IT" altLang="it-IT" dirty="0" err="1"/>
              <a:t>consistently</a:t>
            </a:r>
            <a:r>
              <a:rPr lang="it-IT" altLang="it-IT" dirty="0"/>
              <a:t> to </a:t>
            </a:r>
            <a:r>
              <a:rPr lang="it-IT" altLang="it-IT" dirty="0" err="1"/>
              <a:t>improve</a:t>
            </a:r>
            <a:r>
              <a:rPr lang="it-IT" altLang="it-IT" dirty="0"/>
              <a:t> the </a:t>
            </a:r>
            <a:r>
              <a:rPr lang="it-IT" altLang="it-IT" dirty="0" err="1"/>
              <a:t>prediction</a:t>
            </a:r>
            <a:r>
              <a:rPr lang="it-IT" altLang="it-IT" dirty="0"/>
              <a:t> performance </a:t>
            </a:r>
            <a:r>
              <a:rPr lang="it-IT" altLang="it-IT" dirty="0" err="1"/>
              <a:t>accross</a:t>
            </a:r>
            <a:r>
              <a:rPr lang="it-IT" altLang="it-IT" dirty="0"/>
              <a:t> </a:t>
            </a:r>
            <a:r>
              <a:rPr lang="it-IT" altLang="it-IT" dirty="0" err="1"/>
              <a:t>different</a:t>
            </a:r>
            <a:r>
              <a:rPr lang="it-IT" altLang="it-IT" dirty="0"/>
              <a:t> datasets </a:t>
            </a:r>
            <a:r>
              <a:rPr lang="it-IT" altLang="it-IT" dirty="0" err="1"/>
              <a:t>while</a:t>
            </a:r>
            <a:r>
              <a:rPr lang="it-IT" altLang="it-IT" dirty="0"/>
              <a:t> </a:t>
            </a:r>
            <a:r>
              <a:rPr lang="it-IT" altLang="it-IT" dirty="0" err="1"/>
              <a:t>preserving</a:t>
            </a:r>
            <a:r>
              <a:rPr lang="it-IT" altLang="it-IT" dirty="0"/>
              <a:t> </a:t>
            </a:r>
            <a:r>
              <a:rPr lang="it-IT" altLang="it-IT" dirty="0" err="1"/>
              <a:t>computational</a:t>
            </a:r>
            <a:r>
              <a:rPr lang="it-IT" altLang="it-IT" dirty="0"/>
              <a:t> </a:t>
            </a:r>
            <a:r>
              <a:rPr lang="it-IT" altLang="it-IT" dirty="0" err="1"/>
              <a:t>efficiency</a:t>
            </a:r>
            <a:r>
              <a:rPr lang="it-IT" altLang="it-IT" dirty="0"/>
              <a:t>. </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it-IT" altLang="it-IT"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it-IT" altLang="it-IT" dirty="0"/>
              <a:t>The </a:t>
            </a:r>
            <a:r>
              <a:rPr lang="it-IT" altLang="it-IT" i="1" dirty="0"/>
              <a:t>special </a:t>
            </a:r>
            <a:r>
              <a:rPr lang="it-IT" altLang="it-IT" i="1" dirty="0" err="1"/>
              <a:t>layer</a:t>
            </a:r>
            <a:r>
              <a:rPr lang="it-IT" altLang="it-IT" i="1" dirty="0"/>
              <a:t>, </a:t>
            </a:r>
            <a:r>
              <a:rPr lang="it-IT" altLang="it-IT" i="0" dirty="0" err="1"/>
              <a:t>namely</a:t>
            </a:r>
            <a:r>
              <a:rPr lang="it-IT" altLang="it-IT" i="0" dirty="0"/>
              <a:t> </a:t>
            </a:r>
            <a:r>
              <a:rPr lang="it-IT" altLang="it-IT" i="1" dirty="0" err="1"/>
              <a:t>attention</a:t>
            </a:r>
            <a:r>
              <a:rPr lang="it-IT" altLang="it-IT" i="1" dirty="0"/>
              <a:t> gate </a:t>
            </a:r>
            <a:r>
              <a:rPr lang="it-IT" altLang="it-IT" i="0" dirty="0"/>
              <a:t>(AG), </a:t>
            </a:r>
            <a:r>
              <a:rPr lang="it-IT" altLang="it-IT" i="0" dirty="0" err="1"/>
              <a:t>was</a:t>
            </a:r>
            <a:r>
              <a:rPr lang="it-IT" altLang="it-IT" i="0" dirty="0"/>
              <a:t> a </a:t>
            </a:r>
            <a:r>
              <a:rPr lang="it-IT" altLang="it-IT" i="0" dirty="0" err="1"/>
              <a:t>simple</a:t>
            </a:r>
            <a:r>
              <a:rPr lang="it-IT" altLang="it-IT" i="0" dirty="0"/>
              <a:t> </a:t>
            </a:r>
            <a:r>
              <a:rPr lang="it-IT" altLang="it-IT" i="0" dirty="0" err="1"/>
              <a:t>yet</a:t>
            </a:r>
            <a:r>
              <a:rPr lang="it-IT" altLang="it-IT" i="0" dirty="0"/>
              <a:t> effective </a:t>
            </a:r>
            <a:r>
              <a:rPr lang="it-IT" altLang="it-IT" i="0" dirty="0" err="1"/>
              <a:t>solution</a:t>
            </a:r>
            <a:r>
              <a:rPr lang="it-IT" altLang="it-IT" i="0" dirty="0"/>
              <a:t> </a:t>
            </a:r>
            <a:r>
              <a:rPr lang="it-IT" altLang="it-IT" i="0" dirty="0" err="1"/>
              <a:t>that</a:t>
            </a:r>
            <a:r>
              <a:rPr lang="it-IT" altLang="it-IT" i="0" dirty="0"/>
              <a:t> </a:t>
            </a:r>
            <a:r>
              <a:rPr lang="it-IT" altLang="it-IT" i="0" dirty="0" err="1"/>
              <a:t>allowed</a:t>
            </a:r>
            <a:r>
              <a:rPr lang="it-IT" altLang="it-IT" i="0" dirty="0"/>
              <a:t> CNN models to be </a:t>
            </a:r>
            <a:r>
              <a:rPr lang="it-IT" altLang="it-IT" i="0" dirty="0" err="1"/>
              <a:t>trained</a:t>
            </a:r>
            <a:r>
              <a:rPr lang="it-IT" altLang="it-IT" i="0" dirty="0"/>
              <a:t> from scratch in a standard way, </a:t>
            </a:r>
            <a:r>
              <a:rPr lang="it-IT" altLang="it-IT" i="0" dirty="0" err="1"/>
              <a:t>but</a:t>
            </a:r>
            <a:r>
              <a:rPr lang="it-IT" altLang="it-IT" i="0" dirty="0"/>
              <a:t> with the </a:t>
            </a:r>
            <a:r>
              <a:rPr lang="it-IT" altLang="it-IT" i="0" dirty="0" err="1"/>
              <a:t>advantage</a:t>
            </a:r>
            <a:r>
              <a:rPr lang="it-IT" altLang="it-IT" i="0" dirty="0"/>
              <a:t> </a:t>
            </a:r>
            <a:r>
              <a:rPr lang="it-IT" altLang="it-IT" i="0" dirty="0" err="1"/>
              <a:t>that</a:t>
            </a:r>
            <a:r>
              <a:rPr lang="it-IT" altLang="it-IT" i="0" dirty="0"/>
              <a:t> AG </a:t>
            </a:r>
            <a:r>
              <a:rPr lang="it-IT" altLang="it-IT" i="0" dirty="0" err="1"/>
              <a:t>automatically</a:t>
            </a:r>
            <a:r>
              <a:rPr lang="it-IT" altLang="it-IT" i="0" dirty="0"/>
              <a:t> </a:t>
            </a:r>
            <a:r>
              <a:rPr lang="it-IT" altLang="it-IT" i="0" dirty="0" err="1"/>
              <a:t>learn</a:t>
            </a:r>
            <a:r>
              <a:rPr lang="it-IT" altLang="it-IT" i="0" dirty="0"/>
              <a:t> to focus on target </a:t>
            </a:r>
            <a:r>
              <a:rPr lang="it-IT" altLang="it-IT" i="0" dirty="0" err="1"/>
              <a:t>structures</a:t>
            </a:r>
            <a:r>
              <a:rPr lang="it-IT" altLang="it-IT" i="0" dirty="0"/>
              <a:t> </a:t>
            </a:r>
            <a:r>
              <a:rPr lang="it-IT" altLang="it-IT" i="0" dirty="0" err="1"/>
              <a:t>without</a:t>
            </a:r>
            <a:r>
              <a:rPr lang="it-IT" altLang="it-IT" i="0" dirty="0"/>
              <a:t> </a:t>
            </a:r>
            <a:r>
              <a:rPr lang="it-IT" altLang="it-IT" i="0" dirty="0" err="1"/>
              <a:t>additional</a:t>
            </a:r>
            <a:r>
              <a:rPr lang="it-IT" altLang="it-IT" i="0" dirty="0"/>
              <a:t> </a:t>
            </a:r>
            <a:r>
              <a:rPr lang="it-IT" altLang="it-IT" i="0" dirty="0" err="1"/>
              <a:t>supervision</a:t>
            </a:r>
            <a:r>
              <a:rPr lang="it-IT" altLang="it-IT" i="0" dirty="0"/>
              <a:t>. At test time, AG generate soft </a:t>
            </a:r>
            <a:r>
              <a:rPr lang="it-IT" altLang="it-IT" i="0" dirty="0" err="1"/>
              <a:t>region</a:t>
            </a:r>
            <a:r>
              <a:rPr lang="it-IT" altLang="it-IT" i="0" dirty="0"/>
              <a:t> </a:t>
            </a:r>
            <a:r>
              <a:rPr lang="it-IT" altLang="it-IT" i="0" dirty="0" err="1"/>
              <a:t>proposals</a:t>
            </a:r>
            <a:r>
              <a:rPr lang="it-IT" altLang="it-IT" i="0" dirty="0"/>
              <a:t> </a:t>
            </a:r>
            <a:r>
              <a:rPr lang="it-IT" altLang="it-IT" i="0" dirty="0" err="1"/>
              <a:t>implicitly</a:t>
            </a:r>
            <a:r>
              <a:rPr lang="it-IT" altLang="it-IT" i="0" dirty="0"/>
              <a:t> on-the-</a:t>
            </a:r>
            <a:r>
              <a:rPr lang="it-IT" altLang="it-IT" i="0" dirty="0" err="1"/>
              <a:t>fly</a:t>
            </a:r>
            <a:r>
              <a:rPr lang="it-IT" altLang="it-IT" i="0" dirty="0"/>
              <a:t> and highlights </a:t>
            </a:r>
            <a:r>
              <a:rPr lang="it-IT" altLang="it-IT" i="0" dirty="0" err="1"/>
              <a:t>salient</a:t>
            </a:r>
            <a:r>
              <a:rPr lang="it-IT" altLang="it-IT" i="0" dirty="0"/>
              <a:t> features for a </a:t>
            </a:r>
            <a:r>
              <a:rPr lang="it-IT" altLang="it-IT" i="0" dirty="0" err="1"/>
              <a:t>specific</a:t>
            </a:r>
            <a:r>
              <a:rPr lang="it-IT" altLang="it-IT" i="0" dirty="0"/>
              <a:t> task.</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it-IT" altLang="it-IT" i="0" dirty="0" err="1"/>
              <a:t>AGs</a:t>
            </a:r>
            <a:r>
              <a:rPr lang="it-IT" altLang="it-IT" i="0" dirty="0"/>
              <a:t> filter the features </a:t>
            </a:r>
            <a:r>
              <a:rPr lang="it-IT" altLang="it-IT" i="0" dirty="0" err="1"/>
              <a:t>propagated</a:t>
            </a:r>
            <a:r>
              <a:rPr lang="it-IT" altLang="it-IT" i="0" dirty="0"/>
              <a:t> </a:t>
            </a:r>
            <a:r>
              <a:rPr lang="it-IT" altLang="it-IT" i="0" dirty="0" err="1"/>
              <a:t>through</a:t>
            </a:r>
            <a:r>
              <a:rPr lang="it-IT" altLang="it-IT" i="0" dirty="0"/>
              <a:t> skip connections by use of </a:t>
            </a:r>
            <a:r>
              <a:rPr lang="it-IT" altLang="it-IT" i="0" dirty="0" err="1"/>
              <a:t>contextual</a:t>
            </a:r>
            <a:r>
              <a:rPr lang="it-IT" altLang="it-IT" i="0" dirty="0"/>
              <a:t> information </a:t>
            </a:r>
            <a:r>
              <a:rPr lang="it-IT" altLang="it-IT" i="0" dirty="0" err="1"/>
              <a:t>extracted</a:t>
            </a:r>
            <a:r>
              <a:rPr lang="it-IT" altLang="it-IT" i="0" dirty="0"/>
              <a:t> in  </a:t>
            </a:r>
            <a:r>
              <a:rPr lang="it-IT" altLang="it-IT" i="0" dirty="0" err="1"/>
              <a:t>coarser</a:t>
            </a:r>
            <a:r>
              <a:rPr lang="it-IT" altLang="it-IT" i="0" dirty="0"/>
              <a:t> </a:t>
            </a:r>
            <a:r>
              <a:rPr lang="it-IT" altLang="it-IT" i="0" dirty="0" err="1"/>
              <a:t>scales</a:t>
            </a:r>
            <a:r>
              <a:rPr lang="it-IT" altLang="it-IT" i="0" dirty="0"/>
              <a:t>, </a:t>
            </a:r>
            <a:r>
              <a:rPr lang="it-IT" altLang="it-IT" i="0" dirty="0" err="1"/>
              <a:t>while</a:t>
            </a:r>
            <a:r>
              <a:rPr lang="it-IT" altLang="it-IT" i="0" dirty="0"/>
              <a:t> a </a:t>
            </a:r>
            <a:r>
              <a:rPr lang="it-IT" altLang="it-IT" i="0" dirty="0" err="1"/>
              <a:t>grid-based</a:t>
            </a:r>
            <a:r>
              <a:rPr lang="it-IT" altLang="it-IT" i="0" dirty="0"/>
              <a:t> </a:t>
            </a:r>
            <a:r>
              <a:rPr lang="it-IT" altLang="it-IT" i="0" dirty="0" err="1"/>
              <a:t>gating</a:t>
            </a:r>
            <a:r>
              <a:rPr lang="it-IT" altLang="it-IT" i="0" dirty="0"/>
              <a:t> </a:t>
            </a:r>
            <a:r>
              <a:rPr lang="it-IT" altLang="it-IT" i="0" dirty="0" err="1"/>
              <a:t>allows</a:t>
            </a:r>
            <a:r>
              <a:rPr lang="it-IT" altLang="it-IT" i="0" dirty="0"/>
              <a:t> </a:t>
            </a:r>
            <a:r>
              <a:rPr lang="it-IT" altLang="it-IT" i="0" dirty="0" err="1"/>
              <a:t>attention</a:t>
            </a:r>
            <a:r>
              <a:rPr lang="it-IT" altLang="it-IT" i="0" dirty="0"/>
              <a:t> </a:t>
            </a:r>
            <a:r>
              <a:rPr lang="it-IT" altLang="it-IT" i="0" dirty="0" err="1"/>
              <a:t>coefficients</a:t>
            </a:r>
            <a:r>
              <a:rPr lang="it-IT" altLang="it-IT" i="0" dirty="0"/>
              <a:t> to be more </a:t>
            </a:r>
            <a:r>
              <a:rPr lang="it-IT" altLang="it-IT" i="0" dirty="0" err="1"/>
              <a:t>specific</a:t>
            </a:r>
            <a:r>
              <a:rPr lang="it-IT" altLang="it-IT" i="0" dirty="0"/>
              <a:t> to local </a:t>
            </a:r>
            <a:r>
              <a:rPr lang="it-IT" altLang="it-IT" i="0" dirty="0" err="1"/>
              <a:t>regions</a:t>
            </a:r>
            <a:r>
              <a:rPr lang="it-IT" altLang="it-IT" i="0" dirty="0"/>
              <a:t>..</a:t>
            </a:r>
            <a:endParaRPr lang="it-IT" altLang="it-IT" dirty="0"/>
          </a:p>
          <a:p>
            <a:pPr eaLnBrk="1" hangingPunct="1"/>
            <a:endParaRPr lang="it-IT" altLang="it-IT" dirty="0"/>
          </a:p>
        </p:txBody>
      </p:sp>
    </p:spTree>
    <p:extLst>
      <p:ext uri="{BB962C8B-B14F-4D97-AF65-F5344CB8AC3E}">
        <p14:creationId xmlns:p14="http://schemas.microsoft.com/office/powerpoint/2010/main" val="5153389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29</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extLst>
      <p:ext uri="{BB962C8B-B14F-4D97-AF65-F5344CB8AC3E}">
        <p14:creationId xmlns:p14="http://schemas.microsoft.com/office/powerpoint/2010/main" val="1637160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A64D75A6-46CA-E2F6-341A-E829C73E8B4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43DC4737-916D-4BED-8A6F-6C0FF0036A5D}" type="slidenum">
              <a:rPr lang="it-IT" altLang="it-IT" sz="1200">
                <a:solidFill>
                  <a:schemeClr val="tx1"/>
                </a:solidFill>
              </a:rPr>
              <a:pPr/>
              <a:t>3</a:t>
            </a:fld>
            <a:endParaRPr lang="it-IT" altLang="it-IT" sz="1200">
              <a:solidFill>
                <a:schemeClr val="tx1"/>
              </a:solidFill>
            </a:endParaRPr>
          </a:p>
        </p:txBody>
      </p:sp>
      <p:sp>
        <p:nvSpPr>
          <p:cNvPr id="7171" name="Rectangle 2">
            <a:extLst>
              <a:ext uri="{FF2B5EF4-FFF2-40B4-BE49-F238E27FC236}">
                <a16:creationId xmlns:a16="http://schemas.microsoft.com/office/drawing/2014/main" id="{7838BEAA-9F24-A9EE-B2A0-DDEE9DFD9A95}"/>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4ED462EB-C117-60AD-E21B-99D34F94E0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err="1"/>
              <a:t>Describe</a:t>
            </a:r>
            <a:r>
              <a:rPr lang="it-IT" altLang="it-IT" dirty="0"/>
              <a:t> </a:t>
            </a:r>
            <a:r>
              <a:rPr lang="it-IT" altLang="it-IT" dirty="0" err="1"/>
              <a:t>briefly</a:t>
            </a:r>
            <a:r>
              <a:rPr lang="it-IT" altLang="it-IT" dirty="0"/>
              <a:t> </a:t>
            </a:r>
            <a:r>
              <a:rPr lang="it-IT" altLang="it-IT" dirty="0" err="1"/>
              <a:t>what</a:t>
            </a:r>
            <a:r>
              <a:rPr lang="it-IT" altLang="it-IT" dirty="0"/>
              <a:t> Computer Vision </a:t>
            </a:r>
            <a:r>
              <a:rPr lang="it-IT" altLang="it-IT" dirty="0" err="1"/>
              <a:t>is</a:t>
            </a:r>
            <a:endParaRPr lang="it-IT" altLang="it-IT" dirty="0"/>
          </a:p>
          <a:p>
            <a:pPr marL="171450" indent="-171450" eaLnBrk="1" hangingPunct="1">
              <a:buFont typeface="Arial" panose="020B0604020202020204" pitchFamily="34" charset="0"/>
              <a:buChar char="•"/>
            </a:pPr>
            <a:r>
              <a:rPr lang="it-IT" altLang="it-IT" dirty="0" err="1"/>
              <a:t>Describe</a:t>
            </a:r>
            <a:r>
              <a:rPr lang="it-IT" altLang="it-IT" dirty="0"/>
              <a:t> the «</a:t>
            </a:r>
            <a:r>
              <a:rPr lang="it-IT" altLang="it-IT" dirty="0" err="1"/>
              <a:t>Segmentation</a:t>
            </a:r>
            <a:r>
              <a:rPr lang="it-IT" altLang="it-IT" dirty="0"/>
              <a:t>» problem</a:t>
            </a:r>
          </a:p>
          <a:p>
            <a:pPr marL="171450" indent="-171450" eaLnBrk="1" hangingPunct="1">
              <a:buFont typeface="Arial" panose="020B0604020202020204" pitchFamily="34" charset="0"/>
              <a:buChar char="•"/>
            </a:pPr>
            <a:endParaRPr lang="it-IT" altLang="it-IT" dirty="0"/>
          </a:p>
          <a:p>
            <a:pPr marL="0" indent="0" eaLnBrk="1" hangingPunct="1">
              <a:buFont typeface="Arial" panose="020B0604020202020204" pitchFamily="34" charset="0"/>
              <a:buNone/>
            </a:pPr>
            <a:r>
              <a:rPr lang="it-IT" altLang="it-IT" dirty="0"/>
              <a:t>So: </a:t>
            </a:r>
            <a:r>
              <a:rPr lang="it-IT" altLang="it-IT" dirty="0" err="1"/>
              <a:t>what’s</a:t>
            </a:r>
            <a:r>
              <a:rPr lang="it-IT" altLang="it-IT" dirty="0"/>
              <a:t> Computer Vision? </a:t>
            </a:r>
            <a:r>
              <a:rPr lang="it-IT" altLang="it-IT" dirty="0" err="1"/>
              <a:t>It</a:t>
            </a:r>
            <a:r>
              <a:rPr lang="it-IT" altLang="it-IT" dirty="0"/>
              <a:t> </a:t>
            </a:r>
            <a:r>
              <a:rPr lang="it-IT" altLang="it-IT" dirty="0" err="1"/>
              <a:t>is</a:t>
            </a:r>
            <a:r>
              <a:rPr lang="it-IT" altLang="it-IT" dirty="0"/>
              <a:t> a sub-group of  </a:t>
            </a:r>
            <a:r>
              <a:rPr lang="it-IT" altLang="it-IT" dirty="0" err="1"/>
              <a:t>Artificial</a:t>
            </a:r>
            <a:r>
              <a:rPr lang="it-IT" altLang="it-IT" dirty="0"/>
              <a:t> Intelligence and a discipline </a:t>
            </a:r>
            <a:r>
              <a:rPr lang="it-IT" altLang="it-IT" dirty="0" err="1"/>
              <a:t>that</a:t>
            </a:r>
            <a:r>
              <a:rPr lang="it-IT" altLang="it-IT" dirty="0"/>
              <a:t> </a:t>
            </a:r>
            <a:r>
              <a:rPr lang="it-IT" altLang="it-IT" dirty="0" err="1"/>
              <a:t>enables</a:t>
            </a:r>
            <a:r>
              <a:rPr lang="it-IT" altLang="it-IT" dirty="0"/>
              <a:t> devices to </a:t>
            </a:r>
            <a:r>
              <a:rPr lang="it-IT" altLang="it-IT" dirty="0" err="1"/>
              <a:t>acquire</a:t>
            </a:r>
            <a:r>
              <a:rPr lang="it-IT" altLang="it-IT" dirty="0"/>
              <a:t>, </a:t>
            </a:r>
            <a:r>
              <a:rPr lang="it-IT" altLang="it-IT" dirty="0" err="1"/>
              <a:t>process</a:t>
            </a:r>
            <a:r>
              <a:rPr lang="it-IT" altLang="it-IT" dirty="0"/>
              <a:t> and </a:t>
            </a:r>
            <a:r>
              <a:rPr lang="it-IT" altLang="it-IT" dirty="0" err="1"/>
              <a:t>understand</a:t>
            </a:r>
            <a:r>
              <a:rPr lang="it-IT" altLang="it-IT" dirty="0"/>
              <a:t> </a:t>
            </a:r>
            <a:r>
              <a:rPr lang="it-IT" altLang="it-IT" dirty="0" err="1"/>
              <a:t>digital</a:t>
            </a:r>
            <a:r>
              <a:rPr lang="it-IT" altLang="it-IT" dirty="0"/>
              <a:t> images and </a:t>
            </a:r>
            <a:r>
              <a:rPr lang="it-IT" altLang="it-IT" dirty="0" err="1"/>
              <a:t>videos</a:t>
            </a:r>
            <a:r>
              <a:rPr lang="it-IT" altLang="it-IT" dirty="0"/>
              <a:t> to </a:t>
            </a:r>
            <a:r>
              <a:rPr lang="it-IT" altLang="it-IT" dirty="0" err="1"/>
              <a:t>extract</a:t>
            </a:r>
            <a:r>
              <a:rPr lang="it-IT" altLang="it-IT" dirty="0"/>
              <a:t> </a:t>
            </a:r>
            <a:r>
              <a:rPr lang="it-IT" altLang="it-IT" dirty="0" err="1"/>
              <a:t>useful</a:t>
            </a:r>
            <a:r>
              <a:rPr lang="it-IT" altLang="it-IT" dirty="0"/>
              <a:t> information.  The </a:t>
            </a:r>
            <a:r>
              <a:rPr lang="it-IT" altLang="it-IT" dirty="0" err="1"/>
              <a:t>main</a:t>
            </a:r>
            <a:r>
              <a:rPr lang="it-IT" altLang="it-IT" dirty="0"/>
              <a:t> goal </a:t>
            </a:r>
            <a:r>
              <a:rPr lang="it-IT" altLang="it-IT" dirty="0" err="1"/>
              <a:t>is</a:t>
            </a:r>
            <a:r>
              <a:rPr lang="it-IT" altLang="it-IT" dirty="0"/>
              <a:t> to </a:t>
            </a:r>
            <a:r>
              <a:rPr lang="it-IT" altLang="it-IT" dirty="0" err="1"/>
              <a:t>develop</a:t>
            </a:r>
            <a:r>
              <a:rPr lang="it-IT" altLang="it-IT" dirty="0"/>
              <a:t> (super) human vision capabilities in task </a:t>
            </a:r>
            <a:r>
              <a:rPr lang="it-IT" altLang="it-IT" dirty="0" err="1"/>
              <a:t>such</a:t>
            </a:r>
            <a:r>
              <a:rPr lang="it-IT" altLang="it-IT" dirty="0"/>
              <a:t> </a:t>
            </a:r>
            <a:r>
              <a:rPr lang="it-IT" altLang="it-IT" dirty="0" err="1"/>
              <a:t>as</a:t>
            </a:r>
            <a:r>
              <a:rPr lang="it-IT" altLang="it-IT" dirty="0"/>
              <a:t> </a:t>
            </a:r>
            <a:r>
              <a:rPr lang="it-IT" altLang="it-IT" dirty="0" err="1"/>
              <a:t>classification</a:t>
            </a:r>
            <a:r>
              <a:rPr lang="it-IT" altLang="it-IT" dirty="0"/>
              <a:t>, </a:t>
            </a:r>
            <a:r>
              <a:rPr lang="it-IT" altLang="it-IT" dirty="0" err="1"/>
              <a:t>detection</a:t>
            </a:r>
            <a:r>
              <a:rPr lang="it-IT" altLang="it-IT" dirty="0"/>
              <a:t> and </a:t>
            </a:r>
            <a:r>
              <a:rPr lang="it-IT" altLang="it-IT" dirty="0" err="1"/>
              <a:t>segmentation</a:t>
            </a:r>
            <a:r>
              <a:rPr lang="it-IT" altLang="it-IT" dirty="0"/>
              <a:t>. </a:t>
            </a:r>
          </a:p>
          <a:p>
            <a:pPr marL="171450" indent="-171450" eaLnBrk="1" hangingPunct="1">
              <a:buFontTx/>
              <a:buChar char="-"/>
            </a:pPr>
            <a:r>
              <a:rPr lang="it-IT" altLang="it-IT" dirty="0" err="1"/>
              <a:t>Classification</a:t>
            </a:r>
            <a:r>
              <a:rPr lang="it-IT" altLang="it-IT" dirty="0"/>
              <a:t> </a:t>
            </a:r>
            <a:r>
              <a:rPr lang="it-IT" altLang="it-IT" dirty="0" err="1"/>
              <a:t>is</a:t>
            </a:r>
            <a:r>
              <a:rPr lang="it-IT" altLang="it-IT" dirty="0"/>
              <a:t> </a:t>
            </a:r>
            <a:r>
              <a:rPr lang="it-IT" altLang="it-IT" dirty="0" err="1"/>
              <a:t>used</a:t>
            </a:r>
            <a:r>
              <a:rPr lang="it-IT" altLang="it-IT" dirty="0"/>
              <a:t> to determine </a:t>
            </a:r>
            <a:r>
              <a:rPr lang="it-IT" altLang="it-IT" dirty="0" err="1"/>
              <a:t>what’s</a:t>
            </a:r>
            <a:r>
              <a:rPr lang="it-IT" altLang="it-IT" dirty="0"/>
              <a:t> in an image</a:t>
            </a:r>
          </a:p>
          <a:p>
            <a:pPr marL="171450" indent="-171450" eaLnBrk="1" hangingPunct="1">
              <a:buFontTx/>
              <a:buChar char="-"/>
            </a:pPr>
            <a:r>
              <a:rPr lang="it-IT" altLang="it-IT" dirty="0" err="1"/>
              <a:t>Detection</a:t>
            </a:r>
            <a:r>
              <a:rPr lang="it-IT" altLang="it-IT" dirty="0"/>
              <a:t> </a:t>
            </a:r>
            <a:r>
              <a:rPr lang="it-IT" altLang="it-IT" dirty="0" err="1"/>
              <a:t>allows</a:t>
            </a:r>
            <a:r>
              <a:rPr lang="it-IT" altLang="it-IT" dirty="0"/>
              <a:t> computers to </a:t>
            </a:r>
            <a:r>
              <a:rPr lang="it-IT" altLang="it-IT" dirty="0" err="1"/>
              <a:t>localize</a:t>
            </a:r>
            <a:r>
              <a:rPr lang="it-IT" altLang="it-IT" dirty="0"/>
              <a:t> </a:t>
            </a:r>
            <a:r>
              <a:rPr lang="it-IT" altLang="it-IT" dirty="0" err="1"/>
              <a:t>where</a:t>
            </a:r>
            <a:r>
              <a:rPr lang="it-IT" altLang="it-IT" dirty="0"/>
              <a:t> objects </a:t>
            </a:r>
            <a:r>
              <a:rPr lang="it-IT" altLang="it-IT" dirty="0" err="1"/>
              <a:t>exist</a:t>
            </a:r>
            <a:endParaRPr lang="it-IT" altLang="it-IT" dirty="0"/>
          </a:p>
          <a:p>
            <a:pPr marL="171450" indent="-171450" eaLnBrk="1" hangingPunct="1">
              <a:buFontTx/>
              <a:buChar char="-"/>
            </a:pPr>
            <a:r>
              <a:rPr lang="it-IT" altLang="it-IT" dirty="0" err="1"/>
              <a:t>Segmentation</a:t>
            </a:r>
            <a:r>
              <a:rPr lang="it-IT" altLang="it-IT" dirty="0"/>
              <a:t> </a:t>
            </a:r>
            <a:r>
              <a:rPr lang="it-IT" altLang="it-IT" dirty="0" err="1"/>
              <a:t>is</a:t>
            </a:r>
            <a:r>
              <a:rPr lang="it-IT" altLang="it-IT" dirty="0"/>
              <a:t> </a:t>
            </a:r>
            <a:r>
              <a:rPr lang="it-IT" altLang="it-IT" dirty="0" err="1"/>
              <a:t>about</a:t>
            </a:r>
            <a:r>
              <a:rPr lang="it-IT" altLang="it-IT" dirty="0"/>
              <a:t> </a:t>
            </a:r>
            <a:r>
              <a:rPr lang="it-IT" altLang="it-IT" dirty="0" err="1"/>
              <a:t>classifying</a:t>
            </a:r>
            <a:r>
              <a:rPr lang="it-IT" altLang="it-IT" dirty="0"/>
              <a:t> pixels to </a:t>
            </a:r>
            <a:r>
              <a:rPr lang="it-IT" altLang="it-IT" dirty="0" err="1"/>
              <a:t>belong</a:t>
            </a:r>
            <a:r>
              <a:rPr lang="it-IT" altLang="it-IT" dirty="0"/>
              <a:t> to a </a:t>
            </a:r>
            <a:r>
              <a:rPr lang="it-IT" altLang="it-IT" dirty="0" err="1"/>
              <a:t>certain</a:t>
            </a:r>
            <a:r>
              <a:rPr lang="it-IT" altLang="it-IT" dirty="0"/>
              <a:t> </a:t>
            </a:r>
            <a:r>
              <a:rPr lang="it-IT" altLang="it-IT" dirty="0" err="1"/>
              <a:t>category</a:t>
            </a:r>
            <a:r>
              <a:rPr lang="it-IT" altLang="it-IT" dirty="0"/>
              <a:t> and </a:t>
            </a:r>
            <a:r>
              <a:rPr lang="it-IT" altLang="it-IT" dirty="0" err="1"/>
              <a:t>it</a:t>
            </a:r>
            <a:r>
              <a:rPr lang="it-IT" altLang="it-IT" dirty="0"/>
              <a:t> </a:t>
            </a:r>
            <a:r>
              <a:rPr lang="it-IT" altLang="it-IT" dirty="0" err="1"/>
              <a:t>is</a:t>
            </a:r>
            <a:r>
              <a:rPr lang="it-IT" altLang="it-IT" dirty="0"/>
              <a:t> </a:t>
            </a:r>
            <a:r>
              <a:rPr lang="it-IT" altLang="it-IT" dirty="0" err="1"/>
              <a:t>particularly</a:t>
            </a:r>
            <a:r>
              <a:rPr lang="it-IT" altLang="it-IT" dirty="0"/>
              <a:t> </a:t>
            </a:r>
            <a:r>
              <a:rPr lang="it-IT" altLang="it-IT" dirty="0" err="1"/>
              <a:t>useful</a:t>
            </a:r>
            <a:r>
              <a:rPr lang="it-IT" altLang="it-IT" dirty="0"/>
              <a:t> in </a:t>
            </a:r>
            <a:r>
              <a:rPr lang="it-IT" altLang="it-IT" dirty="0" err="1"/>
              <a:t>delineating</a:t>
            </a:r>
            <a:r>
              <a:rPr lang="it-IT" altLang="it-IT" dirty="0"/>
              <a:t> objects and makes </a:t>
            </a:r>
            <a:r>
              <a:rPr lang="it-IT" altLang="it-IT" dirty="0" err="1"/>
              <a:t>easier</a:t>
            </a:r>
            <a:r>
              <a:rPr lang="it-IT" altLang="it-IT" dirty="0"/>
              <a:t> to </a:t>
            </a:r>
            <a:r>
              <a:rPr lang="it-IT" altLang="it-IT" dirty="0" err="1"/>
              <a:t>understand</a:t>
            </a:r>
            <a:r>
              <a:rPr lang="it-IT" altLang="it-IT" dirty="0"/>
              <a:t> for </a:t>
            </a:r>
            <a:r>
              <a:rPr lang="it-IT" altLang="it-IT" dirty="0" err="1"/>
              <a:t>us</a:t>
            </a:r>
            <a:r>
              <a:rPr lang="it-IT" altLang="it-IT" dirty="0"/>
              <a:t> </a:t>
            </a:r>
            <a:r>
              <a:rPr lang="it-IT" altLang="it-IT" dirty="0" err="1"/>
              <a:t>humans</a:t>
            </a:r>
            <a:r>
              <a:rPr lang="it-IT" altLang="it-IT" dirty="0"/>
              <a:t> </a:t>
            </a:r>
            <a:r>
              <a:rPr lang="it-IT" altLang="it-IT" dirty="0" err="1"/>
              <a:t>what</a:t>
            </a:r>
            <a:r>
              <a:rPr lang="it-IT" altLang="it-IT" dirty="0"/>
              <a:t> an </a:t>
            </a:r>
            <a:r>
              <a:rPr lang="it-IT" altLang="it-IT" dirty="0" err="1"/>
              <a:t>intelligent</a:t>
            </a:r>
            <a:r>
              <a:rPr lang="it-IT" altLang="it-IT" dirty="0"/>
              <a:t> agent can do</a:t>
            </a:r>
          </a:p>
        </p:txBody>
      </p:sp>
    </p:spTree>
    <p:extLst>
      <p:ext uri="{BB962C8B-B14F-4D97-AF65-F5344CB8AC3E}">
        <p14:creationId xmlns:p14="http://schemas.microsoft.com/office/powerpoint/2010/main" val="15300422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30</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err="1"/>
              <a:t>Briefly</a:t>
            </a:r>
            <a:r>
              <a:rPr lang="it-IT" altLang="it-IT" dirty="0"/>
              <a:t> </a:t>
            </a:r>
            <a:r>
              <a:rPr lang="it-IT" altLang="it-IT" dirty="0" err="1"/>
              <a:t>describe</a:t>
            </a:r>
            <a:r>
              <a:rPr lang="it-IT" altLang="it-IT" dirty="0"/>
              <a:t> </a:t>
            </a:r>
            <a:r>
              <a:rPr lang="it-IT" altLang="it-IT" i="1" dirty="0" err="1"/>
              <a:t>what</a:t>
            </a:r>
            <a:r>
              <a:rPr lang="it-IT" altLang="it-IT" dirty="0"/>
              <a:t> </a:t>
            </a:r>
            <a:r>
              <a:rPr lang="it-IT" altLang="it-IT" dirty="0" err="1"/>
              <a:t>this</a:t>
            </a:r>
            <a:r>
              <a:rPr lang="it-IT" altLang="it-IT" dirty="0"/>
              <a:t> Gate </a:t>
            </a:r>
            <a:r>
              <a:rPr lang="it-IT" altLang="it-IT" dirty="0" err="1"/>
              <a:t>does</a:t>
            </a:r>
            <a:r>
              <a:rPr lang="it-IT" altLang="it-IT" dirty="0"/>
              <a:t> and </a:t>
            </a:r>
            <a:r>
              <a:rPr lang="it-IT" altLang="it-IT" i="1" dirty="0" err="1"/>
              <a:t>how</a:t>
            </a:r>
            <a:endParaRPr lang="it-IT" altLang="it-IT" i="1" dirty="0"/>
          </a:p>
          <a:p>
            <a:pPr marL="171450" indent="-171450" eaLnBrk="1" hangingPunct="1">
              <a:buFont typeface="Arial" panose="020B0604020202020204" pitchFamily="34" charset="0"/>
              <a:buChar char="•"/>
            </a:pPr>
            <a:r>
              <a:rPr lang="it-IT" altLang="it-IT" dirty="0"/>
              <a:t>(?) </a:t>
            </a:r>
            <a:r>
              <a:rPr lang="it-IT" altLang="it-IT" dirty="0" err="1"/>
              <a:t>Explain</a:t>
            </a:r>
            <a:r>
              <a:rPr lang="it-IT" altLang="it-IT" dirty="0"/>
              <a:t> the </a:t>
            </a:r>
            <a:r>
              <a:rPr lang="it-IT" altLang="it-IT" dirty="0" err="1"/>
              <a:t>differences</a:t>
            </a:r>
            <a:r>
              <a:rPr lang="it-IT" altLang="it-IT" dirty="0"/>
              <a:t> </a:t>
            </a:r>
            <a:r>
              <a:rPr lang="it-IT" altLang="it-IT" dirty="0" err="1"/>
              <a:t>between</a:t>
            </a:r>
            <a:r>
              <a:rPr lang="it-IT" altLang="it-IT" dirty="0"/>
              <a:t> </a:t>
            </a:r>
            <a:r>
              <a:rPr lang="it-IT" altLang="it-IT" i="1" dirty="0"/>
              <a:t>dot product </a:t>
            </a:r>
            <a:r>
              <a:rPr lang="it-IT" altLang="it-IT" i="1" dirty="0" err="1"/>
              <a:t>attention</a:t>
            </a:r>
            <a:r>
              <a:rPr lang="it-IT" altLang="it-IT" i="1" dirty="0"/>
              <a:t> </a:t>
            </a:r>
            <a:r>
              <a:rPr lang="it-IT" altLang="it-IT" i="0" dirty="0"/>
              <a:t>and </a:t>
            </a:r>
            <a:r>
              <a:rPr lang="it-IT" altLang="it-IT" i="1" dirty="0"/>
              <a:t>additive </a:t>
            </a:r>
            <a:r>
              <a:rPr lang="it-IT" altLang="it-IT" i="1" dirty="0" err="1"/>
              <a:t>attention</a:t>
            </a:r>
            <a:endParaRPr lang="it-IT" altLang="it-IT" i="1" dirty="0"/>
          </a:p>
          <a:p>
            <a:pPr marL="171450" indent="-171450" eaLnBrk="1" hangingPunct="1">
              <a:buFont typeface="Arial" panose="020B0604020202020204" pitchFamily="34" charset="0"/>
              <a:buChar char="•"/>
            </a:pPr>
            <a:r>
              <a:rPr lang="it-IT" altLang="it-IT" i="0" dirty="0" err="1"/>
              <a:t>Comment</a:t>
            </a:r>
            <a:r>
              <a:rPr lang="it-IT" altLang="it-IT" i="0" dirty="0"/>
              <a:t> on the </a:t>
            </a:r>
            <a:r>
              <a:rPr lang="it-IT" altLang="it-IT" i="0" dirty="0" err="1"/>
              <a:t>versatility</a:t>
            </a:r>
            <a:r>
              <a:rPr lang="it-IT" altLang="it-IT" i="0" dirty="0"/>
              <a:t> of </a:t>
            </a:r>
            <a:r>
              <a:rPr lang="it-IT" altLang="it-IT" i="0" dirty="0" err="1"/>
              <a:t>this</a:t>
            </a:r>
            <a:r>
              <a:rPr lang="it-IT" altLang="it-IT" i="0" dirty="0"/>
              <a:t> </a:t>
            </a:r>
            <a:r>
              <a:rPr lang="it-IT" altLang="it-IT" i="0" dirty="0" err="1"/>
              <a:t>kind</a:t>
            </a:r>
            <a:r>
              <a:rPr lang="it-IT" altLang="it-IT" i="0" dirty="0"/>
              <a:t> of </a:t>
            </a:r>
            <a:r>
              <a:rPr lang="it-IT" altLang="it-IT" i="0" dirty="0" err="1"/>
              <a:t>solution</a:t>
            </a:r>
            <a:r>
              <a:rPr lang="it-IT" altLang="it-IT" i="0" dirty="0"/>
              <a:t> (</a:t>
            </a:r>
            <a:r>
              <a:rPr lang="it-IT" altLang="it-IT" i="0" dirty="0" err="1"/>
              <a:t>easily</a:t>
            </a:r>
            <a:r>
              <a:rPr lang="it-IT" altLang="it-IT" i="0" dirty="0"/>
              <a:t> </a:t>
            </a:r>
            <a:r>
              <a:rPr lang="it-IT" altLang="it-IT" i="0" dirty="0" err="1"/>
              <a:t>integrable</a:t>
            </a:r>
            <a:r>
              <a:rPr lang="it-IT" altLang="it-IT" i="0" dirty="0"/>
              <a:t> in </a:t>
            </a:r>
            <a:r>
              <a:rPr lang="it-IT" altLang="it-IT" i="0" dirty="0" err="1"/>
              <a:t>any</a:t>
            </a:r>
            <a:r>
              <a:rPr lang="it-IT" altLang="it-IT" i="0" dirty="0"/>
              <a:t> </a:t>
            </a:r>
            <a:r>
              <a:rPr lang="it-IT" altLang="it-IT" i="0" dirty="0" err="1"/>
              <a:t>kind</a:t>
            </a:r>
            <a:r>
              <a:rPr lang="it-IT" altLang="it-IT" i="0" dirty="0"/>
              <a:t> of CNN)</a:t>
            </a:r>
          </a:p>
          <a:p>
            <a:pPr marL="0" indent="0" eaLnBrk="1" hangingPunct="1">
              <a:buFont typeface="Arial" panose="020B0604020202020204" pitchFamily="34" charset="0"/>
              <a:buNone/>
            </a:pPr>
            <a:endParaRPr lang="it-IT" altLang="it-IT" i="0" dirty="0"/>
          </a:p>
          <a:p>
            <a:pPr marL="0" indent="0" eaLnBrk="1" hangingPunct="1">
              <a:buFont typeface="Arial" panose="020B0604020202020204" pitchFamily="34" charset="0"/>
              <a:buNone/>
            </a:pPr>
            <a:r>
              <a:rPr lang="it-IT" altLang="it-IT" i="1" dirty="0"/>
              <a:t>Input features</a:t>
            </a:r>
            <a:r>
              <a:rPr lang="it-IT" altLang="it-IT" i="0" dirty="0"/>
              <a:t> (</a:t>
            </a:r>
            <a:r>
              <a:rPr lang="it-IT" altLang="it-IT" i="1" dirty="0"/>
              <a:t>x</a:t>
            </a:r>
            <a:r>
              <a:rPr lang="it-IT" altLang="it-IT" i="1" baseline="30000" dirty="0"/>
              <a:t>l</a:t>
            </a:r>
            <a:r>
              <a:rPr lang="it-IT" altLang="it-IT" i="0" dirty="0"/>
              <a:t>) coming form a </a:t>
            </a:r>
            <a:r>
              <a:rPr lang="it-IT" altLang="it-IT" i="0" dirty="0" err="1"/>
              <a:t>residual</a:t>
            </a:r>
            <a:r>
              <a:rPr lang="it-IT" altLang="it-IT" i="0" dirty="0"/>
              <a:t> connection are </a:t>
            </a:r>
            <a:r>
              <a:rPr lang="it-IT" altLang="it-IT" i="0" dirty="0" err="1"/>
              <a:t>scaled</a:t>
            </a:r>
            <a:r>
              <a:rPr lang="it-IT" altLang="it-IT" i="0" dirty="0"/>
              <a:t> with </a:t>
            </a:r>
            <a:r>
              <a:rPr lang="it-IT" altLang="it-IT" i="0" dirty="0" err="1"/>
              <a:t>attention</a:t>
            </a:r>
            <a:r>
              <a:rPr lang="it-IT" altLang="it-IT" i="0" dirty="0"/>
              <a:t> </a:t>
            </a:r>
            <a:r>
              <a:rPr lang="it-IT" altLang="it-IT" i="0" dirty="0" err="1"/>
              <a:t>coefficients</a:t>
            </a:r>
            <a:r>
              <a:rPr lang="it-IT" altLang="it-IT" i="0" dirty="0"/>
              <a:t> (</a:t>
            </a:r>
            <a:r>
              <a:rPr lang="it-IT" altLang="it-IT" i="1" dirty="0"/>
              <a:t>a</a:t>
            </a:r>
            <a:r>
              <a:rPr lang="it-IT" altLang="it-IT" i="0" dirty="0"/>
              <a:t>) </a:t>
            </a:r>
            <a:r>
              <a:rPr lang="it-IT" altLang="it-IT" i="0" dirty="0" err="1"/>
              <a:t>computed</a:t>
            </a:r>
            <a:r>
              <a:rPr lang="it-IT" altLang="it-IT" i="0" dirty="0"/>
              <a:t> in the AG.</a:t>
            </a:r>
          </a:p>
          <a:p>
            <a:pPr marL="0" indent="0" eaLnBrk="1" hangingPunct="1">
              <a:buFont typeface="Arial" panose="020B0604020202020204" pitchFamily="34" charset="0"/>
              <a:buNone/>
            </a:pPr>
            <a:r>
              <a:rPr lang="it-IT" altLang="it-IT" i="0" dirty="0" err="1"/>
              <a:t>These</a:t>
            </a:r>
            <a:r>
              <a:rPr lang="it-IT" altLang="it-IT" i="0" dirty="0"/>
              <a:t> are </a:t>
            </a:r>
            <a:r>
              <a:rPr lang="it-IT" altLang="it-IT" i="0" dirty="0" err="1"/>
              <a:t>computed</a:t>
            </a:r>
            <a:r>
              <a:rPr lang="it-IT" altLang="it-IT" i="0" dirty="0"/>
              <a:t> from the </a:t>
            </a:r>
            <a:r>
              <a:rPr lang="it-IT" altLang="it-IT" i="0" dirty="0" err="1"/>
              <a:t>combination</a:t>
            </a:r>
            <a:r>
              <a:rPr lang="it-IT" altLang="it-IT" i="0" dirty="0"/>
              <a:t> of </a:t>
            </a:r>
            <a:r>
              <a:rPr lang="it-IT" altLang="it-IT" i="0" dirty="0" err="1"/>
              <a:t>both</a:t>
            </a:r>
            <a:r>
              <a:rPr lang="it-IT" altLang="it-IT" i="0" dirty="0"/>
              <a:t> the </a:t>
            </a:r>
            <a:r>
              <a:rPr lang="it-IT" altLang="it-IT" i="1" dirty="0"/>
              <a:t>input features </a:t>
            </a:r>
            <a:r>
              <a:rPr lang="it-IT" altLang="it-IT" i="0" dirty="0"/>
              <a:t>and the </a:t>
            </a:r>
            <a:r>
              <a:rPr lang="it-IT" altLang="it-IT" i="0" dirty="0" err="1"/>
              <a:t>contextual</a:t>
            </a:r>
            <a:r>
              <a:rPr lang="it-IT" altLang="it-IT" i="0" dirty="0"/>
              <a:t> information </a:t>
            </a:r>
            <a:r>
              <a:rPr lang="it-IT" altLang="it-IT" i="0" dirty="0" err="1"/>
              <a:t>provided</a:t>
            </a:r>
            <a:r>
              <a:rPr lang="it-IT" altLang="it-IT" i="0" dirty="0"/>
              <a:t> by the </a:t>
            </a:r>
            <a:r>
              <a:rPr lang="it-IT" altLang="it-IT" i="1" dirty="0" err="1"/>
              <a:t>gating</a:t>
            </a:r>
            <a:r>
              <a:rPr lang="it-IT" altLang="it-IT" i="1" dirty="0"/>
              <a:t> signal </a:t>
            </a:r>
            <a:r>
              <a:rPr lang="it-IT" altLang="it-IT" i="0" dirty="0"/>
              <a:t>(</a:t>
            </a:r>
            <a:r>
              <a:rPr lang="it-IT" altLang="it-IT" i="1" dirty="0"/>
              <a:t>g</a:t>
            </a:r>
            <a:r>
              <a:rPr lang="it-IT" altLang="it-IT" i="0" dirty="0"/>
              <a:t>)</a:t>
            </a:r>
            <a:r>
              <a:rPr lang="it-IT" altLang="it-IT" i="1" dirty="0"/>
              <a:t> </a:t>
            </a:r>
            <a:r>
              <a:rPr lang="it-IT" altLang="it-IT" i="0" dirty="0" err="1"/>
              <a:t>collected</a:t>
            </a:r>
            <a:r>
              <a:rPr lang="it-IT" altLang="it-IT" i="0" dirty="0"/>
              <a:t> from </a:t>
            </a:r>
            <a:r>
              <a:rPr lang="it-IT" altLang="it-IT" i="0" dirty="0" err="1"/>
              <a:t>coarser</a:t>
            </a:r>
            <a:r>
              <a:rPr lang="it-IT" altLang="it-IT" i="0" dirty="0"/>
              <a:t> scale.</a:t>
            </a:r>
          </a:p>
          <a:p>
            <a:pPr marL="0" indent="0" eaLnBrk="1" hangingPunct="1">
              <a:buFont typeface="Arial" panose="020B0604020202020204" pitchFamily="34" charset="0"/>
              <a:buNone/>
            </a:pPr>
            <a:r>
              <a:rPr lang="it-IT" altLang="it-IT" i="0" dirty="0" err="1"/>
              <a:t>Before</a:t>
            </a:r>
            <a:r>
              <a:rPr lang="it-IT" altLang="it-IT" i="0" dirty="0"/>
              <a:t> the scaling </a:t>
            </a:r>
            <a:r>
              <a:rPr lang="it-IT" altLang="it-IT" i="0" dirty="0" err="1"/>
              <a:t>is</a:t>
            </a:r>
            <a:r>
              <a:rPr lang="it-IT" altLang="it-IT" i="0" dirty="0"/>
              <a:t> </a:t>
            </a:r>
            <a:r>
              <a:rPr lang="it-IT" altLang="it-IT" i="0" dirty="0" err="1"/>
              <a:t>applied</a:t>
            </a:r>
            <a:r>
              <a:rPr lang="it-IT" altLang="it-IT" i="0" dirty="0"/>
              <a:t>, a </a:t>
            </a:r>
            <a:r>
              <a:rPr lang="it-IT" altLang="it-IT" i="1" dirty="0" err="1"/>
              <a:t>trilinear</a:t>
            </a:r>
            <a:r>
              <a:rPr lang="it-IT" altLang="it-IT" i="1" dirty="0"/>
              <a:t> </a:t>
            </a:r>
            <a:r>
              <a:rPr lang="it-IT" altLang="it-IT" i="1" dirty="0" err="1"/>
              <a:t>interpolation</a:t>
            </a:r>
            <a:r>
              <a:rPr lang="it-IT" altLang="it-IT" i="1" dirty="0"/>
              <a:t> </a:t>
            </a:r>
            <a:r>
              <a:rPr lang="it-IT" altLang="it-IT" i="0" dirty="0" err="1"/>
              <a:t>is</a:t>
            </a:r>
            <a:r>
              <a:rPr lang="it-IT" altLang="it-IT" i="0" dirty="0"/>
              <a:t> </a:t>
            </a:r>
            <a:r>
              <a:rPr lang="it-IT" altLang="it-IT" i="0" dirty="0" err="1"/>
              <a:t>applied</a:t>
            </a:r>
            <a:r>
              <a:rPr lang="it-IT" altLang="it-IT" i="0" dirty="0"/>
              <a:t> to </a:t>
            </a:r>
            <a:r>
              <a:rPr lang="it-IT" altLang="it-IT" i="0" dirty="0" err="1"/>
              <a:t>align</a:t>
            </a:r>
            <a:r>
              <a:rPr lang="it-IT" altLang="it-IT" i="0" dirty="0"/>
              <a:t> the </a:t>
            </a:r>
            <a:r>
              <a:rPr lang="it-IT" altLang="it-IT" i="1" dirty="0" err="1"/>
              <a:t>attention</a:t>
            </a:r>
            <a:r>
              <a:rPr lang="it-IT" altLang="it-IT" i="1" dirty="0"/>
              <a:t> </a:t>
            </a:r>
            <a:r>
              <a:rPr lang="it-IT" altLang="it-IT" i="1" dirty="0" err="1"/>
              <a:t>coefficients</a:t>
            </a:r>
            <a:r>
              <a:rPr lang="it-IT" altLang="it-IT" i="1" dirty="0"/>
              <a:t> </a:t>
            </a:r>
            <a:r>
              <a:rPr lang="it-IT" altLang="it-IT" i="0" dirty="0"/>
              <a:t>to the </a:t>
            </a:r>
            <a:r>
              <a:rPr lang="it-IT" altLang="it-IT" i="1" dirty="0"/>
              <a:t>input features.</a:t>
            </a:r>
          </a:p>
          <a:p>
            <a:pPr marL="0" indent="0" eaLnBrk="1" hangingPunct="1">
              <a:buFont typeface="Arial" panose="020B0604020202020204" pitchFamily="34" charset="0"/>
              <a:buNone/>
            </a:pPr>
            <a:endParaRPr lang="it-IT" altLang="it-IT" i="1" dirty="0"/>
          </a:p>
          <a:p>
            <a:pPr marL="0" indent="0" eaLnBrk="1" hangingPunct="1">
              <a:buFont typeface="Arial" panose="020B0604020202020204" pitchFamily="34" charset="0"/>
              <a:buNone/>
            </a:pPr>
            <a:r>
              <a:rPr lang="it-IT" altLang="it-IT" i="0" dirty="0"/>
              <a:t>In standard CNN </a:t>
            </a:r>
            <a:r>
              <a:rPr lang="it-IT" altLang="it-IT" i="0" dirty="0" err="1"/>
              <a:t>architectures</a:t>
            </a:r>
            <a:r>
              <a:rPr lang="it-IT" altLang="it-IT" i="0" dirty="0"/>
              <a:t> the feature-</a:t>
            </a:r>
            <a:r>
              <a:rPr lang="it-IT" altLang="it-IT" i="0" dirty="0" err="1"/>
              <a:t>map</a:t>
            </a:r>
            <a:r>
              <a:rPr lang="it-IT" altLang="it-IT" i="0" dirty="0"/>
              <a:t> </a:t>
            </a:r>
            <a:r>
              <a:rPr lang="it-IT" altLang="it-IT" i="0" dirty="0" err="1"/>
              <a:t>grid</a:t>
            </a:r>
            <a:r>
              <a:rPr lang="it-IT" altLang="it-IT" i="0" dirty="0"/>
              <a:t> </a:t>
            </a:r>
            <a:r>
              <a:rPr lang="it-IT" altLang="it-IT" i="0" dirty="0" err="1"/>
              <a:t>is</a:t>
            </a:r>
            <a:r>
              <a:rPr lang="it-IT" altLang="it-IT" i="0" dirty="0"/>
              <a:t> </a:t>
            </a:r>
            <a:r>
              <a:rPr lang="it-IT" altLang="it-IT" i="0" dirty="0" err="1"/>
              <a:t>gradually</a:t>
            </a:r>
            <a:r>
              <a:rPr lang="it-IT" altLang="it-IT" i="0" dirty="0"/>
              <a:t> </a:t>
            </a:r>
            <a:r>
              <a:rPr lang="it-IT" altLang="it-IT" i="0" dirty="0" err="1"/>
              <a:t>downsampled</a:t>
            </a:r>
            <a:r>
              <a:rPr lang="it-IT" altLang="it-IT" i="0" dirty="0"/>
              <a:t> to </a:t>
            </a:r>
            <a:r>
              <a:rPr lang="it-IT" altLang="it-IT" i="0" dirty="0" err="1"/>
              <a:t>capture</a:t>
            </a:r>
            <a:r>
              <a:rPr lang="it-IT" altLang="it-IT" i="0" dirty="0"/>
              <a:t> </a:t>
            </a:r>
            <a:r>
              <a:rPr lang="it-IT" altLang="it-IT" i="0" dirty="0" err="1"/>
              <a:t>sufficiently</a:t>
            </a:r>
            <a:r>
              <a:rPr lang="it-IT" altLang="it-IT" i="0" dirty="0"/>
              <a:t> large </a:t>
            </a:r>
            <a:r>
              <a:rPr lang="it-IT" altLang="it-IT" i="1" dirty="0"/>
              <a:t>semantic </a:t>
            </a:r>
            <a:r>
              <a:rPr lang="it-IT" altLang="it-IT" i="1" dirty="0" err="1"/>
              <a:t>contextual</a:t>
            </a:r>
            <a:r>
              <a:rPr lang="it-IT" altLang="it-IT" i="1" dirty="0"/>
              <a:t> information </a:t>
            </a:r>
            <a:r>
              <a:rPr lang="it-IT" altLang="it-IT" i="0" dirty="0"/>
              <a:t>(</a:t>
            </a:r>
            <a:r>
              <a:rPr lang="it-IT" altLang="it-IT" i="0" dirty="0" err="1"/>
              <a:t>namely</a:t>
            </a:r>
            <a:r>
              <a:rPr lang="it-IT" altLang="it-IT" i="0" dirty="0"/>
              <a:t>, location and </a:t>
            </a:r>
            <a:r>
              <a:rPr lang="it-IT" altLang="it-IT" i="0" dirty="0" err="1"/>
              <a:t>relationship</a:t>
            </a:r>
            <a:r>
              <a:rPr lang="it-IT" altLang="it-IT" i="0" dirty="0"/>
              <a:t> </a:t>
            </a:r>
            <a:r>
              <a:rPr lang="it-IT" altLang="it-IT" i="0" dirty="0" err="1"/>
              <a:t>between</a:t>
            </a:r>
            <a:r>
              <a:rPr lang="it-IT" altLang="it-IT" i="0" dirty="0"/>
              <a:t> </a:t>
            </a:r>
            <a:r>
              <a:rPr lang="it-IT" altLang="it-IT" i="0" dirty="0" err="1"/>
              <a:t>tissues</a:t>
            </a:r>
            <a:r>
              <a:rPr lang="it-IT" altLang="it-IT" i="0" dirty="0"/>
              <a:t>)</a:t>
            </a:r>
            <a:r>
              <a:rPr lang="it-IT" altLang="it-IT" i="1" dirty="0"/>
              <a:t>, </a:t>
            </a:r>
            <a:r>
              <a:rPr lang="it-IT" altLang="it-IT" i="0" dirty="0" err="1"/>
              <a:t>modeled</a:t>
            </a:r>
            <a:r>
              <a:rPr lang="it-IT" altLang="it-IT" i="0" dirty="0"/>
              <a:t> by features on the </a:t>
            </a:r>
            <a:r>
              <a:rPr lang="it-IT" altLang="it-IT" i="0" dirty="0" err="1"/>
              <a:t>coarse</a:t>
            </a:r>
            <a:r>
              <a:rPr lang="it-IT" altLang="it-IT" i="0" dirty="0"/>
              <a:t> </a:t>
            </a:r>
            <a:r>
              <a:rPr lang="it-IT" altLang="it-IT" i="0" dirty="0" err="1"/>
              <a:t>spatial</a:t>
            </a:r>
            <a:r>
              <a:rPr lang="it-IT" altLang="it-IT" i="0" dirty="0"/>
              <a:t> </a:t>
            </a:r>
            <a:r>
              <a:rPr lang="it-IT" altLang="it-IT" i="0" dirty="0" err="1"/>
              <a:t>grid</a:t>
            </a:r>
            <a:r>
              <a:rPr lang="it-IT" altLang="it-IT" i="0" dirty="0"/>
              <a:t> </a:t>
            </a:r>
            <a:r>
              <a:rPr lang="it-IT" altLang="it-IT" i="0" dirty="0" err="1"/>
              <a:t>level</a:t>
            </a:r>
            <a:r>
              <a:rPr lang="it-IT" altLang="it-IT" i="0" dirty="0"/>
              <a:t>. </a:t>
            </a:r>
            <a:r>
              <a:rPr lang="it-IT" altLang="it-IT" i="0" dirty="0" err="1"/>
              <a:t>Despite</a:t>
            </a:r>
            <a:r>
              <a:rPr lang="it-IT" altLang="it-IT" i="0" dirty="0"/>
              <a:t> the </a:t>
            </a:r>
            <a:r>
              <a:rPr lang="it-IT" altLang="it-IT" i="0" dirty="0" err="1"/>
              <a:t>difficulty</a:t>
            </a:r>
            <a:r>
              <a:rPr lang="it-IT" altLang="it-IT" i="0" dirty="0"/>
              <a:t> of </a:t>
            </a:r>
            <a:r>
              <a:rPr lang="it-IT" altLang="it-IT" i="0" dirty="0" err="1"/>
              <a:t>reducing</a:t>
            </a:r>
            <a:r>
              <a:rPr lang="it-IT" altLang="it-IT" i="0" dirty="0"/>
              <a:t> false-positive </a:t>
            </a:r>
            <a:r>
              <a:rPr lang="it-IT" altLang="it-IT" i="0" dirty="0" err="1"/>
              <a:t>predictions</a:t>
            </a:r>
            <a:r>
              <a:rPr lang="it-IT" altLang="it-IT" i="0" dirty="0"/>
              <a:t> for small objects </a:t>
            </a:r>
            <a:r>
              <a:rPr lang="it-IT" altLang="it-IT" i="0" dirty="0" err="1"/>
              <a:t>that</a:t>
            </a:r>
            <a:r>
              <a:rPr lang="it-IT" altLang="it-IT" i="0" dirty="0"/>
              <a:t> show large </a:t>
            </a:r>
            <a:r>
              <a:rPr lang="it-IT" altLang="it-IT" i="0" dirty="0" err="1"/>
              <a:t>shape</a:t>
            </a:r>
            <a:r>
              <a:rPr lang="it-IT" altLang="it-IT" i="0" dirty="0"/>
              <a:t> </a:t>
            </a:r>
            <a:r>
              <a:rPr lang="it-IT" altLang="it-IT" i="0" dirty="0" err="1"/>
              <a:t>variability</a:t>
            </a:r>
            <a:r>
              <a:rPr lang="it-IT" altLang="it-IT" i="0" dirty="0"/>
              <a:t>, </a:t>
            </a:r>
            <a:r>
              <a:rPr lang="it-IT" altLang="it-IT" i="0" dirty="0" err="1"/>
              <a:t>AGs</a:t>
            </a:r>
            <a:r>
              <a:rPr lang="it-IT" altLang="it-IT" i="0" dirty="0"/>
              <a:t> </a:t>
            </a:r>
            <a:r>
              <a:rPr lang="it-IT" altLang="it-IT" i="0" dirty="0" err="1"/>
              <a:t>achived</a:t>
            </a:r>
            <a:r>
              <a:rPr lang="it-IT" altLang="it-IT" i="0" dirty="0"/>
              <a:t> good </a:t>
            </a:r>
            <a:r>
              <a:rPr lang="it-IT" altLang="it-IT" i="0" dirty="0" err="1"/>
              <a:t>results</a:t>
            </a:r>
            <a:r>
              <a:rPr lang="it-IT" altLang="it-IT" i="0" dirty="0"/>
              <a:t> </a:t>
            </a:r>
            <a:r>
              <a:rPr lang="it-IT" altLang="it-IT" i="0" dirty="0" err="1"/>
              <a:t>without</a:t>
            </a:r>
            <a:r>
              <a:rPr lang="it-IT" altLang="it-IT" i="0" dirty="0"/>
              <a:t> </a:t>
            </a:r>
            <a:r>
              <a:rPr lang="it-IT" altLang="it-IT" i="0" dirty="0" err="1"/>
              <a:t>relying</a:t>
            </a:r>
            <a:r>
              <a:rPr lang="it-IT" altLang="it-IT" i="0" dirty="0"/>
              <a:t> on </a:t>
            </a:r>
            <a:r>
              <a:rPr lang="it-IT" altLang="it-IT" i="0" dirty="0" err="1"/>
              <a:t>additional</a:t>
            </a:r>
            <a:r>
              <a:rPr lang="it-IT" altLang="it-IT" i="0" dirty="0"/>
              <a:t> </a:t>
            </a:r>
            <a:r>
              <a:rPr lang="it-IT" altLang="it-IT" i="0" dirty="0" err="1"/>
              <a:t>preciding</a:t>
            </a:r>
            <a:r>
              <a:rPr lang="it-IT" altLang="it-IT" i="0" dirty="0"/>
              <a:t> </a:t>
            </a:r>
            <a:r>
              <a:rPr lang="it-IT" altLang="it-IT" i="0" dirty="0" err="1"/>
              <a:t>object</a:t>
            </a:r>
            <a:r>
              <a:rPr lang="it-IT" altLang="it-IT" i="0" dirty="0"/>
              <a:t> </a:t>
            </a:r>
            <a:r>
              <a:rPr lang="it-IT" altLang="it-IT" i="0" dirty="0" err="1"/>
              <a:t>localisation</a:t>
            </a:r>
            <a:r>
              <a:rPr lang="it-IT" altLang="it-IT" i="0" dirty="0"/>
              <a:t> models to </a:t>
            </a:r>
            <a:r>
              <a:rPr lang="it-IT" altLang="it-IT" i="0" dirty="0" err="1"/>
              <a:t>simplify</a:t>
            </a:r>
            <a:r>
              <a:rPr lang="it-IT" altLang="it-IT" i="0" dirty="0"/>
              <a:t> the task </a:t>
            </a:r>
            <a:r>
              <a:rPr lang="it-IT" altLang="it-IT" i="0" dirty="0" err="1"/>
              <a:t>into</a:t>
            </a:r>
            <a:r>
              <a:rPr lang="it-IT" altLang="it-IT" i="0" dirty="0"/>
              <a:t> separate </a:t>
            </a:r>
            <a:r>
              <a:rPr lang="it-IT" altLang="it-IT" i="0" dirty="0" err="1"/>
              <a:t>localisation</a:t>
            </a:r>
            <a:r>
              <a:rPr lang="it-IT" altLang="it-IT" i="0" dirty="0"/>
              <a:t> and </a:t>
            </a:r>
            <a:r>
              <a:rPr lang="it-IT" altLang="it-IT" i="0" dirty="0" err="1"/>
              <a:t>subsequent</a:t>
            </a:r>
            <a:r>
              <a:rPr lang="it-IT" altLang="it-IT" i="0" dirty="0"/>
              <a:t> </a:t>
            </a:r>
            <a:r>
              <a:rPr lang="it-IT" altLang="it-IT" i="0" dirty="0" err="1"/>
              <a:t>segmentation</a:t>
            </a:r>
            <a:r>
              <a:rPr lang="it-IT" altLang="it-IT" i="0" dirty="0"/>
              <a:t>.</a:t>
            </a:r>
          </a:p>
          <a:p>
            <a:pPr marL="0" indent="0" eaLnBrk="1" hangingPunct="1">
              <a:buFont typeface="Arial" panose="020B0604020202020204" pitchFamily="34" charset="0"/>
              <a:buNone/>
            </a:pPr>
            <a:endParaRPr lang="it-IT" altLang="it-IT" i="0" dirty="0"/>
          </a:p>
          <a:p>
            <a:pPr marL="0" indent="0" eaLnBrk="1" hangingPunct="1">
              <a:buFont typeface="Arial" panose="020B0604020202020204" pitchFamily="34" charset="0"/>
              <a:buNone/>
            </a:pPr>
            <a:r>
              <a:rPr lang="it-IT" altLang="it-IT" i="0" dirty="0"/>
              <a:t>Once </a:t>
            </a:r>
            <a:r>
              <a:rPr lang="it-IT" altLang="it-IT" i="0" dirty="0" err="1"/>
              <a:t>activated</a:t>
            </a:r>
            <a:r>
              <a:rPr lang="it-IT" altLang="it-IT" i="0" dirty="0"/>
              <a:t> by the </a:t>
            </a:r>
            <a:r>
              <a:rPr lang="it-IT" altLang="it-IT" i="0" dirty="0" err="1"/>
              <a:t>sigmoid</a:t>
            </a:r>
            <a:r>
              <a:rPr lang="it-IT" altLang="it-IT" i="0" dirty="0"/>
              <a:t>, the </a:t>
            </a:r>
            <a:r>
              <a:rPr lang="it-IT" altLang="it-IT" i="1" dirty="0" err="1"/>
              <a:t>attention</a:t>
            </a:r>
            <a:r>
              <a:rPr lang="it-IT" altLang="it-IT" i="1" dirty="0"/>
              <a:t> </a:t>
            </a:r>
            <a:r>
              <a:rPr lang="it-IT" altLang="it-IT" i="1" dirty="0" err="1"/>
              <a:t>coeffcients</a:t>
            </a:r>
            <a:r>
              <a:rPr lang="it-IT" altLang="it-IT" i="1" dirty="0"/>
              <a:t> a \in </a:t>
            </a:r>
            <a:r>
              <a:rPr lang="it-IT" altLang="it-IT" i="0" dirty="0"/>
              <a:t>[0, 1] </a:t>
            </a:r>
            <a:r>
              <a:rPr lang="it-IT" altLang="it-IT" i="0" dirty="0" err="1"/>
              <a:t>progressively</a:t>
            </a:r>
            <a:r>
              <a:rPr lang="it-IT" altLang="it-IT" i="0" dirty="0"/>
              <a:t> </a:t>
            </a:r>
            <a:r>
              <a:rPr lang="it-IT" altLang="it-IT" i="0" dirty="0" err="1"/>
              <a:t>suppress</a:t>
            </a:r>
            <a:r>
              <a:rPr lang="it-IT" altLang="it-IT" i="0" dirty="0"/>
              <a:t> feature </a:t>
            </a:r>
            <a:r>
              <a:rPr lang="it-IT" altLang="it-IT" i="0" dirty="0" err="1"/>
              <a:t>responses</a:t>
            </a:r>
            <a:r>
              <a:rPr lang="it-IT" altLang="it-IT" i="0" dirty="0"/>
              <a:t> in </a:t>
            </a:r>
            <a:r>
              <a:rPr lang="it-IT" altLang="it-IT" i="0" dirty="0" err="1"/>
              <a:t>irrelevant</a:t>
            </a:r>
            <a:r>
              <a:rPr lang="it-IT" altLang="it-IT" i="0" dirty="0"/>
              <a:t> background </a:t>
            </a:r>
            <a:r>
              <a:rPr lang="it-IT" altLang="it-IT" i="0" dirty="0" err="1"/>
              <a:t>regions</a:t>
            </a:r>
            <a:r>
              <a:rPr lang="it-IT" altLang="it-IT" i="0" dirty="0"/>
              <a:t>, </a:t>
            </a:r>
            <a:r>
              <a:rPr lang="it-IT" altLang="it-IT" i="0" dirty="0" err="1"/>
              <a:t>preserving</a:t>
            </a:r>
            <a:r>
              <a:rPr lang="it-IT" altLang="it-IT" i="0" dirty="0"/>
              <a:t> </a:t>
            </a:r>
            <a:r>
              <a:rPr lang="it-IT" altLang="it-IT" i="0" dirty="0" err="1"/>
              <a:t>only</a:t>
            </a:r>
            <a:r>
              <a:rPr lang="it-IT" altLang="it-IT" i="0" dirty="0"/>
              <a:t> the </a:t>
            </a:r>
            <a:r>
              <a:rPr lang="it-IT" altLang="it-IT" i="0" dirty="0" err="1"/>
              <a:t>activations</a:t>
            </a:r>
            <a:r>
              <a:rPr lang="it-IT" altLang="it-IT" i="0" dirty="0"/>
              <a:t> </a:t>
            </a:r>
            <a:r>
              <a:rPr lang="it-IT" altLang="it-IT" i="0" dirty="0" err="1"/>
              <a:t>relevant</a:t>
            </a:r>
            <a:r>
              <a:rPr lang="it-IT" altLang="it-IT" i="0" dirty="0"/>
              <a:t> to the </a:t>
            </a:r>
            <a:r>
              <a:rPr lang="it-IT" altLang="it-IT" i="0" dirty="0" err="1"/>
              <a:t>specific</a:t>
            </a:r>
            <a:r>
              <a:rPr lang="it-IT" altLang="it-IT" i="0" dirty="0"/>
              <a:t> task.  </a:t>
            </a:r>
          </a:p>
        </p:txBody>
      </p:sp>
    </p:spTree>
    <p:extLst>
      <p:ext uri="{BB962C8B-B14F-4D97-AF65-F5344CB8AC3E}">
        <p14:creationId xmlns:p14="http://schemas.microsoft.com/office/powerpoint/2010/main" val="3279236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31</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it-IT" altLang="it-IT" dirty="0" err="1"/>
              <a:t>Despite</a:t>
            </a:r>
            <a:r>
              <a:rPr lang="it-IT" altLang="it-IT" dirty="0"/>
              <a:t> </a:t>
            </a:r>
            <a:r>
              <a:rPr lang="it-IT" altLang="it-IT" dirty="0" err="1"/>
              <a:t>being</a:t>
            </a:r>
            <a:r>
              <a:rPr lang="it-IT" altLang="it-IT" dirty="0"/>
              <a:t> </a:t>
            </a:r>
            <a:r>
              <a:rPr lang="it-IT" altLang="it-IT" dirty="0" err="1"/>
              <a:t>prov</a:t>
            </a:r>
            <a:r>
              <a:rPr lang="it-IT" altLang="it-IT" dirty="0"/>
              <a:t>, en to be a </a:t>
            </a:r>
            <a:r>
              <a:rPr lang="it-IT" altLang="it-IT" dirty="0" err="1"/>
              <a:t>powerful</a:t>
            </a:r>
            <a:r>
              <a:rPr lang="it-IT" altLang="it-IT" dirty="0"/>
              <a:t> model on </a:t>
            </a:r>
            <a:r>
              <a:rPr lang="it-IT" altLang="it-IT" dirty="0" err="1"/>
              <a:t>multi-organ</a:t>
            </a:r>
            <a:r>
              <a:rPr lang="it-IT" altLang="it-IT" dirty="0"/>
              <a:t> </a:t>
            </a:r>
            <a:r>
              <a:rPr lang="it-IT" altLang="it-IT" dirty="0" err="1"/>
              <a:t>segmentation</a:t>
            </a:r>
            <a:r>
              <a:rPr lang="it-IT" altLang="it-IT" dirty="0"/>
              <a:t>, the </a:t>
            </a:r>
            <a:r>
              <a:rPr lang="it-IT" altLang="it-IT" dirty="0" err="1"/>
              <a:t>same</a:t>
            </a:r>
            <a:r>
              <a:rPr lang="it-IT" altLang="it-IT" dirty="0"/>
              <a:t> </a:t>
            </a:r>
            <a:r>
              <a:rPr lang="it-IT" altLang="it-IT" dirty="0" err="1"/>
              <a:t>architecture</a:t>
            </a:r>
            <a:r>
              <a:rPr lang="it-IT" altLang="it-IT" dirty="0"/>
              <a:t> </a:t>
            </a:r>
            <a:r>
              <a:rPr lang="it-IT" altLang="it-IT" dirty="0" err="1"/>
              <a:t>performed</a:t>
            </a:r>
            <a:r>
              <a:rPr lang="it-IT" altLang="it-IT" dirty="0"/>
              <a:t> </a:t>
            </a:r>
            <a:r>
              <a:rPr lang="it-IT" altLang="it-IT" dirty="0" err="1"/>
              <a:t>poorly</a:t>
            </a:r>
            <a:r>
              <a:rPr lang="it-IT" altLang="it-IT" dirty="0"/>
              <a:t> once </a:t>
            </a:r>
            <a:r>
              <a:rPr lang="it-IT" altLang="it-IT" dirty="0" err="1"/>
              <a:t>tested</a:t>
            </a:r>
            <a:r>
              <a:rPr lang="it-IT" altLang="it-IT" dirty="0"/>
              <a:t> </a:t>
            </a:r>
            <a:r>
              <a:rPr lang="it-IT" altLang="it-IT" i="1" dirty="0"/>
              <a:t>«</a:t>
            </a:r>
            <a:r>
              <a:rPr lang="it-IT" altLang="it-IT" i="1" dirty="0" err="1"/>
              <a:t>as</a:t>
            </a:r>
            <a:r>
              <a:rPr lang="it-IT" altLang="it-IT" i="1" dirty="0"/>
              <a:t> </a:t>
            </a:r>
            <a:r>
              <a:rPr lang="it-IT" altLang="it-IT" i="1" dirty="0" err="1"/>
              <a:t>it</a:t>
            </a:r>
            <a:r>
              <a:rPr lang="it-IT" altLang="it-IT" i="1" dirty="0"/>
              <a:t> </a:t>
            </a:r>
            <a:r>
              <a:rPr lang="it-IT" altLang="it-IT" i="1" dirty="0" err="1"/>
              <a:t>is</a:t>
            </a:r>
            <a:r>
              <a:rPr lang="it-IT" altLang="it-IT" i="1" dirty="0"/>
              <a:t>» , </a:t>
            </a:r>
            <a:r>
              <a:rPr lang="it-IT" altLang="it-IT" i="0" dirty="0"/>
              <a:t>no </a:t>
            </a:r>
            <a:r>
              <a:rPr lang="it-IT" altLang="it-IT" i="0" dirty="0" err="1"/>
              <a:t>matter</a:t>
            </a:r>
            <a:r>
              <a:rPr lang="it-IT" altLang="it-IT" i="0" dirty="0"/>
              <a:t> if I </a:t>
            </a:r>
            <a:r>
              <a:rPr lang="it-IT" altLang="it-IT" i="0" dirty="0" err="1"/>
              <a:t>trained</a:t>
            </a:r>
            <a:r>
              <a:rPr lang="it-IT" altLang="it-IT" i="0" dirty="0"/>
              <a:t> the </a:t>
            </a:r>
            <a:r>
              <a:rPr lang="it-IT" altLang="it-IT" i="0" dirty="0" err="1"/>
              <a:t>original</a:t>
            </a:r>
            <a:r>
              <a:rPr lang="it-IT" altLang="it-IT" i="0" dirty="0"/>
              <a:t> </a:t>
            </a:r>
            <a:r>
              <a:rPr lang="it-IT" altLang="it-IT" i="0" dirty="0" err="1"/>
              <a:t>implementation</a:t>
            </a:r>
            <a:r>
              <a:rPr lang="it-IT" altLang="it-IT" i="0" dirty="0"/>
              <a:t> (</a:t>
            </a:r>
            <a:r>
              <a:rPr lang="it-IT" altLang="it-IT" i="0" dirty="0" err="1"/>
              <a:t>found</a:t>
            </a:r>
            <a:r>
              <a:rPr lang="it-IT" altLang="it-IT" i="0" dirty="0"/>
              <a:t> on the GitHub page of the </a:t>
            </a:r>
            <a:r>
              <a:rPr lang="it-IT" altLang="it-IT" i="0" dirty="0" err="1"/>
              <a:t>authors</a:t>
            </a:r>
            <a:r>
              <a:rPr lang="it-IT" altLang="it-IT" i="0" dirty="0"/>
              <a:t>) or the one </a:t>
            </a:r>
            <a:r>
              <a:rPr lang="it-IT" altLang="it-IT" i="0" dirty="0" err="1"/>
              <a:t>provided</a:t>
            </a:r>
            <a:r>
              <a:rPr lang="it-IT" altLang="it-IT" i="0" dirty="0"/>
              <a:t> in the </a:t>
            </a:r>
            <a:r>
              <a:rPr lang="it-IT" altLang="it-IT" i="1" dirty="0" err="1"/>
              <a:t>Medical</a:t>
            </a:r>
            <a:r>
              <a:rPr lang="it-IT" altLang="it-IT" i="1" dirty="0"/>
              <a:t> Framework </a:t>
            </a:r>
            <a:r>
              <a:rPr lang="it-IT" altLang="it-IT" i="0" dirty="0"/>
              <a:t>I </a:t>
            </a:r>
            <a:r>
              <a:rPr lang="it-IT" altLang="it-IT" i="0" dirty="0" err="1"/>
              <a:t>used</a:t>
            </a:r>
            <a:r>
              <a:rPr lang="it-IT" altLang="it-IT" i="0" dirty="0"/>
              <a:t> for </a:t>
            </a:r>
            <a:r>
              <a:rPr lang="it-IT" altLang="it-IT" i="0" dirty="0" err="1"/>
              <a:t>my</a:t>
            </a:r>
            <a:r>
              <a:rPr lang="it-IT" altLang="it-IT" i="0" dirty="0"/>
              <a:t> </a:t>
            </a:r>
            <a:r>
              <a:rPr lang="it-IT" altLang="it-IT" i="0" dirty="0" err="1"/>
              <a:t>experiments</a:t>
            </a:r>
            <a:r>
              <a:rPr lang="it-IT" altLang="it-IT" i="0" dirty="0"/>
              <a:t>. </a:t>
            </a:r>
          </a:p>
          <a:p>
            <a:pPr eaLnBrk="1" hangingPunct="1"/>
            <a:r>
              <a:rPr lang="it-IT" altLang="it-IT" i="0" dirty="0"/>
              <a:t>After a </a:t>
            </a:r>
            <a:r>
              <a:rPr lang="it-IT" altLang="it-IT" i="0" dirty="0" err="1"/>
              <a:t>careful</a:t>
            </a:r>
            <a:r>
              <a:rPr lang="it-IT" altLang="it-IT" i="0" dirty="0"/>
              <a:t> </a:t>
            </a:r>
            <a:r>
              <a:rPr lang="it-IT" altLang="it-IT" i="0" dirty="0" err="1"/>
              <a:t>examination</a:t>
            </a:r>
            <a:r>
              <a:rPr lang="it-IT" altLang="it-IT" i="0" dirty="0"/>
              <a:t> of the </a:t>
            </a:r>
            <a:r>
              <a:rPr lang="it-IT" altLang="it-IT" i="0" dirty="0" err="1"/>
              <a:t>implementations</a:t>
            </a:r>
            <a:r>
              <a:rPr lang="it-IT" altLang="it-IT" i="0" dirty="0"/>
              <a:t> I </a:t>
            </a:r>
            <a:r>
              <a:rPr lang="it-IT" altLang="it-IT" i="0" dirty="0" err="1"/>
              <a:t>found</a:t>
            </a:r>
            <a:r>
              <a:rPr lang="it-IT" altLang="it-IT" i="0" dirty="0"/>
              <a:t> </a:t>
            </a:r>
            <a:r>
              <a:rPr lang="it-IT" altLang="it-IT" i="0" dirty="0" err="1"/>
              <a:t>that</a:t>
            </a:r>
            <a:r>
              <a:rPr lang="it-IT" altLang="it-IT" i="0" dirty="0"/>
              <a:t> </a:t>
            </a:r>
            <a:r>
              <a:rPr lang="it-IT" altLang="it-IT" i="0" dirty="0" err="1"/>
              <a:t>both</a:t>
            </a:r>
            <a:r>
              <a:rPr lang="it-IT" altLang="it-IT" i="0" dirty="0"/>
              <a:t> the </a:t>
            </a:r>
            <a:r>
              <a:rPr lang="it-IT" altLang="it-IT" i="0" dirty="0" err="1"/>
              <a:t>versions</a:t>
            </a:r>
            <a:r>
              <a:rPr lang="it-IT" altLang="it-IT" i="0" dirty="0"/>
              <a:t> </a:t>
            </a:r>
            <a:r>
              <a:rPr lang="it-IT" altLang="it-IT" i="0" dirty="0" err="1"/>
              <a:t>diverted</a:t>
            </a:r>
            <a:r>
              <a:rPr lang="it-IT" altLang="it-IT" i="0" dirty="0"/>
              <a:t> from the </a:t>
            </a:r>
            <a:r>
              <a:rPr lang="it-IT" altLang="it-IT" i="0" dirty="0" err="1"/>
              <a:t>original</a:t>
            </a:r>
            <a:r>
              <a:rPr lang="it-IT" altLang="it-IT" i="0" dirty="0"/>
              <a:t> paper in some </a:t>
            </a:r>
            <a:r>
              <a:rPr lang="it-IT" altLang="it-IT" i="0" dirty="0" err="1"/>
              <a:t>aspects</a:t>
            </a:r>
            <a:r>
              <a:rPr lang="it-IT" altLang="it-IT" i="0" dirty="0"/>
              <a:t>:</a:t>
            </a:r>
          </a:p>
          <a:p>
            <a:pPr marL="171450" indent="-171450" eaLnBrk="1" hangingPunct="1">
              <a:buFont typeface="Arial" panose="020B0604020202020204" pitchFamily="34" charset="0"/>
              <a:buChar char="•"/>
            </a:pPr>
            <a:r>
              <a:rPr lang="it-IT" altLang="it-IT" i="0" dirty="0"/>
              <a:t>The </a:t>
            </a:r>
            <a:r>
              <a:rPr lang="it-IT" altLang="it-IT" i="1" dirty="0"/>
              <a:t>framework version </a:t>
            </a:r>
            <a:r>
              <a:rPr lang="it-IT" altLang="it-IT" i="0" dirty="0" err="1"/>
              <a:t>had</a:t>
            </a:r>
            <a:r>
              <a:rPr lang="it-IT" altLang="it-IT" i="0" dirty="0"/>
              <a:t> </a:t>
            </a:r>
            <a:r>
              <a:rPr lang="it-IT" altLang="it-IT" i="0" dirty="0" err="1"/>
              <a:t>removed</a:t>
            </a:r>
            <a:r>
              <a:rPr lang="it-IT" altLang="it-IT" i="0" dirty="0"/>
              <a:t> the </a:t>
            </a:r>
            <a:r>
              <a:rPr lang="it-IT" altLang="it-IT" i="1" dirty="0"/>
              <a:t>deep-</a:t>
            </a:r>
            <a:r>
              <a:rPr lang="it-IT" altLang="it-IT" i="1" dirty="0" err="1"/>
              <a:t>supervision</a:t>
            </a:r>
            <a:r>
              <a:rPr lang="it-IT" altLang="it-IT" i="1" dirty="0"/>
              <a:t> </a:t>
            </a:r>
            <a:r>
              <a:rPr lang="it-IT" altLang="it-IT" i="1" dirty="0" err="1"/>
              <a:t>mechanism</a:t>
            </a:r>
            <a:endParaRPr lang="it-IT" altLang="it-IT" i="1" dirty="0"/>
          </a:p>
          <a:p>
            <a:pPr marL="171450" indent="-171450" eaLnBrk="1" hangingPunct="1">
              <a:buFont typeface="Arial" panose="020B0604020202020204" pitchFamily="34" charset="0"/>
              <a:buChar char="•"/>
            </a:pPr>
            <a:r>
              <a:rPr lang="it-IT" altLang="it-IT" i="0" dirty="0"/>
              <a:t>The </a:t>
            </a:r>
            <a:r>
              <a:rPr lang="it-IT" altLang="it-IT" i="0" dirty="0" err="1"/>
              <a:t>original</a:t>
            </a:r>
            <a:r>
              <a:rPr lang="it-IT" altLang="it-IT" i="0" dirty="0"/>
              <a:t> </a:t>
            </a:r>
            <a:r>
              <a:rPr lang="it-IT" altLang="it-IT" i="0" dirty="0" err="1"/>
              <a:t>implementation</a:t>
            </a:r>
            <a:r>
              <a:rPr lang="it-IT" altLang="it-IT" i="0" dirty="0"/>
              <a:t> made a </a:t>
            </a:r>
            <a:r>
              <a:rPr lang="it-IT" altLang="it-IT" i="0" dirty="0" err="1"/>
              <a:t>variation</a:t>
            </a:r>
            <a:r>
              <a:rPr lang="it-IT" altLang="it-IT" i="0" dirty="0"/>
              <a:t> on the </a:t>
            </a:r>
            <a:r>
              <a:rPr lang="it-IT" altLang="it-IT" i="1" dirty="0"/>
              <a:t>deep-</a:t>
            </a:r>
            <a:r>
              <a:rPr lang="it-IT" altLang="it-IT" i="1" dirty="0" err="1"/>
              <a:t>supervision</a:t>
            </a:r>
            <a:r>
              <a:rPr lang="it-IT" altLang="it-IT" i="1" dirty="0"/>
              <a:t> </a:t>
            </a:r>
            <a:r>
              <a:rPr lang="it-IT" altLang="it-IT" i="0" dirty="0"/>
              <a:t>heads: </a:t>
            </a:r>
            <a:r>
              <a:rPr lang="it-IT" altLang="it-IT" i="0" dirty="0" err="1"/>
              <a:t>instead</a:t>
            </a:r>
            <a:r>
              <a:rPr lang="it-IT" altLang="it-IT" i="0" dirty="0"/>
              <a:t> of computing </a:t>
            </a:r>
            <a:r>
              <a:rPr lang="it-IT" altLang="it-IT" i="0" dirty="0" err="1"/>
              <a:t>directly</a:t>
            </a:r>
            <a:r>
              <a:rPr lang="it-IT" altLang="it-IT" i="0" dirty="0"/>
              <a:t> the </a:t>
            </a:r>
            <a:r>
              <a:rPr lang="it-IT" altLang="it-IT" i="1" dirty="0" err="1"/>
              <a:t>companion</a:t>
            </a:r>
            <a:r>
              <a:rPr lang="it-IT" altLang="it-IT" i="1" dirty="0"/>
              <a:t> </a:t>
            </a:r>
            <a:r>
              <a:rPr lang="it-IT" altLang="it-IT" i="1" dirty="0" err="1"/>
              <a:t>losses</a:t>
            </a:r>
            <a:r>
              <a:rPr lang="it-IT" altLang="it-IT" i="1" dirty="0"/>
              <a:t> </a:t>
            </a:r>
            <a:r>
              <a:rPr lang="it-IT" altLang="it-IT" i="0" dirty="0"/>
              <a:t>for the </a:t>
            </a:r>
            <a:r>
              <a:rPr lang="it-IT" altLang="it-IT" i="0" dirty="0" err="1"/>
              <a:t>hiddden</a:t>
            </a:r>
            <a:r>
              <a:rPr lang="it-IT" altLang="it-IT" i="0" dirty="0"/>
              <a:t> </a:t>
            </a:r>
            <a:r>
              <a:rPr lang="it-IT" altLang="it-IT" i="0" dirty="0" err="1"/>
              <a:t>layers</a:t>
            </a:r>
            <a:r>
              <a:rPr lang="it-IT" altLang="it-IT" i="0" dirty="0"/>
              <a:t>, </a:t>
            </a:r>
            <a:r>
              <a:rPr lang="it-IT" altLang="it-IT" i="0" dirty="0" err="1"/>
              <a:t>it</a:t>
            </a:r>
            <a:r>
              <a:rPr lang="it-IT" altLang="it-IT" i="0" dirty="0"/>
              <a:t> </a:t>
            </a:r>
            <a:r>
              <a:rPr lang="it-IT" altLang="it-IT" i="0" dirty="0" err="1"/>
              <a:t>simply</a:t>
            </a:r>
            <a:r>
              <a:rPr lang="it-IT" altLang="it-IT" i="0" dirty="0"/>
              <a:t> </a:t>
            </a:r>
            <a:r>
              <a:rPr lang="it-IT" altLang="it-IT" i="0" dirty="0" err="1"/>
              <a:t>stacked</a:t>
            </a:r>
            <a:r>
              <a:rPr lang="it-IT" altLang="it-IT" i="0" dirty="0"/>
              <a:t> and </a:t>
            </a:r>
            <a:r>
              <a:rPr lang="it-IT" altLang="it-IT" i="0" dirty="0" err="1"/>
              <a:t>then</a:t>
            </a:r>
            <a:r>
              <a:rPr lang="it-IT" altLang="it-IT" i="0" dirty="0"/>
              <a:t> </a:t>
            </a:r>
            <a:r>
              <a:rPr lang="it-IT" altLang="it-IT" i="0" dirty="0" err="1"/>
              <a:t>convolved</a:t>
            </a:r>
            <a:r>
              <a:rPr lang="it-IT" altLang="it-IT" i="0" dirty="0"/>
              <a:t> </a:t>
            </a:r>
            <a:r>
              <a:rPr lang="it-IT" altLang="it-IT" i="0" dirty="0" err="1"/>
              <a:t>them</a:t>
            </a:r>
            <a:r>
              <a:rPr lang="it-IT" altLang="it-IT" i="0" dirty="0"/>
              <a:t> to be the </a:t>
            </a:r>
            <a:r>
              <a:rPr lang="it-IT" altLang="it-IT" i="0" dirty="0" err="1"/>
              <a:t>final</a:t>
            </a:r>
            <a:r>
              <a:rPr lang="it-IT" altLang="it-IT" i="0" dirty="0"/>
              <a:t> </a:t>
            </a:r>
            <a:r>
              <a:rPr lang="it-IT" altLang="it-IT" i="0" dirty="0" err="1"/>
              <a:t>prediction</a:t>
            </a:r>
            <a:r>
              <a:rPr lang="it-IT" altLang="it-IT" i="0" dirty="0"/>
              <a:t> feature-</a:t>
            </a:r>
            <a:r>
              <a:rPr lang="it-IT" altLang="it-IT" i="0" dirty="0" err="1"/>
              <a:t>maps</a:t>
            </a:r>
            <a:r>
              <a:rPr lang="it-IT" altLang="it-IT" i="0" dirty="0"/>
              <a:t>, computing the </a:t>
            </a:r>
            <a:r>
              <a:rPr lang="it-IT" altLang="it-IT" i="1" dirty="0" err="1"/>
              <a:t>total</a:t>
            </a:r>
            <a:r>
              <a:rPr lang="it-IT" altLang="it-IT" i="1" dirty="0"/>
              <a:t> </a:t>
            </a:r>
            <a:r>
              <a:rPr lang="it-IT" altLang="it-IT" i="1" dirty="0" err="1"/>
              <a:t>loss</a:t>
            </a:r>
            <a:r>
              <a:rPr lang="it-IT" altLang="it-IT" i="1" dirty="0"/>
              <a:t> </a:t>
            </a:r>
            <a:r>
              <a:rPr lang="it-IT" altLang="it-IT" i="0" dirty="0"/>
              <a:t>of the network </a:t>
            </a:r>
            <a:r>
              <a:rPr lang="it-IT" altLang="it-IT" i="0" dirty="0" err="1"/>
              <a:t>only</a:t>
            </a:r>
            <a:r>
              <a:rPr lang="it-IT" altLang="it-IT" i="0" dirty="0"/>
              <a:t> on the </a:t>
            </a:r>
            <a:r>
              <a:rPr lang="it-IT" altLang="it-IT" i="1" dirty="0" err="1"/>
              <a:t>final</a:t>
            </a:r>
            <a:r>
              <a:rPr lang="it-IT" altLang="it-IT" i="1" dirty="0"/>
              <a:t> output.</a:t>
            </a:r>
          </a:p>
          <a:p>
            <a:pPr marL="171450" indent="-171450" eaLnBrk="1" hangingPunct="1">
              <a:buFont typeface="Arial" panose="020B0604020202020204" pitchFamily="34" charset="0"/>
              <a:buChar char="•"/>
            </a:pPr>
            <a:r>
              <a:rPr lang="it-IT" altLang="it-IT" i="0" dirty="0" err="1"/>
              <a:t>Both</a:t>
            </a:r>
            <a:r>
              <a:rPr lang="it-IT" altLang="it-IT" i="0" dirty="0"/>
              <a:t> the networks </a:t>
            </a:r>
            <a:r>
              <a:rPr lang="it-IT" altLang="it-IT" i="0" dirty="0" err="1"/>
              <a:t>managed</a:t>
            </a:r>
            <a:r>
              <a:rPr lang="it-IT" altLang="it-IT" i="0" dirty="0"/>
              <a:t> the </a:t>
            </a:r>
            <a:r>
              <a:rPr lang="it-IT" altLang="it-IT" i="1" dirty="0"/>
              <a:t>dropout </a:t>
            </a:r>
            <a:r>
              <a:rPr lang="it-IT" altLang="it-IT" i="0" dirty="0" err="1"/>
              <a:t>mechanism</a:t>
            </a:r>
            <a:r>
              <a:rPr lang="it-IT" altLang="it-IT" i="0" dirty="0"/>
              <a:t> </a:t>
            </a:r>
            <a:r>
              <a:rPr lang="it-IT" altLang="it-IT" i="0" dirty="0" err="1"/>
              <a:t>badly</a:t>
            </a:r>
            <a:r>
              <a:rPr lang="it-IT" altLang="it-IT" i="0" dirty="0"/>
              <a:t>:</a:t>
            </a:r>
          </a:p>
          <a:p>
            <a:pPr marL="628650" lvl="1" indent="-171450" eaLnBrk="1" hangingPunct="1">
              <a:buFont typeface="Arial" panose="020B0604020202020204" pitchFamily="34" charset="0"/>
              <a:buChar char="•"/>
            </a:pPr>
            <a:r>
              <a:rPr lang="it-IT" altLang="it-IT" i="0" dirty="0"/>
              <a:t>The </a:t>
            </a:r>
            <a:r>
              <a:rPr lang="it-IT" altLang="it-IT" i="0" dirty="0" err="1"/>
              <a:t>original</a:t>
            </a:r>
            <a:r>
              <a:rPr lang="it-IT" altLang="it-IT" i="0" dirty="0"/>
              <a:t> version </a:t>
            </a:r>
            <a:r>
              <a:rPr lang="it-IT" altLang="it-IT" i="0" dirty="0" err="1"/>
              <a:t>completly</a:t>
            </a:r>
            <a:r>
              <a:rPr lang="it-IT" altLang="it-IT" i="0" dirty="0"/>
              <a:t> </a:t>
            </a:r>
            <a:r>
              <a:rPr lang="it-IT" altLang="it-IT" i="0" dirty="0" err="1"/>
              <a:t>ignored</a:t>
            </a:r>
            <a:r>
              <a:rPr lang="it-IT" altLang="it-IT" i="0" dirty="0"/>
              <a:t> </a:t>
            </a:r>
            <a:r>
              <a:rPr lang="it-IT" altLang="it-IT" i="0" dirty="0" err="1"/>
              <a:t>it</a:t>
            </a:r>
            <a:endParaRPr lang="it-IT" altLang="it-IT" i="0" dirty="0"/>
          </a:p>
          <a:p>
            <a:pPr marL="628650" lvl="1" indent="-171450" eaLnBrk="1" hangingPunct="1">
              <a:buFont typeface="Arial" panose="020B0604020202020204" pitchFamily="34" charset="0"/>
              <a:buChar char="•"/>
            </a:pPr>
            <a:r>
              <a:rPr lang="it-IT" altLang="it-IT" i="0" dirty="0"/>
              <a:t>The </a:t>
            </a:r>
            <a:r>
              <a:rPr lang="it-IT" altLang="it-IT" i="0" dirty="0" err="1"/>
              <a:t>other</a:t>
            </a:r>
            <a:r>
              <a:rPr lang="it-IT" altLang="it-IT" i="0" dirty="0"/>
              <a:t> </a:t>
            </a:r>
            <a:r>
              <a:rPr lang="it-IT" altLang="it-IT" i="0" dirty="0" err="1"/>
              <a:t>implements</a:t>
            </a:r>
            <a:r>
              <a:rPr lang="it-IT" altLang="it-IT" i="0" dirty="0"/>
              <a:t> 1D </a:t>
            </a:r>
            <a:r>
              <a:rPr lang="it-IT" altLang="it-IT" i="1" dirty="0"/>
              <a:t>Dropout </a:t>
            </a:r>
            <a:r>
              <a:rPr lang="it-IT" altLang="it-IT" i="1" dirty="0" err="1"/>
              <a:t>layer</a:t>
            </a:r>
            <a:r>
              <a:rPr lang="it-IT" altLang="it-IT" i="1" dirty="0"/>
              <a:t> </a:t>
            </a:r>
            <a:r>
              <a:rPr lang="it-IT" altLang="it-IT" i="0" dirty="0"/>
              <a:t>in </a:t>
            </a:r>
            <a:r>
              <a:rPr lang="it-IT" altLang="it-IT" i="0" dirty="0" err="1"/>
              <a:t>between</a:t>
            </a:r>
            <a:r>
              <a:rPr lang="it-IT" altLang="it-IT" i="0" dirty="0"/>
              <a:t> </a:t>
            </a:r>
            <a:r>
              <a:rPr lang="it-IT" altLang="it-IT" i="0" dirty="0" err="1"/>
              <a:t>every</a:t>
            </a:r>
            <a:r>
              <a:rPr lang="it-IT" altLang="it-IT" i="0" dirty="0"/>
              <a:t> </a:t>
            </a:r>
            <a:r>
              <a:rPr lang="it-IT" altLang="it-IT" i="1" dirty="0" err="1"/>
              <a:t>Convolution</a:t>
            </a:r>
            <a:r>
              <a:rPr lang="it-IT" altLang="it-IT" i="1" dirty="0"/>
              <a:t> </a:t>
            </a:r>
            <a:r>
              <a:rPr lang="it-IT" altLang="it-IT" i="1" dirty="0" err="1"/>
              <a:t>layer</a:t>
            </a:r>
            <a:r>
              <a:rPr lang="it-IT" altLang="it-IT" i="1" dirty="0"/>
              <a:t>, </a:t>
            </a:r>
            <a:r>
              <a:rPr lang="it-IT" altLang="it-IT" i="0" dirty="0"/>
              <a:t>not </a:t>
            </a:r>
            <a:r>
              <a:rPr lang="it-IT" altLang="it-IT" i="0" dirty="0" err="1"/>
              <a:t>only</a:t>
            </a:r>
            <a:r>
              <a:rPr lang="it-IT" altLang="it-IT" i="0" dirty="0"/>
              <a:t> </a:t>
            </a:r>
            <a:r>
              <a:rPr lang="it-IT" altLang="it-IT" i="0" dirty="0" err="1"/>
              <a:t>leading</a:t>
            </a:r>
            <a:r>
              <a:rPr lang="it-IT" altLang="it-IT" i="0" dirty="0"/>
              <a:t> to </a:t>
            </a:r>
            <a:r>
              <a:rPr lang="it-IT" altLang="it-IT" i="0" dirty="0" err="1"/>
              <a:t>poor</a:t>
            </a:r>
            <a:r>
              <a:rPr lang="it-IT" altLang="it-IT" i="0" dirty="0"/>
              <a:t> </a:t>
            </a:r>
            <a:r>
              <a:rPr lang="it-IT" altLang="it-IT" i="0" dirty="0" err="1"/>
              <a:t>peformance</a:t>
            </a:r>
            <a:r>
              <a:rPr lang="it-IT" altLang="it-IT" i="0" dirty="0"/>
              <a:t>, </a:t>
            </a:r>
            <a:r>
              <a:rPr lang="it-IT" altLang="it-IT" i="0" dirty="0" err="1"/>
              <a:t>but</a:t>
            </a:r>
            <a:r>
              <a:rPr lang="it-IT" altLang="it-IT" i="0" dirty="0"/>
              <a:t> </a:t>
            </a:r>
            <a:r>
              <a:rPr lang="it-IT" altLang="it-IT" i="0" dirty="0" err="1"/>
              <a:t>also</a:t>
            </a:r>
            <a:r>
              <a:rPr lang="it-IT" altLang="it-IT" i="0" dirty="0"/>
              <a:t> to </a:t>
            </a:r>
            <a:r>
              <a:rPr lang="it-IT" altLang="it-IT" i="0" dirty="0" err="1"/>
              <a:t>bad</a:t>
            </a:r>
            <a:r>
              <a:rPr lang="it-IT" altLang="it-IT" i="0" dirty="0"/>
              <a:t> </a:t>
            </a:r>
            <a:r>
              <a:rPr lang="it-IT" altLang="it-IT" i="0" dirty="0" err="1"/>
              <a:t>overfitting</a:t>
            </a:r>
            <a:r>
              <a:rPr lang="it-IT" altLang="it-IT" i="0" dirty="0"/>
              <a:t>. T</a:t>
            </a:r>
            <a:r>
              <a:rPr lang="en-GB" dirty="0">
                <a:effectLst/>
                <a:latin typeface="Arial" panose="020B0604020202020204" pitchFamily="34" charset="0"/>
              </a:rPr>
              <a:t>he network is fully convolutional and natural images exhibit strong spatial correlation, the feature map activations are also strongly correlated, and in this setting standard dropout fails.</a:t>
            </a:r>
            <a:endParaRPr lang="it-IT" i="0" dirty="0">
              <a:effectLst/>
              <a:latin typeface="Arial" panose="020B0604020202020204" pitchFamily="34" charset="0"/>
            </a:endParaRPr>
          </a:p>
          <a:p>
            <a:pPr marL="628650" lvl="1" indent="-171450" eaLnBrk="1" hangingPunct="1">
              <a:buFont typeface="Arial" panose="020B0604020202020204" pitchFamily="34" charset="0"/>
              <a:buChar char="•"/>
            </a:pPr>
            <a:endParaRPr lang="it-IT" i="0" dirty="0">
              <a:effectLst/>
              <a:latin typeface="Arial" panose="020B0604020202020204" pitchFamily="34" charset="0"/>
            </a:endParaRPr>
          </a:p>
          <a:p>
            <a:pPr marL="0" lvl="0" indent="0" eaLnBrk="1" hangingPunct="1">
              <a:buFont typeface="Arial" panose="020B0604020202020204" pitchFamily="34" charset="0"/>
              <a:buNone/>
            </a:pPr>
            <a:r>
              <a:rPr lang="en-GB" i="0" dirty="0">
                <a:effectLst/>
                <a:latin typeface="Arial" panose="020B0604020202020204" pitchFamily="34" charset="0"/>
              </a:rPr>
              <a:t>It is for this reason that starting from the </a:t>
            </a:r>
            <a:r>
              <a:rPr lang="en-GB" i="1" dirty="0">
                <a:effectLst/>
                <a:latin typeface="Arial" panose="020B0604020202020204" pitchFamily="34" charset="0"/>
              </a:rPr>
              <a:t>original implementation </a:t>
            </a:r>
            <a:r>
              <a:rPr lang="en-GB" i="0" dirty="0">
                <a:effectLst/>
                <a:latin typeface="Arial" panose="020B0604020202020204" pitchFamily="34" charset="0"/>
              </a:rPr>
              <a:t>I adjusted all these parts with a long series of ablation studies: by integrating, tweaking and removing the best methodologies and components for training a similar network, I eventually come up with this configuration: </a:t>
            </a:r>
          </a:p>
          <a:p>
            <a:pPr marL="228600" lvl="0" indent="-228600" eaLnBrk="1" hangingPunct="1">
              <a:buFont typeface="+mj-lt"/>
              <a:buAutoNum type="arabicPeriod"/>
            </a:pPr>
            <a:r>
              <a:rPr lang="en-GB" i="0" dirty="0">
                <a:effectLst/>
                <a:latin typeface="Arial" panose="020B0604020202020204" pitchFamily="34" charset="0"/>
              </a:rPr>
              <a:t>A symmetric </a:t>
            </a:r>
            <a:r>
              <a:rPr lang="en-GB" i="0" dirty="0" err="1">
                <a:effectLst/>
                <a:latin typeface="Arial" panose="020B0604020202020204" pitchFamily="34" charset="0"/>
              </a:rPr>
              <a:t>Unet</a:t>
            </a:r>
            <a:endParaRPr lang="en-GB" i="0" dirty="0">
              <a:effectLst/>
              <a:latin typeface="Arial" panose="020B0604020202020204" pitchFamily="34" charset="0"/>
            </a:endParaRPr>
          </a:p>
          <a:p>
            <a:pPr marL="228600" lvl="0" indent="-228600" eaLnBrk="1" hangingPunct="1">
              <a:buFont typeface="+mj-lt"/>
              <a:buAutoNum type="arabicPeriod"/>
            </a:pPr>
            <a:r>
              <a:rPr lang="en-GB" i="0" dirty="0">
                <a:effectLst/>
                <a:latin typeface="Arial" panose="020B0604020202020204" pitchFamily="34" charset="0"/>
              </a:rPr>
              <a:t>A</a:t>
            </a:r>
            <a:r>
              <a:rPr lang="en-GB" i="1" dirty="0">
                <a:effectLst/>
                <a:latin typeface="Arial" panose="020B0604020202020204" pitchFamily="34" charset="0"/>
              </a:rPr>
              <a:t> </a:t>
            </a:r>
            <a:r>
              <a:rPr lang="en-GB" i="1" dirty="0" err="1">
                <a:effectLst/>
                <a:latin typeface="Arial" panose="020B0604020202020204" pitchFamily="34" charset="0"/>
              </a:rPr>
              <a:t>Spatialdropout</a:t>
            </a:r>
            <a:r>
              <a:rPr lang="en-GB" i="1" dirty="0">
                <a:effectLst/>
                <a:latin typeface="Arial" panose="020B0604020202020204" pitchFamily="34" charset="0"/>
              </a:rPr>
              <a:t> </a:t>
            </a:r>
            <a:r>
              <a:rPr lang="en-GB" i="0" dirty="0">
                <a:effectLst/>
                <a:latin typeface="Arial" panose="020B0604020202020204" pitchFamily="34" charset="0"/>
              </a:rPr>
              <a:t>layer is placed only after the initial </a:t>
            </a:r>
            <a:r>
              <a:rPr lang="en-GB" i="1" dirty="0">
                <a:effectLst/>
                <a:latin typeface="Arial" panose="020B0604020202020204" pitchFamily="34" charset="0"/>
              </a:rPr>
              <a:t>Residual Block: </a:t>
            </a:r>
            <a:r>
              <a:rPr lang="en-GB" i="0" dirty="0">
                <a:effectLst/>
                <a:latin typeface="Arial" panose="020B0604020202020204" pitchFamily="34" charset="0"/>
              </a:rPr>
              <a:t>applying more dropout in between the block, or after each block has never shown any improvement</a:t>
            </a:r>
          </a:p>
          <a:p>
            <a:pPr marL="228600" lvl="0" indent="-228600" eaLnBrk="1" hangingPunct="1">
              <a:buFont typeface="+mj-lt"/>
              <a:buAutoNum type="arabicPeriod"/>
            </a:pPr>
            <a:r>
              <a:rPr lang="en-GB" i="0" dirty="0">
                <a:effectLst/>
                <a:latin typeface="Arial" panose="020B0604020202020204" pitchFamily="34" charset="0"/>
              </a:rPr>
              <a:t>The hidden layers in the decoder are first </a:t>
            </a:r>
            <a:r>
              <a:rPr lang="en-GB" i="0" dirty="0" err="1">
                <a:effectLst/>
                <a:latin typeface="Arial" panose="020B0604020202020204" pitchFamily="34" charset="0"/>
              </a:rPr>
              <a:t>upsampled</a:t>
            </a:r>
            <a:r>
              <a:rPr lang="en-GB" i="0" dirty="0">
                <a:effectLst/>
                <a:latin typeface="Arial" panose="020B0604020202020204" pitchFamily="34" charset="0"/>
              </a:rPr>
              <a:t>, then propagated to the </a:t>
            </a:r>
            <a:r>
              <a:rPr lang="en-GB" i="1" dirty="0">
                <a:effectLst/>
                <a:latin typeface="Arial" panose="020B0604020202020204" pitchFamily="34" charset="0"/>
              </a:rPr>
              <a:t>final output layer, </a:t>
            </a:r>
            <a:r>
              <a:rPr lang="en-GB" i="0" dirty="0">
                <a:effectLst/>
                <a:latin typeface="Arial" panose="020B0604020202020204" pitchFamily="34" charset="0"/>
              </a:rPr>
              <a:t>convoluted all together to produce the final segmentation map and returned singularly to compute </a:t>
            </a:r>
            <a:r>
              <a:rPr lang="en-GB" i="1" dirty="0">
                <a:effectLst/>
                <a:latin typeface="Arial" panose="020B0604020202020204" pitchFamily="34" charset="0"/>
              </a:rPr>
              <a:t>companion losses</a:t>
            </a:r>
            <a:endParaRPr lang="it-IT" i="1" dirty="0">
              <a:effectLst/>
              <a:latin typeface="Arial" panose="020B0604020202020204" pitchFamily="34" charset="0"/>
            </a:endParaRPr>
          </a:p>
        </p:txBody>
      </p:sp>
    </p:spTree>
    <p:extLst>
      <p:ext uri="{BB962C8B-B14F-4D97-AF65-F5344CB8AC3E}">
        <p14:creationId xmlns:p14="http://schemas.microsoft.com/office/powerpoint/2010/main" val="33794265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1867AC4A-72F5-A71C-1BDC-0D4107F0AFA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D0EFC42D-DB85-49FB-AA41-AE1E1C024590}" type="slidenum">
              <a:rPr lang="it-IT" altLang="it-IT" sz="1200">
                <a:solidFill>
                  <a:schemeClr val="tx1"/>
                </a:solidFill>
              </a:rPr>
              <a:pPr/>
              <a:t>33</a:t>
            </a:fld>
            <a:endParaRPr lang="it-IT" altLang="it-IT" sz="1200">
              <a:solidFill>
                <a:schemeClr val="tx1"/>
              </a:solidFill>
            </a:endParaRPr>
          </a:p>
        </p:txBody>
      </p:sp>
      <p:sp>
        <p:nvSpPr>
          <p:cNvPr id="11267" name="Rectangle 2">
            <a:extLst>
              <a:ext uri="{FF2B5EF4-FFF2-40B4-BE49-F238E27FC236}">
                <a16:creationId xmlns:a16="http://schemas.microsoft.com/office/drawing/2014/main" id="{242710E2-F673-2DB7-8771-6B6EB5295A3C}"/>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EF00C6DD-BA99-872D-B333-75A0A994AC7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err="1"/>
              <a:t>Describe</a:t>
            </a:r>
            <a:r>
              <a:rPr lang="it-IT" altLang="it-IT" dirty="0"/>
              <a:t> </a:t>
            </a:r>
            <a:r>
              <a:rPr lang="it-IT" altLang="it-IT" dirty="0" err="1"/>
              <a:t>briefly</a:t>
            </a:r>
            <a:r>
              <a:rPr lang="it-IT" altLang="it-IT" dirty="0"/>
              <a:t> the </a:t>
            </a:r>
            <a:r>
              <a:rPr lang="it-IT" altLang="it-IT" dirty="0" err="1"/>
              <a:t>usage</a:t>
            </a:r>
            <a:r>
              <a:rPr lang="it-IT" altLang="it-IT" dirty="0"/>
              <a:t> of </a:t>
            </a:r>
            <a:r>
              <a:rPr lang="it-IT" altLang="it-IT" dirty="0" err="1"/>
              <a:t>each</a:t>
            </a:r>
            <a:r>
              <a:rPr lang="it-IT" altLang="it-IT" dirty="0"/>
              <a:t> framework (in </a:t>
            </a:r>
            <a:r>
              <a:rPr lang="it-IT" altLang="it-IT" dirty="0" err="1"/>
              <a:t>particular</a:t>
            </a:r>
            <a:r>
              <a:rPr lang="it-IT" altLang="it-IT" dirty="0"/>
              <a:t> MONAI)</a:t>
            </a:r>
          </a:p>
          <a:p>
            <a:pPr marL="171450" indent="-171450" eaLnBrk="1" hangingPunct="1">
              <a:buFont typeface="Arial" panose="020B0604020202020204" pitchFamily="34" charset="0"/>
              <a:buChar char="•"/>
            </a:pPr>
            <a:r>
              <a:rPr lang="it-IT" altLang="it-IT" dirty="0" err="1"/>
              <a:t>Describe</a:t>
            </a:r>
            <a:r>
              <a:rPr lang="it-IT" altLang="it-IT" dirty="0"/>
              <a:t> the HW </a:t>
            </a:r>
            <a:r>
              <a:rPr lang="it-IT" altLang="it-IT" dirty="0" err="1"/>
              <a:t>used</a:t>
            </a:r>
            <a:r>
              <a:rPr lang="it-IT" altLang="it-IT" dirty="0"/>
              <a:t> for the </a:t>
            </a:r>
            <a:r>
              <a:rPr lang="it-IT" altLang="it-IT" dirty="0" err="1"/>
              <a:t>experiment</a:t>
            </a:r>
            <a:endParaRPr lang="it-IT" altLang="it-IT" dirty="0"/>
          </a:p>
          <a:p>
            <a:pPr marL="171450" indent="-171450" eaLnBrk="1" hangingPunct="1">
              <a:buFont typeface="Arial" panose="020B0604020202020204" pitchFamily="34" charset="0"/>
              <a:buChar char="•"/>
            </a:pPr>
            <a:endParaRPr lang="it-IT" altLang="it-IT" dirty="0"/>
          </a:p>
          <a:p>
            <a:pPr marL="0" indent="0" eaLnBrk="1" hangingPunct="1">
              <a:buFont typeface="Arial" panose="020B0604020202020204" pitchFamily="34" charset="0"/>
              <a:buNone/>
            </a:pPr>
            <a:r>
              <a:rPr lang="it-IT" altLang="it-IT" dirty="0" err="1"/>
              <a:t>Before</a:t>
            </a:r>
            <a:r>
              <a:rPr lang="it-IT" altLang="it-IT" dirty="0"/>
              <a:t> </a:t>
            </a:r>
            <a:r>
              <a:rPr lang="it-IT" altLang="it-IT" dirty="0" err="1"/>
              <a:t>getting</a:t>
            </a:r>
            <a:r>
              <a:rPr lang="it-IT" altLang="it-IT" dirty="0"/>
              <a:t> to the </a:t>
            </a:r>
            <a:r>
              <a:rPr lang="it-IT" altLang="it-IT" i="1" dirty="0" err="1"/>
              <a:t>ablation</a:t>
            </a:r>
            <a:r>
              <a:rPr lang="it-IT" altLang="it-IT" i="1" dirty="0"/>
              <a:t> studies </a:t>
            </a:r>
            <a:r>
              <a:rPr lang="it-IT" altLang="it-IT" i="0" dirty="0"/>
              <a:t>and the </a:t>
            </a:r>
            <a:r>
              <a:rPr lang="it-IT" altLang="it-IT" i="0" dirty="0" err="1"/>
              <a:t>results</a:t>
            </a:r>
            <a:r>
              <a:rPr lang="it-IT" altLang="it-IT" i="0" dirty="0"/>
              <a:t> </a:t>
            </a:r>
            <a:r>
              <a:rPr lang="it-IT" altLang="it-IT" i="0" dirty="0" err="1"/>
              <a:t>obtained</a:t>
            </a:r>
            <a:r>
              <a:rPr lang="it-IT" altLang="it-IT" i="0" dirty="0"/>
              <a:t>, </a:t>
            </a:r>
            <a:r>
              <a:rPr lang="it-IT" altLang="it-IT" i="0" dirty="0" err="1"/>
              <a:t>let</a:t>
            </a:r>
            <a:r>
              <a:rPr lang="it-IT" altLang="it-IT" i="0" dirty="0"/>
              <a:t> me introduce the frameworks I </a:t>
            </a:r>
            <a:r>
              <a:rPr lang="it-IT" altLang="it-IT" i="0" dirty="0" err="1"/>
              <a:t>used</a:t>
            </a:r>
            <a:r>
              <a:rPr lang="it-IT" altLang="it-IT" i="0" dirty="0"/>
              <a:t> for </a:t>
            </a:r>
            <a:r>
              <a:rPr lang="it-IT" altLang="it-IT" i="0" dirty="0" err="1"/>
              <a:t>conducting</a:t>
            </a:r>
            <a:r>
              <a:rPr lang="it-IT" altLang="it-IT" i="0" dirty="0"/>
              <a:t> </a:t>
            </a:r>
            <a:r>
              <a:rPr lang="it-IT" altLang="it-IT" i="0" dirty="0" err="1"/>
              <a:t>all</a:t>
            </a:r>
            <a:r>
              <a:rPr lang="it-IT" altLang="it-IT" i="0" dirty="0"/>
              <a:t> the </a:t>
            </a:r>
            <a:r>
              <a:rPr lang="it-IT" altLang="it-IT" i="0" dirty="0" err="1"/>
              <a:t>experiments</a:t>
            </a:r>
            <a:r>
              <a:rPr lang="it-IT" altLang="it-IT" i="0" dirty="0"/>
              <a:t>:</a:t>
            </a:r>
          </a:p>
          <a:p>
            <a:pPr marL="0" indent="0" eaLnBrk="1" hangingPunct="1">
              <a:buFont typeface="Arial" panose="020B0604020202020204" pitchFamily="34" charset="0"/>
              <a:buNone/>
            </a:pPr>
            <a:r>
              <a:rPr lang="it-IT" altLang="it-IT" i="0" dirty="0"/>
              <a:t>With the </a:t>
            </a:r>
            <a:r>
              <a:rPr lang="it-IT" altLang="it-IT" i="0" dirty="0" err="1"/>
              <a:t>intention</a:t>
            </a:r>
            <a:r>
              <a:rPr lang="it-IT" altLang="it-IT" i="0" dirty="0"/>
              <a:t> of </a:t>
            </a:r>
            <a:r>
              <a:rPr lang="it-IT" altLang="it-IT" i="0" dirty="0" err="1"/>
              <a:t>producing</a:t>
            </a:r>
            <a:r>
              <a:rPr lang="it-IT" altLang="it-IT" i="0" dirty="0"/>
              <a:t> a </a:t>
            </a:r>
            <a:r>
              <a:rPr lang="it-IT" altLang="it-IT" i="1" dirty="0" err="1"/>
              <a:t>reproducible</a:t>
            </a:r>
            <a:r>
              <a:rPr lang="it-IT" altLang="it-IT" i="1" dirty="0"/>
              <a:t>, </a:t>
            </a:r>
            <a:r>
              <a:rPr lang="it-IT" altLang="it-IT" i="1" dirty="0" err="1"/>
              <a:t>flexible</a:t>
            </a:r>
            <a:r>
              <a:rPr lang="it-IT" altLang="it-IT" i="1" dirty="0"/>
              <a:t> </a:t>
            </a:r>
            <a:r>
              <a:rPr lang="it-IT" altLang="it-IT" i="0" dirty="0"/>
              <a:t>and </a:t>
            </a:r>
            <a:r>
              <a:rPr lang="it-IT" altLang="it-IT" i="1" dirty="0" err="1"/>
              <a:t>research</a:t>
            </a:r>
            <a:r>
              <a:rPr lang="it-IT" altLang="it-IT" i="1" dirty="0"/>
              <a:t> </a:t>
            </a:r>
            <a:r>
              <a:rPr lang="it-IT" altLang="it-IT" i="1" dirty="0" err="1"/>
              <a:t>oriented</a:t>
            </a:r>
            <a:r>
              <a:rPr lang="it-IT" altLang="it-IT" i="1" dirty="0"/>
              <a:t> </a:t>
            </a:r>
            <a:r>
              <a:rPr lang="it-IT" altLang="it-IT" i="0" dirty="0" err="1"/>
              <a:t>piece</a:t>
            </a:r>
            <a:r>
              <a:rPr lang="it-IT" altLang="it-IT" i="0" dirty="0"/>
              <a:t> of work, and not </a:t>
            </a:r>
            <a:r>
              <a:rPr lang="it-IT" altLang="it-IT" i="0" dirty="0" err="1"/>
              <a:t>being</a:t>
            </a:r>
            <a:r>
              <a:rPr lang="it-IT" altLang="it-IT" i="0" dirty="0"/>
              <a:t> </a:t>
            </a:r>
            <a:r>
              <a:rPr lang="it-IT" altLang="it-IT" i="0" dirty="0" err="1"/>
              <a:t>backed</a:t>
            </a:r>
            <a:r>
              <a:rPr lang="it-IT" altLang="it-IT" i="0" dirty="0"/>
              <a:t> by </a:t>
            </a:r>
            <a:r>
              <a:rPr lang="it-IT" altLang="it-IT" i="0" dirty="0" err="1"/>
              <a:t>any</a:t>
            </a:r>
            <a:r>
              <a:rPr lang="it-IT" altLang="it-IT" i="0" dirty="0"/>
              <a:t> </a:t>
            </a:r>
            <a:r>
              <a:rPr lang="it-IT" altLang="it-IT" i="0" dirty="0" err="1"/>
              <a:t>financial</a:t>
            </a:r>
            <a:r>
              <a:rPr lang="it-IT" altLang="it-IT" i="0" dirty="0"/>
              <a:t> or hardware support, I </a:t>
            </a:r>
            <a:r>
              <a:rPr lang="it-IT" altLang="it-IT" i="0" dirty="0" err="1"/>
              <a:t>levereged</a:t>
            </a:r>
            <a:r>
              <a:rPr lang="it-IT" altLang="it-IT" i="0" dirty="0"/>
              <a:t> the open frameworks </a:t>
            </a:r>
            <a:r>
              <a:rPr lang="it-IT" altLang="it-IT" i="0" dirty="0" err="1"/>
              <a:t>that</a:t>
            </a:r>
            <a:r>
              <a:rPr lang="it-IT" altLang="it-IT" i="0" dirty="0"/>
              <a:t> </a:t>
            </a:r>
            <a:r>
              <a:rPr lang="it-IT" altLang="it-IT" i="0" dirty="0" err="1"/>
              <a:t>most</a:t>
            </a:r>
            <a:r>
              <a:rPr lang="it-IT" altLang="it-IT" i="0" dirty="0"/>
              <a:t> </a:t>
            </a:r>
            <a:r>
              <a:rPr lang="it-IT" altLang="it-IT" i="0" dirty="0" err="1"/>
              <a:t>suited</a:t>
            </a:r>
            <a:r>
              <a:rPr lang="it-IT" altLang="it-IT" i="0" dirty="0"/>
              <a:t> </a:t>
            </a:r>
            <a:r>
              <a:rPr lang="it-IT" altLang="it-IT" i="0" dirty="0" err="1"/>
              <a:t>my</a:t>
            </a:r>
            <a:r>
              <a:rPr lang="it-IT" altLang="it-IT" i="0" dirty="0"/>
              <a:t> </a:t>
            </a:r>
            <a:r>
              <a:rPr lang="it-IT" altLang="it-IT" i="0" dirty="0" err="1"/>
              <a:t>needs</a:t>
            </a:r>
            <a:r>
              <a:rPr lang="it-IT" altLang="it-IT" i="0" dirty="0"/>
              <a:t> and </a:t>
            </a:r>
            <a:r>
              <a:rPr lang="it-IT" altLang="it-IT" i="0" dirty="0" err="1"/>
              <a:t>offered</a:t>
            </a:r>
            <a:r>
              <a:rPr lang="it-IT" altLang="it-IT" i="0" dirty="0"/>
              <a:t> </a:t>
            </a:r>
            <a:r>
              <a:rPr lang="it-IT" altLang="it-IT" i="0" dirty="0" err="1"/>
              <a:t>powerful</a:t>
            </a:r>
            <a:r>
              <a:rPr lang="it-IT" altLang="it-IT" i="0" dirty="0"/>
              <a:t> tools for free.</a:t>
            </a:r>
          </a:p>
          <a:p>
            <a:pPr marL="0" indent="0" eaLnBrk="1" hangingPunct="1">
              <a:buFont typeface="Arial" panose="020B0604020202020204" pitchFamily="34" charset="0"/>
              <a:buNone/>
            </a:pPr>
            <a:endParaRPr lang="it-IT" altLang="it-IT" i="0" dirty="0"/>
          </a:p>
          <a:p>
            <a:pPr marL="171450" indent="-171450" eaLnBrk="1" hangingPunct="1">
              <a:buFont typeface="Arial" panose="020B0604020202020204" pitchFamily="34" charset="0"/>
              <a:buChar char="•"/>
            </a:pPr>
            <a:r>
              <a:rPr lang="it-IT" altLang="it-IT" i="0" dirty="0" err="1"/>
              <a:t>All</a:t>
            </a:r>
            <a:r>
              <a:rPr lang="it-IT" altLang="it-IT" i="0" dirty="0"/>
              <a:t> the code </a:t>
            </a:r>
            <a:r>
              <a:rPr lang="it-IT" altLang="it-IT" i="0" dirty="0" err="1"/>
              <a:t>written</a:t>
            </a:r>
            <a:r>
              <a:rPr lang="it-IT" altLang="it-IT" i="0" dirty="0"/>
              <a:t> for </a:t>
            </a:r>
            <a:r>
              <a:rPr lang="it-IT" altLang="it-IT" i="0" dirty="0" err="1"/>
              <a:t>my</a:t>
            </a:r>
            <a:r>
              <a:rPr lang="it-IT" altLang="it-IT" i="0" dirty="0"/>
              <a:t> work, from data </a:t>
            </a:r>
            <a:r>
              <a:rPr lang="it-IT" altLang="it-IT" i="0" dirty="0" err="1"/>
              <a:t>visualization</a:t>
            </a:r>
            <a:r>
              <a:rPr lang="it-IT" altLang="it-IT" i="0" dirty="0"/>
              <a:t> and </a:t>
            </a:r>
            <a:r>
              <a:rPr lang="it-IT" altLang="it-IT" i="0" dirty="0" err="1"/>
              <a:t>analysis</a:t>
            </a:r>
            <a:r>
              <a:rPr lang="it-IT" altLang="it-IT" i="0" dirty="0"/>
              <a:t> to network </a:t>
            </a:r>
            <a:r>
              <a:rPr lang="it-IT" altLang="it-IT" i="0" dirty="0" err="1"/>
              <a:t>modeling</a:t>
            </a:r>
            <a:r>
              <a:rPr lang="it-IT" altLang="it-IT" i="0" dirty="0"/>
              <a:t> </a:t>
            </a:r>
            <a:r>
              <a:rPr lang="it-IT" altLang="it-IT" i="0" dirty="0" err="1"/>
              <a:t>was</a:t>
            </a:r>
            <a:r>
              <a:rPr lang="it-IT" altLang="it-IT" i="0" dirty="0"/>
              <a:t> </a:t>
            </a:r>
            <a:r>
              <a:rPr lang="it-IT" altLang="it-IT" i="0" dirty="0" err="1"/>
              <a:t>written</a:t>
            </a:r>
            <a:r>
              <a:rPr lang="it-IT" altLang="it-IT" i="0" dirty="0"/>
              <a:t> in Python.</a:t>
            </a:r>
          </a:p>
          <a:p>
            <a:pPr marL="171450" indent="-171450" eaLnBrk="1" hangingPunct="1">
              <a:buFont typeface="Arial" panose="020B0604020202020204" pitchFamily="34" charset="0"/>
              <a:buChar char="•"/>
            </a:pPr>
            <a:r>
              <a:rPr lang="it-IT" altLang="it-IT" i="0" dirty="0"/>
              <a:t>The networks, </a:t>
            </a:r>
            <a:r>
              <a:rPr lang="it-IT" altLang="it-IT" i="0" dirty="0" err="1"/>
              <a:t>loss</a:t>
            </a:r>
            <a:r>
              <a:rPr lang="it-IT" altLang="it-IT" i="0" dirty="0"/>
              <a:t> and score </a:t>
            </a:r>
            <a:r>
              <a:rPr lang="it-IT" altLang="it-IT" i="0" dirty="0" err="1"/>
              <a:t>functions</a:t>
            </a:r>
            <a:r>
              <a:rPr lang="it-IT" altLang="it-IT" i="0" dirty="0"/>
              <a:t> </a:t>
            </a:r>
            <a:r>
              <a:rPr lang="it-IT" altLang="it-IT" i="0" dirty="0" err="1"/>
              <a:t>created</a:t>
            </a:r>
            <a:r>
              <a:rPr lang="it-IT" altLang="it-IT" i="0" dirty="0"/>
              <a:t> with </a:t>
            </a:r>
            <a:r>
              <a:rPr lang="it-IT" altLang="it-IT" i="0" dirty="0" err="1"/>
              <a:t>components</a:t>
            </a:r>
            <a:r>
              <a:rPr lang="it-IT" altLang="it-IT" i="0" dirty="0"/>
              <a:t> </a:t>
            </a:r>
            <a:r>
              <a:rPr lang="it-IT" altLang="it-IT" i="0" dirty="0" err="1"/>
              <a:t>already</a:t>
            </a:r>
            <a:r>
              <a:rPr lang="it-IT" altLang="it-IT" i="0" dirty="0"/>
              <a:t> </a:t>
            </a:r>
            <a:r>
              <a:rPr lang="it-IT" altLang="it-IT" i="0" dirty="0" err="1"/>
              <a:t>implemented</a:t>
            </a:r>
            <a:r>
              <a:rPr lang="it-IT" altLang="it-IT" i="0" dirty="0"/>
              <a:t> in a framework of the </a:t>
            </a:r>
            <a:r>
              <a:rPr lang="it-IT" altLang="it-IT" i="0" dirty="0" err="1"/>
              <a:t>PyTorch</a:t>
            </a:r>
            <a:r>
              <a:rPr lang="it-IT" altLang="it-IT" i="0" dirty="0"/>
              <a:t> </a:t>
            </a:r>
            <a:r>
              <a:rPr lang="it-IT" altLang="it-IT" i="0" dirty="0" err="1"/>
              <a:t>ecosystem</a:t>
            </a:r>
            <a:endParaRPr lang="it-IT" altLang="it-IT" i="0" dirty="0"/>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it-IT" altLang="it-IT" i="0" dirty="0"/>
              <a:t>The code </a:t>
            </a:r>
            <a:r>
              <a:rPr lang="it-IT" altLang="it-IT" i="0" dirty="0" err="1"/>
              <a:t>organized</a:t>
            </a:r>
            <a:r>
              <a:rPr lang="it-IT" altLang="it-IT" i="0" dirty="0"/>
              <a:t> following the </a:t>
            </a:r>
            <a:r>
              <a:rPr lang="it-IT" altLang="it-IT" i="0" dirty="0" err="1"/>
              <a:t>logic</a:t>
            </a:r>
            <a:r>
              <a:rPr lang="it-IT" altLang="it-IT" i="0" dirty="0"/>
              <a:t> of Lightning </a:t>
            </a:r>
            <a:r>
              <a:rPr lang="it-IT" altLang="it-IT" i="0" dirty="0" err="1"/>
              <a:t>Modules</a:t>
            </a:r>
            <a:r>
              <a:rPr lang="it-IT" altLang="it-IT" i="0" dirty="0"/>
              <a:t> to </a:t>
            </a:r>
            <a:r>
              <a:rPr lang="it-IT" altLang="it-IT" i="0" dirty="0" err="1"/>
              <a:t>easily</a:t>
            </a:r>
            <a:r>
              <a:rPr lang="it-IT" altLang="it-IT" i="0" dirty="0"/>
              <a:t> </a:t>
            </a:r>
            <a:r>
              <a:rPr lang="it-IT" altLang="it-IT" i="0" dirty="0" err="1"/>
              <a:t>decouple</a:t>
            </a:r>
            <a:r>
              <a:rPr lang="it-IT" altLang="it-IT" i="0" dirty="0"/>
              <a:t> the data processing from </a:t>
            </a:r>
            <a:r>
              <a:rPr lang="it-IT" altLang="it-IT" i="0" dirty="0" err="1"/>
              <a:t>train&amp;val</a:t>
            </a:r>
            <a:r>
              <a:rPr lang="it-IT" altLang="it-IT" i="0" dirty="0"/>
              <a:t> </a:t>
            </a:r>
            <a:r>
              <a:rPr lang="it-IT" altLang="it-IT" i="0" dirty="0" err="1"/>
              <a:t>logic</a:t>
            </a:r>
            <a:r>
              <a:rPr lang="it-IT" altLang="it-IT" i="0" dirty="0"/>
              <a:t> </a:t>
            </a:r>
            <a:r>
              <a:rPr lang="it-IT" altLang="it-IT" i="0" dirty="0" err="1"/>
              <a:t>while</a:t>
            </a:r>
            <a:r>
              <a:rPr lang="it-IT" altLang="it-IT" i="0" dirty="0"/>
              <a:t> </a:t>
            </a:r>
            <a:r>
              <a:rPr lang="it-IT" altLang="it-IT" i="0" dirty="0" err="1"/>
              <a:t>maintaing</a:t>
            </a:r>
            <a:r>
              <a:rPr lang="it-IT" altLang="it-IT" i="0" dirty="0"/>
              <a:t> a high </a:t>
            </a:r>
            <a:r>
              <a:rPr lang="it-IT" altLang="it-IT" i="0" dirty="0" err="1"/>
              <a:t>level</a:t>
            </a:r>
            <a:r>
              <a:rPr lang="it-IT" altLang="it-IT" i="0" dirty="0"/>
              <a:t> of </a:t>
            </a:r>
            <a:r>
              <a:rPr lang="it-IT" altLang="it-IT" i="0" dirty="0" err="1"/>
              <a:t>flexibility</a:t>
            </a:r>
            <a:r>
              <a:rPr lang="it-IT" altLang="it-IT" i="0" dirty="0"/>
              <a:t> for testing out new </a:t>
            </a:r>
            <a:r>
              <a:rPr lang="it-IT" altLang="it-IT" i="0" dirty="0" err="1"/>
              <a:t>ideas</a:t>
            </a:r>
            <a:r>
              <a:rPr lang="it-IT" altLang="it-IT" i="0" dirty="0"/>
              <a:t>, integrate effective training </a:t>
            </a:r>
            <a:r>
              <a:rPr lang="it-IT" altLang="it-IT" i="0" dirty="0" err="1"/>
              <a:t>techiniques</a:t>
            </a:r>
            <a:r>
              <a:rPr lang="it-IT" altLang="it-IT" i="0" dirty="0"/>
              <a:t>, </a:t>
            </a:r>
            <a:r>
              <a:rPr lang="it-IT" altLang="it-IT" i="0" dirty="0" err="1"/>
              <a:t>enable</a:t>
            </a:r>
            <a:r>
              <a:rPr lang="it-IT" altLang="it-IT" i="0" dirty="0"/>
              <a:t> </a:t>
            </a:r>
            <a:r>
              <a:rPr lang="it-IT" altLang="it-IT" i="0" dirty="0" err="1"/>
              <a:t>half</a:t>
            </a:r>
            <a:r>
              <a:rPr lang="it-IT" altLang="it-IT" i="0" dirty="0"/>
              <a:t> </a:t>
            </a:r>
            <a:r>
              <a:rPr lang="it-IT" altLang="it-IT" i="0" dirty="0" err="1"/>
              <a:t>precision</a:t>
            </a:r>
            <a:r>
              <a:rPr lang="it-IT" altLang="it-IT" i="0" dirty="0"/>
              <a:t> and </a:t>
            </a:r>
            <a:r>
              <a:rPr lang="it-IT" altLang="it-IT" i="0" dirty="0" err="1"/>
              <a:t>manage</a:t>
            </a:r>
            <a:r>
              <a:rPr lang="it-IT" altLang="it-IT" i="0" dirty="0"/>
              <a:t> the </a:t>
            </a:r>
            <a:r>
              <a:rPr lang="it-IT" altLang="it-IT" i="0" dirty="0" err="1"/>
              <a:t>experiments</a:t>
            </a:r>
            <a:r>
              <a:rPr lang="it-IT" altLang="it-IT" i="0" dirty="0"/>
              <a:t> in </a:t>
            </a:r>
            <a:r>
              <a:rPr lang="it-IT" altLang="it-IT" i="0" dirty="0" err="1"/>
              <a:t>conjunction</a:t>
            </a:r>
            <a:r>
              <a:rPr lang="it-IT" altLang="it-IT" i="0" dirty="0"/>
              <a:t> with </a:t>
            </a:r>
            <a:r>
              <a:rPr lang="it-IT" altLang="it-IT" i="0" dirty="0" err="1"/>
              <a:t>Weights&amp;Biases</a:t>
            </a:r>
            <a:endParaRPr lang="it-IT" altLang="it-IT" i="0" dirty="0"/>
          </a:p>
          <a:p>
            <a:pPr marL="628650" marR="0" lvl="1"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it-IT" altLang="it-IT" i="0" dirty="0"/>
              <a:t>A framework for </a:t>
            </a:r>
            <a:r>
              <a:rPr lang="it-IT" altLang="it-IT" i="0" dirty="0" err="1"/>
              <a:t>visualization</a:t>
            </a:r>
            <a:r>
              <a:rPr lang="it-IT" altLang="it-IT" i="0" dirty="0"/>
              <a:t> of live </a:t>
            </a:r>
            <a:r>
              <a:rPr lang="it-IT" altLang="it-IT" i="0" dirty="0" err="1"/>
              <a:t>metrics</a:t>
            </a:r>
            <a:r>
              <a:rPr lang="it-IT" altLang="it-IT" i="0" dirty="0"/>
              <a:t>, storage of checkpoints, data and metadata </a:t>
            </a:r>
            <a:r>
              <a:rPr lang="it-IT" altLang="it-IT" i="0" dirty="0" err="1"/>
              <a:t>produced</a:t>
            </a:r>
            <a:r>
              <a:rPr lang="it-IT" altLang="it-IT" i="0" dirty="0"/>
              <a:t> </a:t>
            </a:r>
            <a:r>
              <a:rPr lang="it-IT" altLang="it-IT" i="0" dirty="0" err="1"/>
              <a:t>while</a:t>
            </a:r>
            <a:r>
              <a:rPr lang="it-IT" altLang="it-IT" i="0" dirty="0"/>
              <a:t> training and tracking the models </a:t>
            </a:r>
            <a:r>
              <a:rPr lang="it-IT" altLang="it-IT" i="0" dirty="0" err="1"/>
              <a:t>evolution</a:t>
            </a:r>
            <a:r>
              <a:rPr lang="it-IT" altLang="it-IT" i="0" dirty="0"/>
              <a:t>.</a:t>
            </a: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it-IT" altLang="it-IT" i="0" dirty="0"/>
              <a:t>MONAI </a:t>
            </a:r>
            <a:r>
              <a:rPr lang="it-IT" altLang="it-IT" i="0" dirty="0" err="1"/>
              <a:t>is</a:t>
            </a:r>
            <a:r>
              <a:rPr lang="it-IT" altLang="it-IT" i="0" dirty="0"/>
              <a:t> an open source framework </a:t>
            </a:r>
            <a:r>
              <a:rPr lang="it-IT" altLang="it-IT" i="0" dirty="0" err="1"/>
              <a:t>built</a:t>
            </a:r>
            <a:r>
              <a:rPr lang="it-IT" altLang="it-IT" i="0" dirty="0"/>
              <a:t> for </a:t>
            </a:r>
            <a:r>
              <a:rPr lang="it-IT" altLang="it-IT" i="0" dirty="0" err="1"/>
              <a:t>accelerating</a:t>
            </a:r>
            <a:r>
              <a:rPr lang="it-IT" altLang="it-IT" i="0" dirty="0"/>
              <a:t> </a:t>
            </a:r>
            <a:r>
              <a:rPr lang="it-IT" altLang="it-IT" i="0" dirty="0" err="1"/>
              <a:t>research</a:t>
            </a:r>
            <a:r>
              <a:rPr lang="it-IT" altLang="it-IT" i="0" dirty="0"/>
              <a:t> in </a:t>
            </a:r>
            <a:r>
              <a:rPr lang="it-IT" altLang="it-IT" i="0" dirty="0" err="1"/>
              <a:t>Medical</a:t>
            </a:r>
            <a:r>
              <a:rPr lang="it-IT" altLang="it-IT" i="0" dirty="0"/>
              <a:t> Imaging. </a:t>
            </a:r>
            <a:r>
              <a:rPr lang="it-IT" altLang="it-IT" i="0" dirty="0" err="1"/>
              <a:t>It</a:t>
            </a:r>
            <a:r>
              <a:rPr lang="it-IT" altLang="it-IT" i="0" dirty="0"/>
              <a:t> </a:t>
            </a:r>
            <a:r>
              <a:rPr lang="it-IT" altLang="it-IT" i="0" dirty="0" err="1"/>
              <a:t>provides</a:t>
            </a:r>
            <a:r>
              <a:rPr lang="it-IT" altLang="it-IT" i="0" dirty="0"/>
              <a:t> </a:t>
            </a:r>
            <a:r>
              <a:rPr lang="it-IT" altLang="it-IT" i="0" dirty="0" err="1"/>
              <a:t>reproducibility</a:t>
            </a:r>
            <a:r>
              <a:rPr lang="it-IT" altLang="it-IT" i="0" dirty="0"/>
              <a:t> of </a:t>
            </a:r>
            <a:r>
              <a:rPr lang="it-IT" altLang="it-IT" i="0" dirty="0" err="1"/>
              <a:t>research</a:t>
            </a:r>
            <a:r>
              <a:rPr lang="it-IT" altLang="it-IT" i="0" dirty="0"/>
              <a:t> </a:t>
            </a:r>
            <a:r>
              <a:rPr lang="it-IT" altLang="it-IT" i="0" dirty="0" err="1"/>
              <a:t>experiments</a:t>
            </a:r>
            <a:r>
              <a:rPr lang="it-IT" altLang="it-IT" i="0" dirty="0"/>
              <a:t> for </a:t>
            </a:r>
            <a:r>
              <a:rPr lang="it-IT" altLang="it-IT" i="0" dirty="0" err="1"/>
              <a:t>comparison</a:t>
            </a:r>
            <a:r>
              <a:rPr lang="it-IT" altLang="it-IT" i="0" dirty="0"/>
              <a:t> </a:t>
            </a:r>
            <a:r>
              <a:rPr lang="it-IT" altLang="it-IT" i="0" dirty="0" err="1"/>
              <a:t>against</a:t>
            </a:r>
            <a:r>
              <a:rPr lang="it-IT" altLang="it-IT" i="0" dirty="0"/>
              <a:t> the SOTA </a:t>
            </a:r>
            <a:r>
              <a:rPr lang="it-IT" altLang="it-IT" i="0" dirty="0" err="1"/>
              <a:t>implementation</a:t>
            </a:r>
            <a:r>
              <a:rPr lang="it-IT" altLang="it-IT" i="0" dirty="0"/>
              <a:t> thanks to an </a:t>
            </a:r>
            <a:r>
              <a:rPr lang="it-IT" altLang="it-IT" i="0" dirty="0" err="1"/>
              <a:t>incredible</a:t>
            </a:r>
            <a:r>
              <a:rPr lang="it-IT" altLang="it-IT" i="0" dirty="0"/>
              <a:t> number of tutorials, </a:t>
            </a:r>
            <a:r>
              <a:rPr lang="it-IT" altLang="it-IT" i="0" dirty="0" err="1"/>
              <a:t>guides</a:t>
            </a:r>
            <a:r>
              <a:rPr lang="it-IT" altLang="it-IT" i="0" dirty="0"/>
              <a:t> and </a:t>
            </a:r>
            <a:r>
              <a:rPr lang="it-IT" altLang="it-IT" i="0" dirty="0" err="1"/>
              <a:t>documentation</a:t>
            </a:r>
            <a:r>
              <a:rPr lang="it-IT" altLang="it-IT" i="0" dirty="0"/>
              <a:t>; </a:t>
            </a:r>
            <a:r>
              <a:rPr lang="it-IT" altLang="it-IT" i="0" dirty="0" err="1"/>
              <a:t>but</a:t>
            </a:r>
            <a:r>
              <a:rPr lang="it-IT" altLang="it-IT" i="0" dirty="0"/>
              <a:t> </a:t>
            </a:r>
            <a:r>
              <a:rPr lang="it-IT" altLang="it-IT" i="0" dirty="0" err="1"/>
              <a:t>according</a:t>
            </a:r>
            <a:r>
              <a:rPr lang="it-IT" altLang="it-IT" i="0" dirty="0"/>
              <a:t> to </a:t>
            </a:r>
            <a:r>
              <a:rPr lang="it-IT" altLang="it-IT" i="0" dirty="0" err="1"/>
              <a:t>my</a:t>
            </a:r>
            <a:r>
              <a:rPr lang="it-IT" altLang="it-IT" i="0" dirty="0"/>
              <a:t> </a:t>
            </a:r>
            <a:r>
              <a:rPr lang="it-IT" altLang="it-IT" i="0" dirty="0" err="1"/>
              <a:t>experience</a:t>
            </a:r>
            <a:r>
              <a:rPr lang="it-IT" altLang="it-IT" i="0" dirty="0"/>
              <a:t>, the </a:t>
            </a:r>
            <a:r>
              <a:rPr lang="it-IT" altLang="it-IT" i="0" dirty="0" err="1"/>
              <a:t>integration</a:t>
            </a:r>
            <a:r>
              <a:rPr lang="it-IT" altLang="it-IT" i="0" dirty="0"/>
              <a:t> of </a:t>
            </a:r>
            <a:r>
              <a:rPr lang="it-IT" altLang="it-IT" i="1" dirty="0"/>
              <a:t>best practice </a:t>
            </a:r>
            <a:r>
              <a:rPr lang="it-IT" altLang="it-IT" i="0" dirty="0"/>
              <a:t>of AI </a:t>
            </a:r>
            <a:r>
              <a:rPr lang="it-IT" altLang="it-IT" i="0" dirty="0" err="1"/>
              <a:t>development</a:t>
            </a:r>
            <a:r>
              <a:rPr lang="it-IT" altLang="it-IT" i="0" dirty="0"/>
              <a:t> for </a:t>
            </a:r>
            <a:r>
              <a:rPr lang="it-IT" altLang="it-IT" i="0" dirty="0" err="1"/>
              <a:t>healthcare</a:t>
            </a:r>
            <a:r>
              <a:rPr lang="it-IT" altLang="it-IT" i="0" dirty="0"/>
              <a:t> (and in general for DL </a:t>
            </a:r>
            <a:r>
              <a:rPr lang="it-IT" altLang="it-IT" i="0" dirty="0" err="1"/>
              <a:t>research</a:t>
            </a:r>
            <a:r>
              <a:rPr lang="it-IT" altLang="it-IT" i="0" dirty="0"/>
              <a:t>) and the </a:t>
            </a:r>
            <a:r>
              <a:rPr lang="it-IT" altLang="it-IT" i="1" dirty="0"/>
              <a:t>high </a:t>
            </a:r>
            <a:r>
              <a:rPr lang="it-IT" altLang="it-IT" i="1" dirty="0" err="1"/>
              <a:t>level</a:t>
            </a:r>
            <a:r>
              <a:rPr lang="it-IT" altLang="it-IT" i="1" dirty="0"/>
              <a:t> of user </a:t>
            </a:r>
            <a:r>
              <a:rPr lang="it-IT" altLang="it-IT" i="1" dirty="0" err="1"/>
              <a:t>friendliness</a:t>
            </a:r>
            <a:r>
              <a:rPr lang="it-IT" altLang="it-IT" i="1" dirty="0"/>
              <a:t> </a:t>
            </a:r>
            <a:r>
              <a:rPr lang="it-IT" altLang="it-IT" i="0" dirty="0"/>
              <a:t>impose a </a:t>
            </a:r>
            <a:r>
              <a:rPr lang="it-IT" altLang="it-IT" i="0" dirty="0" err="1"/>
              <a:t>stiff</a:t>
            </a:r>
            <a:r>
              <a:rPr lang="it-IT" altLang="it-IT" i="0" dirty="0"/>
              <a:t> </a:t>
            </a:r>
            <a:r>
              <a:rPr lang="it-IT" altLang="it-IT" i="0" dirty="0" err="1"/>
              <a:t>overstructure</a:t>
            </a:r>
            <a:r>
              <a:rPr lang="it-IT" altLang="it-IT" i="0" dirty="0"/>
              <a:t> </a:t>
            </a:r>
            <a:r>
              <a:rPr lang="it-IT" altLang="it-IT" i="0" dirty="0" err="1"/>
              <a:t>that</a:t>
            </a:r>
            <a:r>
              <a:rPr lang="it-IT" altLang="it-IT" i="0" dirty="0"/>
              <a:t> </a:t>
            </a:r>
            <a:r>
              <a:rPr lang="it-IT" altLang="it-IT" i="0" dirty="0" err="1"/>
              <a:t>poorly</a:t>
            </a:r>
            <a:r>
              <a:rPr lang="it-IT" altLang="it-IT" i="0" dirty="0"/>
              <a:t> </a:t>
            </a:r>
            <a:r>
              <a:rPr lang="it-IT" altLang="it-IT" i="0" dirty="0" err="1"/>
              <a:t>lends</a:t>
            </a:r>
            <a:r>
              <a:rPr lang="it-IT" altLang="it-IT" i="0" dirty="0"/>
              <a:t> </a:t>
            </a:r>
            <a:r>
              <a:rPr lang="it-IT" altLang="it-IT" i="0" dirty="0" err="1"/>
              <a:t>itself</a:t>
            </a:r>
            <a:r>
              <a:rPr lang="it-IT" altLang="it-IT" i="0" dirty="0"/>
              <a:t> to new </a:t>
            </a:r>
            <a:r>
              <a:rPr lang="it-IT" altLang="it-IT" i="0" dirty="0" err="1"/>
              <a:t>experimentation</a:t>
            </a:r>
            <a:r>
              <a:rPr lang="it-IT" altLang="it-IT" i="0" dirty="0"/>
              <a:t> </a:t>
            </a:r>
            <a:r>
              <a:rPr lang="it-IT" altLang="it-IT" i="0" dirty="0" err="1"/>
              <a:t>but</a:t>
            </a:r>
            <a:r>
              <a:rPr lang="it-IT" altLang="it-IT" i="0" dirty="0"/>
              <a:t> </a:t>
            </a:r>
            <a:r>
              <a:rPr lang="it-IT" altLang="it-IT" i="0" dirty="0" err="1"/>
              <a:t>rather</a:t>
            </a:r>
            <a:r>
              <a:rPr lang="it-IT" altLang="it-IT" i="0" dirty="0"/>
              <a:t> facilitate </a:t>
            </a:r>
            <a:r>
              <a:rPr lang="it-IT" altLang="it-IT" i="1" dirty="0" err="1"/>
              <a:t>hyper</a:t>
            </a:r>
            <a:r>
              <a:rPr lang="it-IT" altLang="it-IT" i="1" dirty="0"/>
              <a:t> </a:t>
            </a:r>
            <a:r>
              <a:rPr lang="it-IT" altLang="it-IT" i="0" dirty="0"/>
              <a:t>and </a:t>
            </a:r>
            <a:r>
              <a:rPr lang="it-IT" altLang="it-IT" i="1" dirty="0" err="1"/>
              <a:t>finetuning</a:t>
            </a:r>
            <a:r>
              <a:rPr lang="it-IT" altLang="it-IT" i="1" dirty="0"/>
              <a:t> </a:t>
            </a:r>
            <a:r>
              <a:rPr lang="it-IT" altLang="it-IT" i="1" dirty="0" err="1"/>
              <a:t>experiments</a:t>
            </a:r>
            <a:r>
              <a:rPr lang="it-IT" altLang="it-IT" i="1" dirty="0"/>
              <a:t> </a:t>
            </a:r>
            <a:r>
              <a:rPr lang="it-IT" altLang="it-IT" i="0" dirty="0"/>
              <a:t>of the </a:t>
            </a:r>
            <a:r>
              <a:rPr lang="it-IT" altLang="it-IT" i="0" dirty="0" err="1"/>
              <a:t>already</a:t>
            </a:r>
            <a:r>
              <a:rPr lang="it-IT" altLang="it-IT" i="0" dirty="0"/>
              <a:t> </a:t>
            </a:r>
            <a:r>
              <a:rPr lang="it-IT" altLang="it-IT" i="0" dirty="0" err="1"/>
              <a:t>implemented</a:t>
            </a:r>
            <a:r>
              <a:rPr lang="it-IT" altLang="it-IT" i="0" dirty="0"/>
              <a:t> networks on new data.</a:t>
            </a: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it-IT" altLang="it-IT" i="0" dirty="0" err="1"/>
              <a:t>Finally</a:t>
            </a:r>
            <a:r>
              <a:rPr lang="it-IT" altLang="it-IT" i="0" dirty="0"/>
              <a:t>, </a:t>
            </a:r>
            <a:r>
              <a:rPr lang="it-IT" altLang="it-IT" i="1" dirty="0" err="1"/>
              <a:t>kaggle</a:t>
            </a:r>
            <a:r>
              <a:rPr lang="it-IT" altLang="it-IT" i="1" dirty="0"/>
              <a:t>: </a:t>
            </a:r>
            <a:r>
              <a:rPr lang="it-IT" altLang="it-IT" i="0" dirty="0" err="1"/>
              <a:t>it</a:t>
            </a:r>
            <a:r>
              <a:rPr lang="it-IT" altLang="it-IT" i="0" dirty="0"/>
              <a:t> </a:t>
            </a:r>
            <a:r>
              <a:rPr lang="it-IT" altLang="it-IT" i="0" dirty="0" err="1"/>
              <a:t>is</a:t>
            </a:r>
            <a:r>
              <a:rPr lang="it-IT" altLang="it-IT" i="0" dirty="0"/>
              <a:t> a </a:t>
            </a:r>
            <a:r>
              <a:rPr lang="en-GB" dirty="0"/>
              <a:t>data science and artificial intelligence platform providing for free many fundamental resources</a:t>
            </a:r>
            <a:r>
              <a:rPr lang="it-IT" i="0" dirty="0"/>
              <a:t>: storage for the dataset, </a:t>
            </a:r>
            <a:r>
              <a:rPr lang="it-IT" i="0" dirty="0" err="1"/>
              <a:t>usage</a:t>
            </a:r>
            <a:r>
              <a:rPr lang="en-GB" dirty="0"/>
              <a:t> of an Nvidia Tesla P100 GPU with 16GB memory (minimum requirement for training most of the medical models I tested), background code execution (on cloud servers) long training sessions (up to 12 consecutive hours) and a precise system of accountability that allowed me to plan carefully all the training sessions. Of course all these benefits come with some limitations, the greatest being the cap for </a:t>
            </a:r>
            <a:r>
              <a:rPr lang="en-GB" i="1" dirty="0"/>
              <a:t>dataset size </a:t>
            </a:r>
            <a:r>
              <a:rPr lang="en-GB" i="0" dirty="0"/>
              <a:t>both in terms of examples and memory (1000 files and 20 GB after file decompression). Luckily enough, this limitation did not impact the dataset used for my experiments, since </a:t>
            </a:r>
            <a:r>
              <a:rPr lang="en-GB" i="0"/>
              <a:t>my dataset </a:t>
            </a:r>
            <a:r>
              <a:rPr lang="en-GB" i="0" dirty="0"/>
              <a:t>was just </a:t>
            </a:r>
            <a:r>
              <a:rPr lang="en-GB" i="0"/>
              <a:t>under 500 examples. </a:t>
            </a:r>
            <a:endParaRPr lang="it-IT" altLang="it-IT" i="0" dirty="0"/>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endParaRPr lang="it-IT" altLang="it-IT" i="0" dirty="0"/>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endParaRPr lang="it-IT" altLang="it-IT" i="1"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1867AC4A-72F5-A71C-1BDC-0D4107F0AFA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D0EFC42D-DB85-49FB-AA41-AE1E1C024590}" type="slidenum">
              <a:rPr lang="it-IT" altLang="it-IT" sz="1200">
                <a:solidFill>
                  <a:schemeClr val="tx1"/>
                </a:solidFill>
              </a:rPr>
              <a:pPr/>
              <a:t>34</a:t>
            </a:fld>
            <a:endParaRPr lang="it-IT" altLang="it-IT" sz="1200">
              <a:solidFill>
                <a:schemeClr val="tx1"/>
              </a:solidFill>
            </a:endParaRPr>
          </a:p>
        </p:txBody>
      </p:sp>
      <p:sp>
        <p:nvSpPr>
          <p:cNvPr id="11267" name="Rectangle 2">
            <a:extLst>
              <a:ext uri="{FF2B5EF4-FFF2-40B4-BE49-F238E27FC236}">
                <a16:creationId xmlns:a16="http://schemas.microsoft.com/office/drawing/2014/main" id="{242710E2-F673-2DB7-8771-6B6EB5295A3C}"/>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EF00C6DD-BA99-872D-B333-75A0A994AC7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extLst>
      <p:ext uri="{BB962C8B-B14F-4D97-AF65-F5344CB8AC3E}">
        <p14:creationId xmlns:p14="http://schemas.microsoft.com/office/powerpoint/2010/main" val="34841225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1867AC4A-72F5-A71C-1BDC-0D4107F0AFA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D0EFC42D-DB85-49FB-AA41-AE1E1C024590}" type="slidenum">
              <a:rPr lang="it-IT" altLang="it-IT" sz="1200">
                <a:solidFill>
                  <a:schemeClr val="tx1"/>
                </a:solidFill>
              </a:rPr>
              <a:pPr/>
              <a:t>35</a:t>
            </a:fld>
            <a:endParaRPr lang="it-IT" altLang="it-IT" sz="1200">
              <a:solidFill>
                <a:schemeClr val="tx1"/>
              </a:solidFill>
            </a:endParaRPr>
          </a:p>
        </p:txBody>
      </p:sp>
      <p:sp>
        <p:nvSpPr>
          <p:cNvPr id="11267" name="Rectangle 2">
            <a:extLst>
              <a:ext uri="{FF2B5EF4-FFF2-40B4-BE49-F238E27FC236}">
                <a16:creationId xmlns:a16="http://schemas.microsoft.com/office/drawing/2014/main" id="{242710E2-F673-2DB7-8771-6B6EB5295A3C}"/>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EF00C6DD-BA99-872D-B333-75A0A994AC7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it-IT" altLang="it-IT" dirty="0" err="1"/>
              <a:t>Let’s</a:t>
            </a:r>
            <a:r>
              <a:rPr lang="it-IT" altLang="it-IT" dirty="0"/>
              <a:t> </a:t>
            </a:r>
            <a:r>
              <a:rPr lang="it-IT" altLang="it-IT" dirty="0" err="1"/>
              <a:t>now</a:t>
            </a:r>
            <a:r>
              <a:rPr lang="it-IT" altLang="it-IT" dirty="0"/>
              <a:t> </a:t>
            </a:r>
            <a:r>
              <a:rPr lang="it-IT" altLang="it-IT" dirty="0" err="1"/>
              <a:t>overview</a:t>
            </a:r>
            <a:r>
              <a:rPr lang="it-IT" altLang="it-IT" dirty="0"/>
              <a:t> some of the key </a:t>
            </a:r>
            <a:r>
              <a:rPr lang="it-IT" altLang="it-IT" dirty="0" err="1"/>
              <a:t>hypertuning</a:t>
            </a:r>
            <a:r>
              <a:rPr lang="it-IT" altLang="it-IT" dirty="0"/>
              <a:t> and </a:t>
            </a:r>
            <a:r>
              <a:rPr lang="it-IT" altLang="it-IT" dirty="0" err="1"/>
              <a:t>ablations</a:t>
            </a:r>
            <a:r>
              <a:rPr lang="it-IT" altLang="it-IT" dirty="0"/>
              <a:t> studies </a:t>
            </a:r>
            <a:r>
              <a:rPr lang="it-IT" altLang="it-IT" dirty="0" err="1"/>
              <a:t>conducted</a:t>
            </a:r>
            <a:r>
              <a:rPr lang="it-IT" altLang="it-IT" dirty="0"/>
              <a:t> in </a:t>
            </a:r>
            <a:r>
              <a:rPr lang="it-IT" altLang="it-IT" dirty="0" err="1"/>
              <a:t>my</a:t>
            </a:r>
            <a:r>
              <a:rPr lang="it-IT" altLang="it-IT" dirty="0"/>
              <a:t> </a:t>
            </a:r>
            <a:r>
              <a:rPr lang="it-IT" altLang="it-IT" dirty="0" err="1"/>
              <a:t>experimentations</a:t>
            </a:r>
            <a:r>
              <a:rPr lang="it-IT" altLang="it-IT" dirty="0"/>
              <a:t>:</a:t>
            </a:r>
          </a:p>
          <a:p>
            <a:pPr marL="171450" indent="-171450" eaLnBrk="1" hangingPunct="1">
              <a:buFont typeface="Arial" panose="020B0604020202020204" pitchFamily="34" charset="0"/>
              <a:buChar char="•"/>
            </a:pPr>
            <a:r>
              <a:rPr lang="it-IT" altLang="it-IT" dirty="0"/>
              <a:t>One of the first test </a:t>
            </a:r>
            <a:r>
              <a:rPr lang="it-IT" altLang="it-IT" dirty="0" err="1"/>
              <a:t>was</a:t>
            </a:r>
            <a:r>
              <a:rPr lang="it-IT" altLang="it-IT" dirty="0"/>
              <a:t> to stress out the GPU </a:t>
            </a:r>
            <a:r>
              <a:rPr lang="it-IT" altLang="it-IT" dirty="0" err="1"/>
              <a:t>memory</a:t>
            </a:r>
            <a:r>
              <a:rPr lang="it-IT" altLang="it-IT" dirty="0"/>
              <a:t> </a:t>
            </a:r>
            <a:r>
              <a:rPr lang="it-IT" altLang="it-IT" dirty="0" err="1"/>
              <a:t>capacities</a:t>
            </a:r>
            <a:r>
              <a:rPr lang="it-IT" altLang="it-IT" dirty="0"/>
              <a:t>: </a:t>
            </a:r>
            <a:r>
              <a:rPr lang="it-IT" altLang="it-IT" dirty="0" err="1"/>
              <a:t>instead</a:t>
            </a:r>
            <a:r>
              <a:rPr lang="it-IT" altLang="it-IT" dirty="0"/>
              <a:t> of </a:t>
            </a:r>
            <a:r>
              <a:rPr lang="it-IT" altLang="it-IT" dirty="0" err="1"/>
              <a:t>finding</a:t>
            </a:r>
            <a:r>
              <a:rPr lang="it-IT" altLang="it-IT" dirty="0"/>
              <a:t> the «</a:t>
            </a:r>
            <a:r>
              <a:rPr lang="it-IT" altLang="it-IT" dirty="0" err="1"/>
              <a:t>perfect</a:t>
            </a:r>
            <a:r>
              <a:rPr lang="it-IT" altLang="it-IT" dirty="0"/>
              <a:t> number of batch size» (</a:t>
            </a:r>
            <a:r>
              <a:rPr lang="it-IT" altLang="it-IT" dirty="0" err="1"/>
              <a:t>that</a:t>
            </a:r>
            <a:r>
              <a:rPr lang="it-IT" altLang="it-IT" dirty="0"/>
              <a:t> I </a:t>
            </a:r>
            <a:r>
              <a:rPr lang="it-IT" altLang="it-IT" dirty="0" err="1"/>
              <a:t>took</a:t>
            </a:r>
            <a:r>
              <a:rPr lang="it-IT" altLang="it-IT" dirty="0"/>
              <a:t> </a:t>
            </a:r>
            <a:r>
              <a:rPr lang="it-IT" altLang="it-IT" dirty="0" err="1"/>
              <a:t>instead</a:t>
            </a:r>
            <a:r>
              <a:rPr lang="it-IT" altLang="it-IT" dirty="0"/>
              <a:t> </a:t>
            </a:r>
            <a:r>
              <a:rPr lang="it-IT" altLang="it-IT" dirty="0" err="1"/>
              <a:t>as</a:t>
            </a:r>
            <a:r>
              <a:rPr lang="it-IT" altLang="it-IT" dirty="0"/>
              <a:t> a </a:t>
            </a:r>
            <a:r>
              <a:rPr lang="it-IT" altLang="it-IT" dirty="0" err="1"/>
              <a:t>fixed</a:t>
            </a:r>
            <a:r>
              <a:rPr lang="it-IT" altLang="it-IT" dirty="0"/>
              <a:t> </a:t>
            </a:r>
            <a:r>
              <a:rPr lang="it-IT" altLang="it-IT" dirty="0" err="1"/>
              <a:t>parameter</a:t>
            </a:r>
            <a:r>
              <a:rPr lang="it-IT" altLang="it-IT" dirty="0"/>
              <a:t> from the </a:t>
            </a:r>
            <a:r>
              <a:rPr lang="it-IT" altLang="it-IT" dirty="0" err="1"/>
              <a:t>original</a:t>
            </a:r>
            <a:r>
              <a:rPr lang="it-IT" altLang="it-IT" dirty="0"/>
              <a:t> papers) for a </a:t>
            </a:r>
            <a:r>
              <a:rPr lang="it-IT" altLang="it-IT" dirty="0" err="1"/>
              <a:t>fixed</a:t>
            </a:r>
            <a:r>
              <a:rPr lang="it-IT" altLang="it-IT" dirty="0"/>
              <a:t> </a:t>
            </a:r>
            <a:r>
              <a:rPr lang="it-IT" altLang="it-IT" dirty="0" err="1"/>
              <a:t>sequence</a:t>
            </a:r>
            <a:r>
              <a:rPr lang="it-IT" altLang="it-IT" dirty="0"/>
              <a:t> of kernels, I </a:t>
            </a:r>
            <a:r>
              <a:rPr lang="it-IT" altLang="it-IT" dirty="0" err="1"/>
              <a:t>tested</a:t>
            </a:r>
            <a:r>
              <a:rPr lang="it-IT" altLang="it-IT" dirty="0"/>
              <a:t> out </a:t>
            </a:r>
            <a:r>
              <a:rPr lang="it-IT" altLang="it-IT" dirty="0" err="1"/>
              <a:t>several</a:t>
            </a:r>
            <a:r>
              <a:rPr lang="it-IT" altLang="it-IT" dirty="0"/>
              <a:t> </a:t>
            </a:r>
            <a:r>
              <a:rPr lang="it-IT" altLang="it-IT" dirty="0" err="1"/>
              <a:t>variants</a:t>
            </a:r>
            <a:r>
              <a:rPr lang="it-IT" altLang="it-IT" dirty="0"/>
              <a:t> by </a:t>
            </a:r>
            <a:r>
              <a:rPr lang="it-IT" altLang="it-IT" dirty="0" err="1"/>
              <a:t>either</a:t>
            </a:r>
            <a:r>
              <a:rPr lang="it-IT" altLang="it-IT" dirty="0"/>
              <a:t> </a:t>
            </a:r>
            <a:r>
              <a:rPr lang="it-IT" altLang="it-IT" dirty="0" err="1"/>
              <a:t>doubling</a:t>
            </a:r>
            <a:r>
              <a:rPr lang="it-IT" altLang="it-IT" dirty="0"/>
              <a:t> the </a:t>
            </a:r>
            <a:r>
              <a:rPr lang="it-IT" altLang="it-IT" dirty="0" err="1"/>
              <a:t>stacked</a:t>
            </a:r>
            <a:r>
              <a:rPr lang="it-IT" altLang="it-IT" dirty="0"/>
              <a:t> kernels per </a:t>
            </a:r>
            <a:r>
              <a:rPr lang="it-IT" altLang="it-IT" dirty="0" err="1"/>
              <a:t>level</a:t>
            </a:r>
            <a:r>
              <a:rPr lang="it-IT" altLang="it-IT" dirty="0"/>
              <a:t> in the </a:t>
            </a:r>
            <a:r>
              <a:rPr lang="it-IT" altLang="it-IT" i="1" dirty="0" err="1"/>
              <a:t>contracting</a:t>
            </a:r>
            <a:r>
              <a:rPr lang="it-IT" altLang="it-IT" i="1" dirty="0"/>
              <a:t> path, </a:t>
            </a:r>
            <a:r>
              <a:rPr lang="it-IT" altLang="it-IT" i="0" dirty="0"/>
              <a:t> by </a:t>
            </a:r>
            <a:r>
              <a:rPr lang="it-IT" altLang="it-IT" i="0" dirty="0" err="1"/>
              <a:t>trying</a:t>
            </a:r>
            <a:r>
              <a:rPr lang="it-IT" altLang="it-IT" i="0" dirty="0"/>
              <a:t> </a:t>
            </a:r>
            <a:r>
              <a:rPr lang="it-IT" altLang="it-IT" i="0" dirty="0" err="1"/>
              <a:t>unusual</a:t>
            </a:r>
            <a:r>
              <a:rPr lang="it-IT" altLang="it-IT" i="0" dirty="0"/>
              <a:t> </a:t>
            </a:r>
            <a:r>
              <a:rPr lang="it-IT" altLang="it-IT" i="0" dirty="0" err="1"/>
              <a:t>sequence</a:t>
            </a:r>
            <a:r>
              <a:rPr lang="it-IT" altLang="it-IT" i="0" dirty="0"/>
              <a:t> of filters </a:t>
            </a:r>
            <a:r>
              <a:rPr lang="it-IT" altLang="it-IT" i="0" dirty="0" err="1"/>
              <a:t>inspired</a:t>
            </a:r>
            <a:r>
              <a:rPr lang="it-IT" altLang="it-IT" i="0" dirty="0"/>
              <a:t> by </a:t>
            </a:r>
            <a:r>
              <a:rPr lang="it-IT" altLang="it-IT" i="0" dirty="0" err="1"/>
              <a:t>other</a:t>
            </a:r>
            <a:r>
              <a:rPr lang="it-IT" altLang="it-IT" i="0" dirty="0"/>
              <a:t> </a:t>
            </a:r>
            <a:r>
              <a:rPr lang="it-IT" altLang="it-IT" i="0" dirty="0" err="1"/>
              <a:t>popular</a:t>
            </a:r>
            <a:r>
              <a:rPr lang="it-IT" altLang="it-IT" i="0" dirty="0"/>
              <a:t> papers or </a:t>
            </a:r>
            <a:r>
              <a:rPr lang="it-IT" altLang="it-IT" i="0" dirty="0" err="1"/>
              <a:t>doubling</a:t>
            </a:r>
            <a:r>
              <a:rPr lang="it-IT" altLang="it-IT" i="0" dirty="0"/>
              <a:t> the number of filters for a single </a:t>
            </a:r>
            <a:r>
              <a:rPr lang="it-IT" altLang="it-IT" i="0" dirty="0" err="1"/>
              <a:t>level</a:t>
            </a:r>
            <a:r>
              <a:rPr lang="it-IT" altLang="it-IT" i="0" dirty="0"/>
              <a:t>.</a:t>
            </a:r>
            <a:endParaRPr lang="it-IT" altLang="it-IT" dirty="0"/>
          </a:p>
        </p:txBody>
      </p:sp>
    </p:spTree>
    <p:extLst>
      <p:ext uri="{BB962C8B-B14F-4D97-AF65-F5344CB8AC3E}">
        <p14:creationId xmlns:p14="http://schemas.microsoft.com/office/powerpoint/2010/main" val="9700736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1867AC4A-72F5-A71C-1BDC-0D4107F0AFA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D0EFC42D-DB85-49FB-AA41-AE1E1C024590}" type="slidenum">
              <a:rPr lang="it-IT" altLang="it-IT" sz="1200">
                <a:solidFill>
                  <a:schemeClr val="tx1"/>
                </a:solidFill>
              </a:rPr>
              <a:pPr/>
              <a:t>36</a:t>
            </a:fld>
            <a:endParaRPr lang="it-IT" altLang="it-IT" sz="1200">
              <a:solidFill>
                <a:schemeClr val="tx1"/>
              </a:solidFill>
            </a:endParaRPr>
          </a:p>
        </p:txBody>
      </p:sp>
      <p:sp>
        <p:nvSpPr>
          <p:cNvPr id="11267" name="Rectangle 2">
            <a:extLst>
              <a:ext uri="{FF2B5EF4-FFF2-40B4-BE49-F238E27FC236}">
                <a16:creationId xmlns:a16="http://schemas.microsoft.com/office/drawing/2014/main" id="{242710E2-F673-2DB7-8771-6B6EB5295A3C}"/>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EF00C6DD-BA99-872D-B333-75A0A994AC7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dirty="0"/>
          </a:p>
        </p:txBody>
      </p:sp>
    </p:spTree>
    <p:extLst>
      <p:ext uri="{BB962C8B-B14F-4D97-AF65-F5344CB8AC3E}">
        <p14:creationId xmlns:p14="http://schemas.microsoft.com/office/powerpoint/2010/main" val="28172515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1867AC4A-72F5-A71C-1BDC-0D4107F0AFA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D0EFC42D-DB85-49FB-AA41-AE1E1C024590}" type="slidenum">
              <a:rPr lang="it-IT" altLang="it-IT" sz="1200">
                <a:solidFill>
                  <a:schemeClr val="tx1"/>
                </a:solidFill>
              </a:rPr>
              <a:pPr/>
              <a:t>37</a:t>
            </a:fld>
            <a:endParaRPr lang="it-IT" altLang="it-IT" sz="1200">
              <a:solidFill>
                <a:schemeClr val="tx1"/>
              </a:solidFill>
            </a:endParaRPr>
          </a:p>
        </p:txBody>
      </p:sp>
      <p:sp>
        <p:nvSpPr>
          <p:cNvPr id="11267" name="Rectangle 2">
            <a:extLst>
              <a:ext uri="{FF2B5EF4-FFF2-40B4-BE49-F238E27FC236}">
                <a16:creationId xmlns:a16="http://schemas.microsoft.com/office/drawing/2014/main" id="{242710E2-F673-2DB7-8771-6B6EB5295A3C}"/>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EF00C6DD-BA99-872D-B333-75A0A994AC7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it-IT" altLang="it-IT" dirty="0" err="1"/>
              <a:t>Again</a:t>
            </a:r>
            <a:r>
              <a:rPr lang="it-IT" altLang="it-IT" dirty="0"/>
              <a:t>, working with limited hardware </a:t>
            </a:r>
            <a:r>
              <a:rPr lang="it-IT" altLang="it-IT" dirty="0" err="1"/>
              <a:t>resources</a:t>
            </a:r>
            <a:r>
              <a:rPr lang="it-IT" altLang="it-IT" dirty="0"/>
              <a:t> and following the training setups of the </a:t>
            </a:r>
            <a:r>
              <a:rPr lang="it-IT" altLang="it-IT" dirty="0" err="1"/>
              <a:t>previous</a:t>
            </a:r>
            <a:r>
              <a:rPr lang="it-IT" altLang="it-IT" dirty="0"/>
              <a:t> papers, I </a:t>
            </a:r>
            <a:r>
              <a:rPr lang="it-IT" altLang="it-IT" dirty="0" err="1"/>
              <a:t>faced</a:t>
            </a:r>
            <a:r>
              <a:rPr lang="it-IT" altLang="it-IT" dirty="0"/>
              <a:t> the problem of data </a:t>
            </a:r>
            <a:r>
              <a:rPr lang="it-IT" altLang="it-IT" dirty="0" err="1"/>
              <a:t>normalization</a:t>
            </a:r>
            <a:r>
              <a:rPr lang="it-IT" altLang="it-IT" dirty="0"/>
              <a:t> </a:t>
            </a:r>
            <a:r>
              <a:rPr lang="it-IT" altLang="it-IT" i="0" dirty="0"/>
              <a:t>for the </a:t>
            </a:r>
            <a:r>
              <a:rPr lang="it-IT" altLang="it-IT" i="0" dirty="0" err="1"/>
              <a:t>optimization</a:t>
            </a:r>
            <a:r>
              <a:rPr lang="it-IT" altLang="it-IT" i="0" dirty="0"/>
              <a:t> of </a:t>
            </a:r>
            <a:r>
              <a:rPr lang="it-IT" altLang="it-IT" i="1" dirty="0" err="1"/>
              <a:t>gradients</a:t>
            </a:r>
            <a:r>
              <a:rPr lang="it-IT" altLang="it-IT" i="1" dirty="0"/>
              <a:t> flow </a:t>
            </a:r>
            <a:r>
              <a:rPr lang="it-IT" altLang="it-IT" i="0" dirty="0" err="1"/>
              <a:t>during</a:t>
            </a:r>
            <a:r>
              <a:rPr lang="it-IT" altLang="it-IT" i="0" dirty="0"/>
              <a:t> the </a:t>
            </a:r>
            <a:r>
              <a:rPr lang="it-IT" altLang="it-IT" i="0" dirty="0" err="1"/>
              <a:t>backpropagation</a:t>
            </a:r>
            <a:r>
              <a:rPr lang="it-IT" altLang="it-IT" i="0" dirty="0"/>
              <a:t> </a:t>
            </a:r>
            <a:r>
              <a:rPr lang="it-IT" altLang="it-IT" i="0" dirty="0" err="1"/>
              <a:t>phase</a:t>
            </a:r>
            <a:r>
              <a:rPr lang="it-IT" altLang="it-IT" i="0" dirty="0"/>
              <a:t>, and </a:t>
            </a:r>
            <a:r>
              <a:rPr lang="it-IT" altLang="it-IT" i="0" dirty="0" err="1"/>
              <a:t>while</a:t>
            </a:r>
            <a:r>
              <a:rPr lang="it-IT" altLang="it-IT" i="0" dirty="0"/>
              <a:t> </a:t>
            </a:r>
            <a:r>
              <a:rPr lang="it-IT" altLang="it-IT" i="0" dirty="0" err="1"/>
              <a:t>most</a:t>
            </a:r>
            <a:r>
              <a:rPr lang="it-IT" altLang="it-IT" i="0" dirty="0"/>
              <a:t> of the papers use </a:t>
            </a:r>
            <a:r>
              <a:rPr lang="it-IT" altLang="it-IT" i="0" dirty="0" err="1"/>
              <a:t>either</a:t>
            </a:r>
            <a:r>
              <a:rPr lang="it-IT" altLang="it-IT" i="0" dirty="0"/>
              <a:t> </a:t>
            </a:r>
            <a:r>
              <a:rPr lang="it-IT" altLang="it-IT" i="1" dirty="0" err="1"/>
              <a:t>Instance</a:t>
            </a:r>
            <a:r>
              <a:rPr lang="it-IT" altLang="it-IT" i="0" dirty="0"/>
              <a:t> or </a:t>
            </a:r>
            <a:r>
              <a:rPr lang="it-IT" altLang="it-IT" i="1" dirty="0"/>
              <a:t>Group Norm</a:t>
            </a:r>
            <a:r>
              <a:rPr lang="it-IT" altLang="it-IT" i="0" dirty="0"/>
              <a:t> </a:t>
            </a:r>
            <a:r>
              <a:rPr lang="it-IT" altLang="it-IT" i="0" dirty="0" err="1"/>
              <a:t>because</a:t>
            </a:r>
            <a:r>
              <a:rPr lang="it-IT" altLang="it-IT" i="0" dirty="0"/>
              <a:t> of the </a:t>
            </a:r>
            <a:r>
              <a:rPr lang="it-IT" altLang="it-IT" i="0" dirty="0" err="1"/>
              <a:t>reduced</a:t>
            </a:r>
            <a:r>
              <a:rPr lang="it-IT" altLang="it-IT" i="0" dirty="0"/>
              <a:t> </a:t>
            </a:r>
            <a:r>
              <a:rPr lang="it-IT" altLang="it-IT" i="1" dirty="0"/>
              <a:t>batch size</a:t>
            </a:r>
            <a:r>
              <a:rPr lang="it-IT" altLang="it-IT" dirty="0"/>
              <a:t> </a:t>
            </a:r>
            <a:r>
              <a:rPr lang="it-IT" altLang="it-IT" dirty="0" err="1"/>
              <a:t>at</a:t>
            </a:r>
            <a:r>
              <a:rPr lang="it-IT" altLang="it-IT" dirty="0"/>
              <a:t> training time, I </a:t>
            </a:r>
            <a:r>
              <a:rPr lang="it-IT" altLang="it-IT" dirty="0" err="1"/>
              <a:t>found</a:t>
            </a:r>
            <a:r>
              <a:rPr lang="it-IT" altLang="it-IT" dirty="0"/>
              <a:t> to be more effective the </a:t>
            </a:r>
            <a:r>
              <a:rPr lang="it-IT" altLang="it-IT" dirty="0" err="1"/>
              <a:t>combination</a:t>
            </a:r>
            <a:r>
              <a:rPr lang="it-IT" altLang="it-IT" dirty="0"/>
              <a:t> of </a:t>
            </a:r>
            <a:r>
              <a:rPr lang="it-IT" altLang="it-IT" i="1" dirty="0"/>
              <a:t>Batch </a:t>
            </a:r>
            <a:r>
              <a:rPr lang="it-IT" altLang="it-IT" i="0" dirty="0"/>
              <a:t>Norm with </a:t>
            </a:r>
            <a:r>
              <a:rPr lang="it-IT" altLang="it-IT" i="1" dirty="0" err="1"/>
              <a:t>gradient</a:t>
            </a:r>
            <a:r>
              <a:rPr lang="it-IT" altLang="it-IT" i="1" dirty="0"/>
              <a:t> clipping. </a:t>
            </a:r>
            <a:r>
              <a:rPr lang="it-IT" altLang="it-IT" i="0" dirty="0"/>
              <a:t>The </a:t>
            </a:r>
            <a:r>
              <a:rPr lang="it-IT" altLang="it-IT" i="0" dirty="0" err="1"/>
              <a:t>latter</a:t>
            </a:r>
            <a:r>
              <a:rPr lang="it-IT" altLang="it-IT" i="0" dirty="0"/>
              <a:t> </a:t>
            </a:r>
            <a:r>
              <a:rPr lang="it-IT" altLang="it-IT" i="0" dirty="0" err="1"/>
              <a:t>is</a:t>
            </a:r>
            <a:r>
              <a:rPr lang="it-IT" altLang="it-IT" i="0" dirty="0"/>
              <a:t> for </a:t>
            </a:r>
            <a:r>
              <a:rPr lang="it-IT" altLang="it-IT" i="0" dirty="0" err="1"/>
              <a:t>avoiding</a:t>
            </a:r>
            <a:r>
              <a:rPr lang="it-IT" altLang="it-IT" i="0" dirty="0"/>
              <a:t> </a:t>
            </a:r>
            <a:r>
              <a:rPr lang="it-IT" altLang="it-IT" i="1" dirty="0" err="1"/>
              <a:t>gradient</a:t>
            </a:r>
            <a:r>
              <a:rPr lang="it-IT" altLang="it-IT" i="1" dirty="0"/>
              <a:t> </a:t>
            </a:r>
            <a:r>
              <a:rPr lang="it-IT" altLang="it-IT" i="1" dirty="0" err="1"/>
              <a:t>explosion</a:t>
            </a:r>
            <a:r>
              <a:rPr lang="it-IT" altLang="it-IT" i="1" dirty="0"/>
              <a:t>, </a:t>
            </a:r>
            <a:r>
              <a:rPr lang="it-IT" altLang="it-IT" i="0" dirty="0" err="1"/>
              <a:t>while</a:t>
            </a:r>
            <a:r>
              <a:rPr lang="it-IT" altLang="it-IT" i="0" dirty="0"/>
              <a:t> the </a:t>
            </a:r>
            <a:r>
              <a:rPr lang="it-IT" altLang="it-IT" i="0" dirty="0" err="1"/>
              <a:t>former</a:t>
            </a:r>
            <a:r>
              <a:rPr lang="it-IT" altLang="it-IT" i="0" dirty="0"/>
              <a:t> </a:t>
            </a:r>
            <a:r>
              <a:rPr lang="it-IT" altLang="it-IT" i="0" dirty="0" err="1"/>
              <a:t>does</a:t>
            </a:r>
            <a:r>
              <a:rPr lang="it-IT" altLang="it-IT" i="0" dirty="0"/>
              <a:t> a </a:t>
            </a:r>
            <a:r>
              <a:rPr lang="it-IT" altLang="it-IT" i="0" dirty="0" err="1"/>
              <a:t>better</a:t>
            </a:r>
            <a:r>
              <a:rPr lang="it-IT" altLang="it-IT" i="0" dirty="0"/>
              <a:t> job </a:t>
            </a:r>
            <a:r>
              <a:rPr lang="it-IT" altLang="it-IT" i="0" dirty="0" err="1"/>
              <a:t>than</a:t>
            </a:r>
            <a:r>
              <a:rPr lang="it-IT" altLang="it-IT" i="0" dirty="0"/>
              <a:t> the </a:t>
            </a:r>
            <a:r>
              <a:rPr lang="it-IT" altLang="it-IT" i="0" dirty="0" err="1"/>
              <a:t>other</a:t>
            </a:r>
            <a:r>
              <a:rPr lang="it-IT" altLang="it-IT" i="0" dirty="0"/>
              <a:t> </a:t>
            </a:r>
            <a:r>
              <a:rPr lang="it-IT" altLang="it-IT" i="0" dirty="0" err="1"/>
              <a:t>normalization</a:t>
            </a:r>
            <a:r>
              <a:rPr lang="it-IT" altLang="it-IT" i="0" dirty="0"/>
              <a:t> </a:t>
            </a:r>
            <a:r>
              <a:rPr lang="it-IT" altLang="it-IT" i="0" dirty="0" err="1"/>
              <a:t>layers</a:t>
            </a:r>
            <a:r>
              <a:rPr lang="it-IT" altLang="it-IT" i="0" dirty="0"/>
              <a:t> </a:t>
            </a:r>
            <a:r>
              <a:rPr lang="it-IT" altLang="it-IT" i="0" dirty="0" err="1"/>
              <a:t>possibly</a:t>
            </a:r>
            <a:r>
              <a:rPr lang="it-IT" altLang="it-IT" i="0" dirty="0"/>
              <a:t> </a:t>
            </a:r>
            <a:r>
              <a:rPr lang="it-IT" altLang="it-IT" i="0" dirty="0" err="1"/>
              <a:t>because</a:t>
            </a:r>
            <a:r>
              <a:rPr lang="it-IT" altLang="it-IT" i="0" dirty="0"/>
              <a:t>:</a:t>
            </a:r>
          </a:p>
          <a:p>
            <a:pPr marL="171450" indent="-171450" eaLnBrk="1" hangingPunct="1">
              <a:buFont typeface="Arial" panose="020B0604020202020204" pitchFamily="34" charset="0"/>
              <a:buChar char="•"/>
            </a:pPr>
            <a:r>
              <a:rPr lang="it-IT" altLang="it-IT" i="0" dirty="0"/>
              <a:t>The </a:t>
            </a:r>
            <a:r>
              <a:rPr lang="it-IT" altLang="it-IT" i="1" dirty="0" err="1"/>
              <a:t>learnable</a:t>
            </a:r>
            <a:r>
              <a:rPr lang="it-IT" altLang="it-IT" i="1" dirty="0"/>
              <a:t> </a:t>
            </a:r>
            <a:r>
              <a:rPr lang="it-IT" altLang="it-IT" i="1" dirty="0" err="1"/>
              <a:t>parameters</a:t>
            </a:r>
            <a:r>
              <a:rPr lang="it-IT" altLang="it-IT" i="1" dirty="0"/>
              <a:t> (\gamma and \beta) </a:t>
            </a:r>
            <a:r>
              <a:rPr lang="it-IT" altLang="it-IT" i="0" dirty="0"/>
              <a:t>for the </a:t>
            </a:r>
            <a:r>
              <a:rPr lang="it-IT" altLang="it-IT" i="1" dirty="0"/>
              <a:t>affine </a:t>
            </a:r>
            <a:r>
              <a:rPr lang="it-IT" altLang="it-IT" i="1" dirty="0" err="1"/>
              <a:t>transformation</a:t>
            </a:r>
            <a:r>
              <a:rPr lang="it-IT" altLang="it-IT" i="1" dirty="0"/>
              <a:t> </a:t>
            </a:r>
            <a:r>
              <a:rPr lang="it-IT" altLang="it-IT" i="0" dirty="0"/>
              <a:t>and tracking the </a:t>
            </a:r>
            <a:r>
              <a:rPr lang="it-IT" altLang="it-IT" i="1" dirty="0"/>
              <a:t>running </a:t>
            </a:r>
            <a:r>
              <a:rPr lang="it-IT" altLang="it-IT" i="1" dirty="0" err="1"/>
              <a:t>statistics</a:t>
            </a:r>
            <a:r>
              <a:rPr lang="it-IT" altLang="it-IT" i="1" dirty="0"/>
              <a:t> </a:t>
            </a:r>
            <a:r>
              <a:rPr lang="it-IT" altLang="it-IT" i="0" dirty="0"/>
              <a:t>over the </a:t>
            </a:r>
            <a:r>
              <a:rPr lang="it-IT" altLang="it-IT" i="0" dirty="0" err="1"/>
              <a:t>whole</a:t>
            </a:r>
            <a:r>
              <a:rPr lang="it-IT" altLang="it-IT" i="0" dirty="0"/>
              <a:t> dataset</a:t>
            </a:r>
            <a:r>
              <a:rPr lang="it-IT" altLang="it-IT" i="1" dirty="0"/>
              <a:t> </a:t>
            </a:r>
            <a:r>
              <a:rPr lang="it-IT" altLang="it-IT" i="0" dirty="0" err="1"/>
              <a:t>should</a:t>
            </a:r>
            <a:r>
              <a:rPr lang="it-IT" altLang="it-IT" i="0" dirty="0"/>
              <a:t> </a:t>
            </a:r>
            <a:r>
              <a:rPr lang="it-IT" altLang="it-IT" i="0" dirty="0" err="1"/>
              <a:t>suffice</a:t>
            </a:r>
            <a:r>
              <a:rPr lang="it-IT" altLang="it-IT" i="0" dirty="0"/>
              <a:t> to «</a:t>
            </a:r>
            <a:r>
              <a:rPr lang="it-IT" altLang="it-IT" i="0" dirty="0" err="1"/>
              <a:t>fill</a:t>
            </a:r>
            <a:r>
              <a:rPr lang="it-IT" altLang="it-IT" i="0" dirty="0"/>
              <a:t> the gap of a large batch»</a:t>
            </a:r>
          </a:p>
        </p:txBody>
      </p:sp>
    </p:spTree>
    <p:extLst>
      <p:ext uri="{BB962C8B-B14F-4D97-AF65-F5344CB8AC3E}">
        <p14:creationId xmlns:p14="http://schemas.microsoft.com/office/powerpoint/2010/main" val="28836696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1867AC4A-72F5-A71C-1BDC-0D4107F0AFA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D0EFC42D-DB85-49FB-AA41-AE1E1C024590}" type="slidenum">
              <a:rPr lang="it-IT" altLang="it-IT" sz="1200">
                <a:solidFill>
                  <a:schemeClr val="tx1"/>
                </a:solidFill>
              </a:rPr>
              <a:pPr/>
              <a:t>38</a:t>
            </a:fld>
            <a:endParaRPr lang="it-IT" altLang="it-IT" sz="1200">
              <a:solidFill>
                <a:schemeClr val="tx1"/>
              </a:solidFill>
            </a:endParaRPr>
          </a:p>
        </p:txBody>
      </p:sp>
      <p:sp>
        <p:nvSpPr>
          <p:cNvPr id="11267" name="Rectangle 2">
            <a:extLst>
              <a:ext uri="{FF2B5EF4-FFF2-40B4-BE49-F238E27FC236}">
                <a16:creationId xmlns:a16="http://schemas.microsoft.com/office/drawing/2014/main" id="{242710E2-F673-2DB7-8771-6B6EB5295A3C}"/>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EF00C6DD-BA99-872D-B333-75A0A994AC7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i="0" dirty="0"/>
          </a:p>
        </p:txBody>
      </p:sp>
    </p:spTree>
    <p:extLst>
      <p:ext uri="{BB962C8B-B14F-4D97-AF65-F5344CB8AC3E}">
        <p14:creationId xmlns:p14="http://schemas.microsoft.com/office/powerpoint/2010/main" val="3997354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1867AC4A-72F5-A71C-1BDC-0D4107F0AFA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D0EFC42D-DB85-49FB-AA41-AE1E1C024590}" type="slidenum">
              <a:rPr lang="it-IT" altLang="it-IT" sz="1200">
                <a:solidFill>
                  <a:schemeClr val="tx1"/>
                </a:solidFill>
              </a:rPr>
              <a:pPr/>
              <a:t>39</a:t>
            </a:fld>
            <a:endParaRPr lang="it-IT" altLang="it-IT" sz="1200">
              <a:solidFill>
                <a:schemeClr val="tx1"/>
              </a:solidFill>
            </a:endParaRPr>
          </a:p>
        </p:txBody>
      </p:sp>
      <p:sp>
        <p:nvSpPr>
          <p:cNvPr id="11267" name="Rectangle 2">
            <a:extLst>
              <a:ext uri="{FF2B5EF4-FFF2-40B4-BE49-F238E27FC236}">
                <a16:creationId xmlns:a16="http://schemas.microsoft.com/office/drawing/2014/main" id="{242710E2-F673-2DB7-8771-6B6EB5295A3C}"/>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EF00C6DD-BA99-872D-B333-75A0A994AC7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it-IT" altLang="it-IT" dirty="0" err="1"/>
              <a:t>As</a:t>
            </a:r>
            <a:r>
              <a:rPr lang="it-IT" altLang="it-IT" dirty="0"/>
              <a:t> </a:t>
            </a:r>
            <a:r>
              <a:rPr lang="it-IT" altLang="it-IT" dirty="0" err="1"/>
              <a:t>mentioned</a:t>
            </a:r>
            <a:r>
              <a:rPr lang="it-IT" altLang="it-IT" dirty="0"/>
              <a:t> </a:t>
            </a:r>
            <a:r>
              <a:rPr lang="it-IT" altLang="it-IT" dirty="0" err="1"/>
              <a:t>earlier</a:t>
            </a:r>
            <a:r>
              <a:rPr lang="it-IT" altLang="it-IT" dirty="0"/>
              <a:t>, the </a:t>
            </a:r>
            <a:r>
              <a:rPr lang="it-IT" altLang="it-IT" dirty="0" err="1"/>
              <a:t>implementations</a:t>
            </a:r>
            <a:r>
              <a:rPr lang="it-IT" altLang="it-IT" dirty="0"/>
              <a:t> of the Attention </a:t>
            </a:r>
            <a:r>
              <a:rPr lang="it-IT" altLang="it-IT" dirty="0" err="1"/>
              <a:t>Unet</a:t>
            </a:r>
            <a:r>
              <a:rPr lang="it-IT" altLang="it-IT" dirty="0"/>
              <a:t> </a:t>
            </a:r>
            <a:r>
              <a:rPr lang="it-IT" altLang="it-IT" dirty="0" err="1"/>
              <a:t>either</a:t>
            </a:r>
            <a:r>
              <a:rPr lang="it-IT" altLang="it-IT" dirty="0"/>
              <a:t> </a:t>
            </a:r>
            <a:r>
              <a:rPr lang="it-IT" altLang="it-IT" dirty="0" err="1"/>
              <a:t>left</a:t>
            </a:r>
            <a:r>
              <a:rPr lang="it-IT" altLang="it-IT" dirty="0"/>
              <a:t> out </a:t>
            </a:r>
            <a:r>
              <a:rPr lang="it-IT" altLang="it-IT" dirty="0" err="1"/>
              <a:t>any</a:t>
            </a:r>
            <a:r>
              <a:rPr lang="it-IT" altLang="it-IT" dirty="0"/>
              <a:t> </a:t>
            </a:r>
            <a:r>
              <a:rPr lang="it-IT" altLang="it-IT" dirty="0" err="1"/>
              <a:t>kind</a:t>
            </a:r>
            <a:r>
              <a:rPr lang="it-IT" altLang="it-IT" dirty="0"/>
              <a:t> of </a:t>
            </a:r>
            <a:r>
              <a:rPr lang="it-IT" altLang="it-IT" i="1" dirty="0"/>
              <a:t>dropout </a:t>
            </a:r>
            <a:r>
              <a:rPr lang="it-IT" altLang="it-IT" i="1" dirty="0" err="1"/>
              <a:t>layer</a:t>
            </a:r>
            <a:r>
              <a:rPr lang="it-IT" altLang="it-IT" i="1" dirty="0"/>
              <a:t>, </a:t>
            </a:r>
            <a:r>
              <a:rPr lang="it-IT" altLang="it-IT" i="0" dirty="0"/>
              <a:t>or </a:t>
            </a:r>
            <a:r>
              <a:rPr lang="it-IT" altLang="it-IT" i="0" dirty="0" err="1"/>
              <a:t>used</a:t>
            </a:r>
            <a:r>
              <a:rPr lang="it-IT" altLang="it-IT" i="0" dirty="0"/>
              <a:t> a «non-fitting type» for the </a:t>
            </a:r>
            <a:r>
              <a:rPr lang="it-IT" altLang="it-IT" i="0" dirty="0" err="1"/>
              <a:t>segmentation</a:t>
            </a:r>
            <a:r>
              <a:rPr lang="it-IT" altLang="it-IT" i="0" dirty="0"/>
              <a:t> task. </a:t>
            </a:r>
            <a:endParaRPr lang="it-IT" altLang="it-IT" i="1" dirty="0"/>
          </a:p>
          <a:p>
            <a:pPr eaLnBrk="1" hangingPunct="1"/>
            <a:r>
              <a:rPr lang="it-IT" altLang="it-IT" i="0" dirty="0"/>
              <a:t>So, I first </a:t>
            </a:r>
            <a:r>
              <a:rPr lang="it-IT" altLang="it-IT" i="0" dirty="0" err="1"/>
              <a:t>introduced</a:t>
            </a:r>
            <a:r>
              <a:rPr lang="it-IT" altLang="it-IT" i="0" dirty="0"/>
              <a:t> the </a:t>
            </a:r>
            <a:r>
              <a:rPr lang="it-IT" altLang="it-IT" i="1" dirty="0" err="1"/>
              <a:t>spatial</a:t>
            </a:r>
            <a:r>
              <a:rPr lang="it-IT" altLang="it-IT" i="1" dirty="0"/>
              <a:t> 3d dropout </a:t>
            </a:r>
            <a:r>
              <a:rPr lang="it-IT" altLang="it-IT" i="1" dirty="0" err="1"/>
              <a:t>layer</a:t>
            </a:r>
            <a:r>
              <a:rPr lang="it-IT" altLang="it-IT" i="1" dirty="0"/>
              <a:t> </a:t>
            </a:r>
            <a:r>
              <a:rPr lang="en-GB" dirty="0"/>
              <a:t>to promote independence between feature maps (instead of just dropout adjacent pixels within feature maps that are  with all probability strongly correlated) and test different setups within the Residual Blocks in the </a:t>
            </a:r>
            <a:r>
              <a:rPr lang="en-GB" i="1" dirty="0"/>
              <a:t>contracting path</a:t>
            </a:r>
            <a:r>
              <a:rPr lang="en-GB" dirty="0"/>
              <a:t>: </a:t>
            </a:r>
          </a:p>
          <a:p>
            <a:pPr marL="171450" indent="-171450" eaLnBrk="1" hangingPunct="1">
              <a:buFont typeface="Arial" panose="020B0604020202020204" pitchFamily="34" charset="0"/>
              <a:buChar char="•"/>
            </a:pPr>
            <a:r>
              <a:rPr lang="en-GB" dirty="0"/>
              <a:t>At first after each </a:t>
            </a:r>
            <a:r>
              <a:rPr lang="en-GB" i="1" dirty="0"/>
              <a:t>convolution</a:t>
            </a:r>
            <a:endParaRPr lang="en-GB" i="0" dirty="0"/>
          </a:p>
          <a:p>
            <a:pPr marL="171450" indent="-171450" eaLnBrk="1" hangingPunct="1">
              <a:buFont typeface="Arial" panose="020B0604020202020204" pitchFamily="34" charset="0"/>
              <a:buChar char="•"/>
            </a:pPr>
            <a:r>
              <a:rPr lang="en-GB" i="0" dirty="0"/>
              <a:t>then right after each single </a:t>
            </a:r>
            <a:r>
              <a:rPr lang="en-GB" i="1" dirty="0"/>
              <a:t>Block </a:t>
            </a:r>
            <a:r>
              <a:rPr lang="en-GB" i="0" dirty="0"/>
              <a:t>(with and without the </a:t>
            </a:r>
            <a:r>
              <a:rPr lang="en-GB" i="1" dirty="0"/>
              <a:t>dropout </a:t>
            </a:r>
            <a:r>
              <a:rPr lang="en-GB" i="0" dirty="0"/>
              <a:t>in the block)</a:t>
            </a:r>
          </a:p>
          <a:p>
            <a:pPr marL="171450" indent="-171450" eaLnBrk="1" hangingPunct="1">
              <a:buFont typeface="Arial" panose="020B0604020202020204" pitchFamily="34" charset="0"/>
              <a:buChar char="•"/>
            </a:pPr>
            <a:r>
              <a:rPr lang="en-GB" altLang="it-IT" i="0" dirty="0"/>
              <a:t>And finally only after the first Residual Block, this configuration resulting the best alternative as it led to both </a:t>
            </a:r>
            <a:r>
              <a:rPr lang="en-GB" altLang="it-IT" i="1" dirty="0"/>
              <a:t>good performance </a:t>
            </a:r>
            <a:r>
              <a:rPr lang="en-GB" altLang="it-IT" i="0" dirty="0"/>
              <a:t>and </a:t>
            </a:r>
            <a:r>
              <a:rPr lang="en-GB" altLang="it-IT" i="1" dirty="0"/>
              <a:t>better generalization</a:t>
            </a:r>
            <a:endParaRPr lang="it-IT" altLang="it-IT" i="1" dirty="0"/>
          </a:p>
        </p:txBody>
      </p:sp>
    </p:spTree>
    <p:extLst>
      <p:ext uri="{BB962C8B-B14F-4D97-AF65-F5344CB8AC3E}">
        <p14:creationId xmlns:p14="http://schemas.microsoft.com/office/powerpoint/2010/main" val="5159464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1867AC4A-72F5-A71C-1BDC-0D4107F0AFA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D0EFC42D-DB85-49FB-AA41-AE1E1C024590}" type="slidenum">
              <a:rPr lang="it-IT" altLang="it-IT" sz="1200">
                <a:solidFill>
                  <a:schemeClr val="tx1"/>
                </a:solidFill>
              </a:rPr>
              <a:pPr/>
              <a:t>40</a:t>
            </a:fld>
            <a:endParaRPr lang="it-IT" altLang="it-IT" sz="1200">
              <a:solidFill>
                <a:schemeClr val="tx1"/>
              </a:solidFill>
            </a:endParaRPr>
          </a:p>
        </p:txBody>
      </p:sp>
      <p:sp>
        <p:nvSpPr>
          <p:cNvPr id="11267" name="Rectangle 2">
            <a:extLst>
              <a:ext uri="{FF2B5EF4-FFF2-40B4-BE49-F238E27FC236}">
                <a16:creationId xmlns:a16="http://schemas.microsoft.com/office/drawing/2014/main" id="{242710E2-F673-2DB7-8771-6B6EB5295A3C}"/>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EF00C6DD-BA99-872D-B333-75A0A994AC7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it-IT" altLang="it-IT" i="0" dirty="0"/>
              <a:t>Here some </a:t>
            </a:r>
            <a:r>
              <a:rPr lang="it-IT" altLang="it-IT" i="0" dirty="0" err="1"/>
              <a:t>results</a:t>
            </a:r>
            <a:r>
              <a:rPr lang="it-IT" altLang="it-IT" i="0" dirty="0"/>
              <a:t>: </a:t>
            </a:r>
            <a:r>
              <a:rPr lang="it-IT" altLang="it-IT" i="0" dirty="0" err="1"/>
              <a:t>despite</a:t>
            </a:r>
            <a:r>
              <a:rPr lang="it-IT" altLang="it-IT" i="0" dirty="0"/>
              <a:t> </a:t>
            </a:r>
            <a:r>
              <a:rPr lang="it-IT" altLang="it-IT" i="0" dirty="0" err="1"/>
              <a:t>obtaining</a:t>
            </a:r>
            <a:r>
              <a:rPr lang="it-IT" altLang="it-IT" i="0" dirty="0"/>
              <a:t> </a:t>
            </a:r>
            <a:r>
              <a:rPr lang="it-IT" altLang="it-IT" i="0" dirty="0" err="1"/>
              <a:t>decent</a:t>
            </a:r>
            <a:r>
              <a:rPr lang="it-IT" altLang="it-IT" i="0" dirty="0"/>
              <a:t> </a:t>
            </a:r>
            <a:r>
              <a:rPr lang="it-IT" altLang="it-IT" i="0" dirty="0" err="1"/>
              <a:t>results</a:t>
            </a:r>
            <a:r>
              <a:rPr lang="it-IT" altLang="it-IT" i="0" dirty="0"/>
              <a:t> for the WT </a:t>
            </a:r>
            <a:r>
              <a:rPr lang="it-IT" altLang="it-IT" i="0" dirty="0" err="1"/>
              <a:t>segmentation</a:t>
            </a:r>
            <a:r>
              <a:rPr lang="it-IT" altLang="it-IT" i="0" dirty="0"/>
              <a:t> score, </a:t>
            </a:r>
            <a:r>
              <a:rPr lang="it-IT" altLang="it-IT" i="0" dirty="0" err="1"/>
              <a:t>except</a:t>
            </a:r>
            <a:r>
              <a:rPr lang="it-IT" altLang="it-IT" i="0" dirty="0"/>
              <a:t> for the </a:t>
            </a:r>
            <a:r>
              <a:rPr lang="it-IT" altLang="it-IT" i="0" dirty="0" err="1"/>
              <a:t>combination</a:t>
            </a:r>
            <a:r>
              <a:rPr lang="it-IT" altLang="it-IT" i="0" dirty="0"/>
              <a:t> «</a:t>
            </a:r>
            <a:r>
              <a:rPr lang="it-IT" altLang="it-IT" i="0" dirty="0" err="1"/>
              <a:t>within</a:t>
            </a:r>
            <a:r>
              <a:rPr lang="it-IT" altLang="it-IT" i="0" dirty="0"/>
              <a:t> + after» the </a:t>
            </a:r>
            <a:r>
              <a:rPr lang="it-IT" altLang="it-IT" i="0" dirty="0" err="1"/>
              <a:t>others</a:t>
            </a:r>
            <a:r>
              <a:rPr lang="it-IT" altLang="it-IT" i="0" dirty="0"/>
              <a:t> </a:t>
            </a:r>
            <a:r>
              <a:rPr lang="it-IT" altLang="it-IT" i="0" dirty="0" err="1"/>
              <a:t>perform</a:t>
            </a:r>
            <a:r>
              <a:rPr lang="it-IT" altLang="it-IT" i="0" dirty="0"/>
              <a:t> </a:t>
            </a:r>
            <a:r>
              <a:rPr lang="it-IT" altLang="it-IT" i="0" dirty="0" err="1"/>
              <a:t>badly</a:t>
            </a:r>
            <a:r>
              <a:rPr lang="it-IT" altLang="it-IT" i="0" dirty="0"/>
              <a:t> on the </a:t>
            </a:r>
            <a:r>
              <a:rPr lang="it-IT" altLang="it-IT" i="0" dirty="0" err="1"/>
              <a:t>other</a:t>
            </a:r>
            <a:r>
              <a:rPr lang="it-IT" altLang="it-IT" i="0" dirty="0"/>
              <a:t> labels, </a:t>
            </a:r>
            <a:r>
              <a:rPr lang="it-IT" altLang="it-IT" i="0" dirty="0" err="1"/>
              <a:t>however</a:t>
            </a:r>
            <a:r>
              <a:rPr lang="it-IT" altLang="it-IT" i="0" dirty="0"/>
              <a:t>…</a:t>
            </a:r>
            <a:endParaRPr lang="it-IT" altLang="it-IT" i="1" dirty="0"/>
          </a:p>
        </p:txBody>
      </p:sp>
    </p:spTree>
    <p:extLst>
      <p:ext uri="{BB962C8B-B14F-4D97-AF65-F5344CB8AC3E}">
        <p14:creationId xmlns:p14="http://schemas.microsoft.com/office/powerpoint/2010/main" val="2611063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A64D75A6-46CA-E2F6-341A-E829C73E8B4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43DC4737-916D-4BED-8A6F-6C0FF0036A5D}" type="slidenum">
              <a:rPr lang="it-IT" altLang="it-IT" sz="1200">
                <a:solidFill>
                  <a:schemeClr val="tx1"/>
                </a:solidFill>
              </a:rPr>
              <a:pPr/>
              <a:t>4</a:t>
            </a:fld>
            <a:endParaRPr lang="it-IT" altLang="it-IT" sz="1200">
              <a:solidFill>
                <a:schemeClr val="tx1"/>
              </a:solidFill>
            </a:endParaRPr>
          </a:p>
        </p:txBody>
      </p:sp>
      <p:sp>
        <p:nvSpPr>
          <p:cNvPr id="7171" name="Rectangle 2">
            <a:extLst>
              <a:ext uri="{FF2B5EF4-FFF2-40B4-BE49-F238E27FC236}">
                <a16:creationId xmlns:a16="http://schemas.microsoft.com/office/drawing/2014/main" id="{7838BEAA-9F24-A9EE-B2A0-DDEE9DFD9A95}"/>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4ED462EB-C117-60AD-E21B-99D34F94E0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it-IT" altLang="it-IT" dirty="0" err="1"/>
              <a:t>Segmentation</a:t>
            </a:r>
            <a:r>
              <a:rPr lang="it-IT" altLang="it-IT" dirty="0"/>
              <a:t> </a:t>
            </a:r>
            <a:r>
              <a:rPr lang="it-IT" altLang="it-IT" dirty="0" err="1"/>
              <a:t>involves</a:t>
            </a:r>
            <a:r>
              <a:rPr lang="it-IT" altLang="it-IT" dirty="0"/>
              <a:t> </a:t>
            </a:r>
            <a:r>
              <a:rPr lang="it-IT" altLang="it-IT" dirty="0" err="1"/>
              <a:t>locating</a:t>
            </a:r>
            <a:r>
              <a:rPr lang="it-IT" altLang="it-IT" dirty="0"/>
              <a:t> objects or </a:t>
            </a:r>
            <a:r>
              <a:rPr lang="it-IT" altLang="it-IT" dirty="0" err="1"/>
              <a:t>regions</a:t>
            </a:r>
            <a:r>
              <a:rPr lang="it-IT" altLang="it-IT" dirty="0"/>
              <a:t> of </a:t>
            </a:r>
            <a:r>
              <a:rPr lang="it-IT" altLang="it-IT" dirty="0" err="1"/>
              <a:t>interest</a:t>
            </a:r>
            <a:r>
              <a:rPr lang="it-IT" altLang="it-IT" dirty="0"/>
              <a:t> </a:t>
            </a:r>
            <a:r>
              <a:rPr lang="it-IT" altLang="it-IT" dirty="0" err="1"/>
              <a:t>precisely</a:t>
            </a:r>
            <a:r>
              <a:rPr lang="it-IT" altLang="it-IT" dirty="0"/>
              <a:t> in an image by </a:t>
            </a:r>
            <a:r>
              <a:rPr lang="it-IT" altLang="it-IT" dirty="0" err="1"/>
              <a:t>assigning</a:t>
            </a:r>
            <a:r>
              <a:rPr lang="it-IT" altLang="it-IT" dirty="0"/>
              <a:t> a label to </a:t>
            </a:r>
            <a:r>
              <a:rPr lang="it-IT" altLang="it-IT" dirty="0" err="1"/>
              <a:t>every</a:t>
            </a:r>
            <a:r>
              <a:rPr lang="it-IT" altLang="it-IT" dirty="0"/>
              <a:t> pixels in an image. With high </a:t>
            </a:r>
            <a:r>
              <a:rPr lang="it-IT" altLang="it-IT" dirty="0" err="1"/>
              <a:t>probability</a:t>
            </a:r>
            <a:r>
              <a:rPr lang="it-IT" altLang="it-IT" dirty="0"/>
              <a:t>, pixels with the </a:t>
            </a:r>
            <a:r>
              <a:rPr lang="it-IT" altLang="it-IT" dirty="0" err="1"/>
              <a:t>same</a:t>
            </a:r>
            <a:r>
              <a:rPr lang="it-IT" altLang="it-IT" dirty="0"/>
              <a:t> label share </a:t>
            </a:r>
            <a:r>
              <a:rPr lang="it-IT" altLang="it-IT" dirty="0" err="1"/>
              <a:t>similar</a:t>
            </a:r>
            <a:r>
              <a:rPr lang="it-IT" altLang="it-IT" dirty="0"/>
              <a:t> </a:t>
            </a:r>
            <a:r>
              <a:rPr lang="it-IT" altLang="it-IT" dirty="0" err="1"/>
              <a:t>characteristics</a:t>
            </a:r>
            <a:r>
              <a:rPr lang="it-IT" altLang="it-IT" dirty="0"/>
              <a:t>, </a:t>
            </a:r>
            <a:r>
              <a:rPr lang="it-IT" altLang="it-IT" dirty="0" err="1"/>
              <a:t>such</a:t>
            </a:r>
            <a:r>
              <a:rPr lang="it-IT" altLang="it-IT" dirty="0"/>
              <a:t> </a:t>
            </a:r>
            <a:r>
              <a:rPr lang="it-IT" altLang="it-IT" dirty="0" err="1"/>
              <a:t>as</a:t>
            </a:r>
            <a:r>
              <a:rPr lang="it-IT" altLang="it-IT" dirty="0"/>
              <a:t> color or texture, or whatever feature </a:t>
            </a:r>
            <a:r>
              <a:rPr lang="it-IT" altLang="it-IT" dirty="0" err="1"/>
              <a:t>that</a:t>
            </a:r>
            <a:r>
              <a:rPr lang="it-IT" altLang="it-IT" dirty="0"/>
              <a:t> can be </a:t>
            </a:r>
            <a:r>
              <a:rPr lang="it-IT" altLang="it-IT" dirty="0" err="1"/>
              <a:t>used</a:t>
            </a:r>
            <a:r>
              <a:rPr lang="it-IT" altLang="it-IT" dirty="0"/>
              <a:t> for tell </a:t>
            </a:r>
            <a:r>
              <a:rPr lang="it-IT" altLang="it-IT" dirty="0" err="1"/>
              <a:t>apart</a:t>
            </a:r>
            <a:r>
              <a:rPr lang="it-IT" altLang="it-IT" dirty="0"/>
              <a:t> </a:t>
            </a:r>
            <a:r>
              <a:rPr lang="it-IT" altLang="it-IT" dirty="0" err="1"/>
              <a:t>different</a:t>
            </a:r>
            <a:r>
              <a:rPr lang="it-IT" altLang="it-IT" dirty="0"/>
              <a:t> pixels.</a:t>
            </a:r>
          </a:p>
          <a:p>
            <a:pPr eaLnBrk="1" hangingPunct="1"/>
            <a:r>
              <a:rPr lang="it-IT" altLang="it-IT" dirty="0" err="1"/>
              <a:t>It</a:t>
            </a:r>
            <a:r>
              <a:rPr lang="it-IT" altLang="it-IT" dirty="0"/>
              <a:t> can be </a:t>
            </a:r>
            <a:r>
              <a:rPr lang="it-IT" altLang="it-IT" dirty="0" err="1"/>
              <a:t>easily</a:t>
            </a:r>
            <a:r>
              <a:rPr lang="it-IT" altLang="it-IT" dirty="0"/>
              <a:t> </a:t>
            </a:r>
            <a:r>
              <a:rPr lang="it-IT" altLang="it-IT" dirty="0" err="1"/>
              <a:t>guessed</a:t>
            </a:r>
            <a:r>
              <a:rPr lang="it-IT" altLang="it-IT" dirty="0"/>
              <a:t> </a:t>
            </a:r>
            <a:r>
              <a:rPr lang="it-IT" altLang="it-IT" dirty="0" err="1"/>
              <a:t>that</a:t>
            </a:r>
            <a:r>
              <a:rPr lang="it-IT" altLang="it-IT" dirty="0"/>
              <a:t> </a:t>
            </a:r>
            <a:r>
              <a:rPr lang="it-IT" altLang="it-IT" dirty="0" err="1"/>
              <a:t>such</a:t>
            </a:r>
            <a:r>
              <a:rPr lang="it-IT" altLang="it-IT" dirty="0"/>
              <a:t> </a:t>
            </a:r>
            <a:r>
              <a:rPr lang="it-IT" altLang="it-IT" dirty="0" err="1"/>
              <a:t>Segmentation</a:t>
            </a:r>
            <a:r>
              <a:rPr lang="it-IT" altLang="it-IT" dirty="0"/>
              <a:t> capabilities </a:t>
            </a:r>
            <a:r>
              <a:rPr lang="it-IT" altLang="it-IT" dirty="0" err="1"/>
              <a:t>could</a:t>
            </a:r>
            <a:r>
              <a:rPr lang="it-IT" altLang="it-IT" dirty="0"/>
              <a:t> be </a:t>
            </a:r>
            <a:r>
              <a:rPr lang="it-IT" altLang="it-IT" dirty="0" err="1"/>
              <a:t>effectively</a:t>
            </a:r>
            <a:r>
              <a:rPr lang="it-IT" altLang="it-IT" dirty="0"/>
              <a:t> </a:t>
            </a:r>
            <a:r>
              <a:rPr lang="it-IT" altLang="it-IT" dirty="0" err="1"/>
              <a:t>used</a:t>
            </a:r>
            <a:r>
              <a:rPr lang="it-IT" altLang="it-IT" dirty="0"/>
              <a:t> in </a:t>
            </a:r>
            <a:r>
              <a:rPr lang="it-IT" altLang="it-IT" dirty="0" err="1"/>
              <a:t>medical</a:t>
            </a:r>
            <a:r>
              <a:rPr lang="it-IT" altLang="it-IT" dirty="0"/>
              <a:t> imaging for </a:t>
            </a:r>
            <a:r>
              <a:rPr lang="it-IT" altLang="it-IT" dirty="0" err="1"/>
              <a:t>performing</a:t>
            </a:r>
            <a:r>
              <a:rPr lang="it-IT" altLang="it-IT" dirty="0"/>
              <a:t> task like </a:t>
            </a:r>
            <a:r>
              <a:rPr lang="it-IT" altLang="it-IT" dirty="0" err="1"/>
              <a:t>automatic</a:t>
            </a:r>
            <a:r>
              <a:rPr lang="it-IT" altLang="it-IT" dirty="0"/>
              <a:t> and </a:t>
            </a:r>
            <a:r>
              <a:rPr lang="it-IT" altLang="it-IT" dirty="0" err="1"/>
              <a:t>rapid</a:t>
            </a:r>
            <a:r>
              <a:rPr lang="it-IT" altLang="it-IT" dirty="0"/>
              <a:t> </a:t>
            </a:r>
            <a:r>
              <a:rPr lang="it-IT" altLang="it-IT" dirty="0" err="1"/>
              <a:t>detection</a:t>
            </a:r>
            <a:r>
              <a:rPr lang="it-IT" altLang="it-IT" dirty="0"/>
              <a:t> of </a:t>
            </a:r>
            <a:r>
              <a:rPr lang="it-IT" altLang="it-IT" dirty="0" err="1"/>
              <a:t>tumors</a:t>
            </a:r>
            <a:r>
              <a:rPr lang="it-IT" altLang="it-IT" dirty="0"/>
              <a:t> in </a:t>
            </a:r>
            <a:r>
              <a:rPr lang="it-IT" altLang="it-IT" dirty="0" err="1"/>
              <a:t>early</a:t>
            </a:r>
            <a:r>
              <a:rPr lang="it-IT" altLang="it-IT" dirty="0"/>
              <a:t> </a:t>
            </a:r>
            <a:r>
              <a:rPr lang="it-IT" altLang="it-IT" dirty="0" err="1"/>
              <a:t>diagnosis</a:t>
            </a:r>
            <a:r>
              <a:rPr lang="it-IT" altLang="it-IT" dirty="0"/>
              <a:t>.</a:t>
            </a:r>
          </a:p>
          <a:p>
            <a:pPr eaLnBrk="1" hangingPunct="1"/>
            <a:r>
              <a:rPr lang="it-IT" altLang="it-IT" dirty="0"/>
              <a:t>Of </a:t>
            </a:r>
            <a:r>
              <a:rPr lang="it-IT" altLang="it-IT" dirty="0" err="1"/>
              <a:t>course</a:t>
            </a:r>
            <a:r>
              <a:rPr lang="it-IT" altLang="it-IT" dirty="0"/>
              <a:t>, Computer Vision </a:t>
            </a:r>
            <a:r>
              <a:rPr lang="it-IT" altLang="it-IT" dirty="0" err="1"/>
              <a:t>cannot</a:t>
            </a:r>
            <a:r>
              <a:rPr lang="it-IT" altLang="it-IT" dirty="0"/>
              <a:t> by </a:t>
            </a:r>
            <a:r>
              <a:rPr lang="it-IT" altLang="it-IT" dirty="0" err="1"/>
              <a:t>itself</a:t>
            </a:r>
            <a:r>
              <a:rPr lang="it-IT" altLang="it-IT" dirty="0"/>
              <a:t> be </a:t>
            </a:r>
            <a:r>
              <a:rPr lang="it-IT" altLang="it-IT" dirty="0" err="1"/>
              <a:t>trusted</a:t>
            </a:r>
            <a:r>
              <a:rPr lang="it-IT" altLang="it-IT" dirty="0"/>
              <a:t> to </a:t>
            </a:r>
            <a:r>
              <a:rPr lang="it-IT" altLang="it-IT" dirty="0" err="1"/>
              <a:t>provide</a:t>
            </a:r>
            <a:r>
              <a:rPr lang="it-IT" altLang="it-IT" dirty="0"/>
              <a:t> </a:t>
            </a:r>
            <a:r>
              <a:rPr lang="it-IT" altLang="it-IT" dirty="0" err="1"/>
              <a:t>diagnoses</a:t>
            </a:r>
            <a:r>
              <a:rPr lang="it-IT" altLang="it-IT" dirty="0"/>
              <a:t>, </a:t>
            </a:r>
            <a:r>
              <a:rPr lang="it-IT" altLang="it-IT" dirty="0" err="1"/>
              <a:t>but</a:t>
            </a:r>
            <a:r>
              <a:rPr lang="it-IT" altLang="it-IT" dirty="0"/>
              <a:t> </a:t>
            </a:r>
            <a:r>
              <a:rPr lang="it-IT" altLang="it-IT" dirty="0" err="1"/>
              <a:t>it</a:t>
            </a:r>
            <a:r>
              <a:rPr lang="it-IT" altLang="it-IT" dirty="0"/>
              <a:t> </a:t>
            </a:r>
            <a:r>
              <a:rPr lang="it-IT" altLang="it-IT" dirty="0" err="1"/>
              <a:t>is</a:t>
            </a:r>
            <a:r>
              <a:rPr lang="it-IT" altLang="it-IT" dirty="0"/>
              <a:t> </a:t>
            </a:r>
            <a:r>
              <a:rPr lang="it-IT" altLang="it-IT" dirty="0" err="1"/>
              <a:t>certainly</a:t>
            </a:r>
            <a:r>
              <a:rPr lang="it-IT" altLang="it-IT" dirty="0"/>
              <a:t> an </a:t>
            </a:r>
            <a:r>
              <a:rPr lang="it-IT" altLang="it-IT" dirty="0" err="1"/>
              <a:t>invaluable</a:t>
            </a:r>
            <a:r>
              <a:rPr lang="it-IT" altLang="it-IT" dirty="0"/>
              <a:t> part of </a:t>
            </a:r>
            <a:r>
              <a:rPr lang="it-IT" altLang="it-IT" dirty="0" err="1"/>
              <a:t>modern</a:t>
            </a:r>
            <a:r>
              <a:rPr lang="it-IT" altLang="it-IT" dirty="0"/>
              <a:t> </a:t>
            </a:r>
            <a:r>
              <a:rPr lang="it-IT" altLang="it-IT" dirty="0" err="1"/>
              <a:t>medical</a:t>
            </a:r>
            <a:r>
              <a:rPr lang="it-IT" altLang="it-IT" dirty="0"/>
              <a:t> </a:t>
            </a:r>
            <a:r>
              <a:rPr lang="it-IT" altLang="it-IT" dirty="0" err="1"/>
              <a:t>diagnostic</a:t>
            </a:r>
            <a:r>
              <a:rPr lang="it-IT" altLang="it-IT" dirty="0"/>
              <a:t> techniques, </a:t>
            </a:r>
            <a:r>
              <a:rPr lang="it-IT" altLang="it-IT" dirty="0" err="1"/>
              <a:t>reinforcing</a:t>
            </a:r>
            <a:r>
              <a:rPr lang="it-IT" altLang="it-IT" dirty="0"/>
              <a:t> </a:t>
            </a:r>
            <a:r>
              <a:rPr lang="it-IT" altLang="it-IT" dirty="0" err="1"/>
              <a:t>what</a:t>
            </a:r>
            <a:r>
              <a:rPr lang="it-IT" altLang="it-IT" dirty="0"/>
              <a:t> </a:t>
            </a:r>
            <a:r>
              <a:rPr lang="it-IT" altLang="it-IT" dirty="0" err="1"/>
              <a:t>phsicians</a:t>
            </a:r>
            <a:r>
              <a:rPr lang="it-IT" altLang="it-IT" dirty="0"/>
              <a:t> </a:t>
            </a:r>
            <a:r>
              <a:rPr lang="it-IT" altLang="it-IT" dirty="0" err="1"/>
              <a:t>already</a:t>
            </a:r>
            <a:r>
              <a:rPr lang="it-IT" altLang="it-IT" dirty="0"/>
              <a:t> </a:t>
            </a:r>
            <a:r>
              <a:rPr lang="it-IT" altLang="it-IT" dirty="0" err="1"/>
              <a:t>think</a:t>
            </a:r>
            <a:r>
              <a:rPr lang="it-IT" altLang="it-IT" dirty="0"/>
              <a:t> or </a:t>
            </a:r>
            <a:r>
              <a:rPr lang="it-IT" altLang="it-IT" dirty="0" err="1"/>
              <a:t>providing</a:t>
            </a:r>
            <a:r>
              <a:rPr lang="it-IT" altLang="it-IT" dirty="0"/>
              <a:t> information </a:t>
            </a:r>
            <a:r>
              <a:rPr lang="it-IT" altLang="it-IT" dirty="0" err="1"/>
              <a:t>that</a:t>
            </a:r>
            <a:r>
              <a:rPr lang="it-IT" altLang="it-IT" dirty="0"/>
              <a:t> </a:t>
            </a:r>
            <a:r>
              <a:rPr lang="it-IT" altLang="it-IT" dirty="0" err="1"/>
              <a:t>they</a:t>
            </a:r>
            <a:r>
              <a:rPr lang="it-IT" altLang="it-IT" dirty="0"/>
              <a:t> </a:t>
            </a:r>
            <a:r>
              <a:rPr lang="it-IT" altLang="it-IT" dirty="0" err="1"/>
              <a:t>would</a:t>
            </a:r>
            <a:r>
              <a:rPr lang="it-IT" altLang="it-IT" dirty="0"/>
              <a:t> not </a:t>
            </a:r>
            <a:r>
              <a:rPr lang="it-IT" altLang="it-IT" dirty="0" err="1"/>
              <a:t>have</a:t>
            </a:r>
            <a:r>
              <a:rPr lang="it-IT" altLang="it-IT" dirty="0"/>
              <a:t> </a:t>
            </a:r>
            <a:r>
              <a:rPr lang="it-IT" altLang="it-IT" dirty="0" err="1"/>
              <a:t>seen</a:t>
            </a:r>
            <a:r>
              <a:rPr lang="it-IT" altLang="it-IT" dirty="0"/>
              <a:t>.</a:t>
            </a:r>
          </a:p>
          <a:p>
            <a:pPr eaLnBrk="1" hangingPunct="1"/>
            <a:r>
              <a:rPr lang="it-IT" altLang="it-IT" dirty="0"/>
              <a:t>And </a:t>
            </a:r>
            <a:r>
              <a:rPr lang="it-IT" altLang="it-IT" dirty="0" err="1"/>
              <a:t>let’s</a:t>
            </a:r>
            <a:r>
              <a:rPr lang="it-IT" altLang="it-IT" dirty="0"/>
              <a:t> </a:t>
            </a:r>
            <a:r>
              <a:rPr lang="it-IT" altLang="it-IT" dirty="0" err="1"/>
              <a:t>consider</a:t>
            </a:r>
            <a:r>
              <a:rPr lang="it-IT" altLang="it-IT" dirty="0"/>
              <a:t> </a:t>
            </a:r>
            <a:r>
              <a:rPr lang="it-IT" altLang="it-IT" dirty="0" err="1"/>
              <a:t>that</a:t>
            </a:r>
            <a:r>
              <a:rPr lang="it-IT" altLang="it-IT" dirty="0"/>
              <a:t> if </a:t>
            </a:r>
            <a:r>
              <a:rPr lang="en-GB" altLang="it-IT" dirty="0"/>
              <a:t>a</a:t>
            </a:r>
            <a:r>
              <a:rPr lang="en-GB" dirty="0"/>
              <a:t>n MRI scan can take 15 to 90 minutes, the time taken to generate scan results depends on the situation: time of day, the day of the week and the level of medical emergency for that scan and the radiology availability are all factors that must be considered: a neural network that assesses MRI scans could reduce the burden on these specialists, increasing the overall productivity.</a:t>
            </a:r>
            <a:endParaRPr lang="it-IT" altLang="it-IT" dirty="0"/>
          </a:p>
          <a:p>
            <a:pPr eaLnBrk="1" hangingPunct="1"/>
            <a:endParaRPr lang="it-IT" altLang="it-IT" dirty="0"/>
          </a:p>
        </p:txBody>
      </p:sp>
    </p:spTree>
    <p:extLst>
      <p:ext uri="{BB962C8B-B14F-4D97-AF65-F5344CB8AC3E}">
        <p14:creationId xmlns:p14="http://schemas.microsoft.com/office/powerpoint/2010/main" val="39804813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1867AC4A-72F5-A71C-1BDC-0D4107F0AFA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D0EFC42D-DB85-49FB-AA41-AE1E1C024590}" type="slidenum">
              <a:rPr lang="it-IT" altLang="it-IT" sz="1200">
                <a:solidFill>
                  <a:schemeClr val="tx1"/>
                </a:solidFill>
              </a:rPr>
              <a:pPr/>
              <a:t>41</a:t>
            </a:fld>
            <a:endParaRPr lang="it-IT" altLang="it-IT" sz="1200">
              <a:solidFill>
                <a:schemeClr val="tx1"/>
              </a:solidFill>
            </a:endParaRPr>
          </a:p>
        </p:txBody>
      </p:sp>
      <p:sp>
        <p:nvSpPr>
          <p:cNvPr id="11267" name="Rectangle 2">
            <a:extLst>
              <a:ext uri="{FF2B5EF4-FFF2-40B4-BE49-F238E27FC236}">
                <a16:creationId xmlns:a16="http://schemas.microsoft.com/office/drawing/2014/main" id="{242710E2-F673-2DB7-8771-6B6EB5295A3C}"/>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EF00C6DD-BA99-872D-B333-75A0A994AC7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it-IT" altLang="it-IT" i="0" dirty="0" err="1"/>
              <a:t>All</a:t>
            </a:r>
            <a:r>
              <a:rPr lang="it-IT" altLang="it-IT" i="0" dirty="0"/>
              <a:t> 3 are not </a:t>
            </a:r>
            <a:r>
              <a:rPr lang="it-IT" altLang="it-IT" i="0" dirty="0" err="1"/>
              <a:t>enough</a:t>
            </a:r>
            <a:r>
              <a:rPr lang="it-IT" altLang="it-IT" i="0" dirty="0"/>
              <a:t> to </a:t>
            </a:r>
            <a:r>
              <a:rPr lang="it-IT" altLang="it-IT" i="0" dirty="0" err="1"/>
              <a:t>achieve</a:t>
            </a:r>
            <a:r>
              <a:rPr lang="it-IT" altLang="it-IT" i="0" dirty="0"/>
              <a:t> a good </a:t>
            </a:r>
            <a:r>
              <a:rPr lang="it-IT" altLang="it-IT" i="0" dirty="0" err="1"/>
              <a:t>generalization</a:t>
            </a:r>
            <a:r>
              <a:rPr lang="it-IT" altLang="it-IT" i="0" dirty="0"/>
              <a:t> </a:t>
            </a:r>
            <a:r>
              <a:rPr lang="it-IT" altLang="it-IT" i="0" dirty="0" err="1"/>
              <a:t>level</a:t>
            </a:r>
            <a:endParaRPr lang="it-IT" altLang="it-IT" i="0" dirty="0"/>
          </a:p>
        </p:txBody>
      </p:sp>
    </p:spTree>
    <p:extLst>
      <p:ext uri="{BB962C8B-B14F-4D97-AF65-F5344CB8AC3E}">
        <p14:creationId xmlns:p14="http://schemas.microsoft.com/office/powerpoint/2010/main" val="11902222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1867AC4A-72F5-A71C-1BDC-0D4107F0AFA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D0EFC42D-DB85-49FB-AA41-AE1E1C024590}" type="slidenum">
              <a:rPr lang="it-IT" altLang="it-IT" sz="1200">
                <a:solidFill>
                  <a:schemeClr val="tx1"/>
                </a:solidFill>
              </a:rPr>
              <a:pPr/>
              <a:t>42</a:t>
            </a:fld>
            <a:endParaRPr lang="it-IT" altLang="it-IT" sz="1200">
              <a:solidFill>
                <a:schemeClr val="tx1"/>
              </a:solidFill>
            </a:endParaRPr>
          </a:p>
        </p:txBody>
      </p:sp>
      <p:sp>
        <p:nvSpPr>
          <p:cNvPr id="11267" name="Rectangle 2">
            <a:extLst>
              <a:ext uri="{FF2B5EF4-FFF2-40B4-BE49-F238E27FC236}">
                <a16:creationId xmlns:a16="http://schemas.microsoft.com/office/drawing/2014/main" id="{242710E2-F673-2DB7-8771-6B6EB5295A3C}"/>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EF00C6DD-BA99-872D-B333-75A0A994AC7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it-IT" altLang="it-IT" dirty="0"/>
              <a:t>The </a:t>
            </a:r>
            <a:r>
              <a:rPr lang="it-IT" altLang="it-IT" dirty="0" err="1"/>
              <a:t>final</a:t>
            </a:r>
            <a:r>
              <a:rPr lang="it-IT" altLang="it-IT" dirty="0"/>
              <a:t> major </a:t>
            </a:r>
            <a:r>
              <a:rPr lang="it-IT" altLang="it-IT" dirty="0" err="1"/>
              <a:t>improvement</a:t>
            </a:r>
            <a:r>
              <a:rPr lang="it-IT" altLang="it-IT" dirty="0"/>
              <a:t> </a:t>
            </a:r>
            <a:r>
              <a:rPr lang="it-IT" altLang="it-IT" dirty="0" err="1"/>
              <a:t>was</a:t>
            </a:r>
            <a:r>
              <a:rPr lang="it-IT" altLang="it-IT" dirty="0"/>
              <a:t> to introduce the </a:t>
            </a:r>
            <a:r>
              <a:rPr lang="it-IT" altLang="it-IT" i="1" dirty="0" err="1"/>
              <a:t>Hausdorff</a:t>
            </a:r>
            <a:r>
              <a:rPr lang="it-IT" altLang="it-IT" i="1" dirty="0"/>
              <a:t> </a:t>
            </a:r>
            <a:r>
              <a:rPr lang="it-IT" altLang="it-IT" i="1" dirty="0" err="1"/>
              <a:t>Distance</a:t>
            </a:r>
            <a:r>
              <a:rPr lang="it-IT" altLang="it-IT" i="1" dirty="0"/>
              <a:t> </a:t>
            </a:r>
            <a:r>
              <a:rPr lang="it-IT" altLang="it-IT" i="0" dirty="0" err="1"/>
              <a:t>as</a:t>
            </a:r>
            <a:r>
              <a:rPr lang="it-IT" altLang="it-IT" i="0" dirty="0"/>
              <a:t> a </a:t>
            </a:r>
            <a:r>
              <a:rPr lang="it-IT" altLang="it-IT" i="0" dirty="0" err="1"/>
              <a:t>loss</a:t>
            </a:r>
            <a:r>
              <a:rPr lang="it-IT" altLang="it-IT" i="0" dirty="0"/>
              <a:t> to be </a:t>
            </a:r>
            <a:r>
              <a:rPr lang="it-IT" altLang="it-IT" i="0" dirty="0" err="1"/>
              <a:t>minimized</a:t>
            </a:r>
            <a:r>
              <a:rPr lang="it-IT" altLang="it-IT" i="0" dirty="0"/>
              <a:t> </a:t>
            </a:r>
            <a:r>
              <a:rPr lang="it-IT" altLang="it-IT" i="0" dirty="0" err="1"/>
              <a:t>at</a:t>
            </a:r>
            <a:r>
              <a:rPr lang="it-IT" altLang="it-IT" i="0" dirty="0"/>
              <a:t> training time, </a:t>
            </a:r>
            <a:r>
              <a:rPr lang="it-IT" altLang="it-IT" i="0" dirty="0" err="1"/>
              <a:t>instead</a:t>
            </a:r>
            <a:r>
              <a:rPr lang="it-IT" altLang="it-IT" i="0" dirty="0"/>
              <a:t> of just </a:t>
            </a:r>
            <a:r>
              <a:rPr lang="it-IT" altLang="it-IT" i="0" dirty="0" err="1"/>
              <a:t>using</a:t>
            </a:r>
            <a:r>
              <a:rPr lang="it-IT" altLang="it-IT" i="0" dirty="0"/>
              <a:t> </a:t>
            </a:r>
            <a:r>
              <a:rPr lang="it-IT" altLang="it-IT" i="0" dirty="0" err="1"/>
              <a:t>it</a:t>
            </a:r>
            <a:r>
              <a:rPr lang="it-IT" altLang="it-IT" i="0" dirty="0"/>
              <a:t> </a:t>
            </a:r>
            <a:r>
              <a:rPr lang="it-IT" altLang="it-IT" i="0" dirty="0" err="1"/>
              <a:t>as</a:t>
            </a:r>
            <a:r>
              <a:rPr lang="it-IT" altLang="it-IT" i="0" dirty="0"/>
              <a:t> a </a:t>
            </a:r>
            <a:r>
              <a:rPr lang="it-IT" altLang="it-IT" i="0" dirty="0" err="1"/>
              <a:t>companion</a:t>
            </a:r>
            <a:r>
              <a:rPr lang="it-IT" altLang="it-IT" i="0" dirty="0"/>
              <a:t> </a:t>
            </a:r>
            <a:r>
              <a:rPr lang="it-IT" altLang="it-IT" i="0" dirty="0" err="1"/>
              <a:t>metric</a:t>
            </a:r>
            <a:r>
              <a:rPr lang="it-IT" altLang="it-IT" i="0" dirty="0"/>
              <a:t> for model </a:t>
            </a:r>
            <a:r>
              <a:rPr lang="it-IT" altLang="it-IT" i="0" dirty="0" err="1"/>
              <a:t>evaluation</a:t>
            </a:r>
            <a:r>
              <a:rPr lang="it-IT" altLang="it-IT" i="0" dirty="0"/>
              <a:t>.</a:t>
            </a:r>
          </a:p>
          <a:p>
            <a:pPr eaLnBrk="1" hangingPunct="1"/>
            <a:r>
              <a:rPr lang="it-IT" altLang="it-IT" i="0" dirty="0" err="1"/>
              <a:t>This</a:t>
            </a:r>
            <a:r>
              <a:rPr lang="it-IT" altLang="it-IT" i="0" dirty="0"/>
              <a:t> </a:t>
            </a:r>
            <a:r>
              <a:rPr lang="it-IT" altLang="it-IT" i="0" dirty="0" err="1"/>
              <a:t>method</a:t>
            </a:r>
            <a:r>
              <a:rPr lang="it-IT" altLang="it-IT" i="0" dirty="0"/>
              <a:t> </a:t>
            </a:r>
            <a:r>
              <a:rPr lang="it-IT" altLang="it-IT" i="0" dirty="0" err="1"/>
              <a:t>estiamtes</a:t>
            </a:r>
            <a:r>
              <a:rPr lang="it-IT" altLang="it-IT" i="0" dirty="0"/>
              <a:t> the </a:t>
            </a:r>
            <a:r>
              <a:rPr lang="it-IT" altLang="it-IT" i="1" dirty="0"/>
              <a:t>HD </a:t>
            </a:r>
            <a:r>
              <a:rPr lang="it-IT" altLang="it-IT" i="0" dirty="0"/>
              <a:t>from the </a:t>
            </a:r>
            <a:r>
              <a:rPr lang="it-IT" altLang="it-IT" i="0" dirty="0" err="1"/>
              <a:t>segmentation</a:t>
            </a:r>
            <a:r>
              <a:rPr lang="it-IT" altLang="it-IT" i="0" dirty="0"/>
              <a:t> </a:t>
            </a:r>
            <a:r>
              <a:rPr lang="it-IT" altLang="it-IT" i="0" dirty="0" err="1"/>
              <a:t>probability</a:t>
            </a:r>
            <a:r>
              <a:rPr lang="it-IT" altLang="it-IT" i="0" dirty="0"/>
              <a:t> </a:t>
            </a:r>
            <a:r>
              <a:rPr lang="it-IT" altLang="it-IT" i="0" dirty="0" err="1"/>
              <a:t>map</a:t>
            </a:r>
            <a:r>
              <a:rPr lang="it-IT" altLang="it-IT" i="0" dirty="0"/>
              <a:t> </a:t>
            </a:r>
            <a:r>
              <a:rPr lang="it-IT" altLang="it-IT" i="0" dirty="0" err="1"/>
              <a:t>produced</a:t>
            </a:r>
            <a:r>
              <a:rPr lang="it-IT" altLang="it-IT" i="0" dirty="0"/>
              <a:t> by the network </a:t>
            </a:r>
            <a:r>
              <a:rPr lang="it-IT" altLang="it-IT" i="0" dirty="0" err="1"/>
              <a:t>applying</a:t>
            </a:r>
            <a:r>
              <a:rPr lang="it-IT" altLang="it-IT" i="0" dirty="0"/>
              <a:t> </a:t>
            </a:r>
            <a:r>
              <a:rPr lang="it-IT" altLang="it-IT" i="0" dirty="0" err="1"/>
              <a:t>morphological</a:t>
            </a:r>
            <a:r>
              <a:rPr lang="it-IT" altLang="it-IT" i="0" dirty="0"/>
              <a:t> </a:t>
            </a:r>
            <a:r>
              <a:rPr lang="it-IT" altLang="it-IT" i="0" dirty="0" err="1"/>
              <a:t>erosion</a:t>
            </a:r>
            <a:r>
              <a:rPr lang="it-IT" altLang="it-IT" i="0" dirty="0"/>
              <a:t> on the </a:t>
            </a:r>
            <a:r>
              <a:rPr lang="it-IT" altLang="it-IT" i="0" dirty="0" err="1"/>
              <a:t>difference</a:t>
            </a:r>
            <a:r>
              <a:rPr lang="it-IT" altLang="it-IT" i="0" dirty="0"/>
              <a:t> </a:t>
            </a:r>
            <a:r>
              <a:rPr lang="it-IT" altLang="it-IT" i="0" dirty="0" err="1"/>
              <a:t>between</a:t>
            </a:r>
            <a:r>
              <a:rPr lang="it-IT" altLang="it-IT" i="0" dirty="0"/>
              <a:t> the </a:t>
            </a:r>
            <a:r>
              <a:rPr lang="it-IT" altLang="it-IT" i="1" dirty="0" err="1"/>
              <a:t>predicted</a:t>
            </a:r>
            <a:r>
              <a:rPr lang="it-IT" altLang="it-IT" i="1" dirty="0"/>
              <a:t> </a:t>
            </a:r>
            <a:r>
              <a:rPr lang="it-IT" altLang="it-IT" i="0" dirty="0"/>
              <a:t>and the </a:t>
            </a:r>
            <a:r>
              <a:rPr lang="it-IT" altLang="it-IT" i="1" dirty="0"/>
              <a:t>real mask. </a:t>
            </a:r>
            <a:endParaRPr lang="it-IT" altLang="it-IT" i="0" dirty="0"/>
          </a:p>
          <a:p>
            <a:pPr eaLnBrk="1" hangingPunct="1"/>
            <a:r>
              <a:rPr lang="it-IT" altLang="it-IT" i="0" dirty="0"/>
              <a:t>First </a:t>
            </a:r>
            <a:r>
              <a:rPr lang="it-IT" altLang="it-IT" i="0" dirty="0" err="1"/>
              <a:t>introduced</a:t>
            </a:r>
            <a:r>
              <a:rPr lang="it-IT" altLang="it-IT" i="0" dirty="0"/>
              <a:t> to </a:t>
            </a:r>
            <a:r>
              <a:rPr lang="it-IT" altLang="it-IT" i="0" dirty="0" err="1"/>
              <a:t>train</a:t>
            </a:r>
            <a:r>
              <a:rPr lang="it-IT" altLang="it-IT" i="0" dirty="0"/>
              <a:t> </a:t>
            </a:r>
            <a:r>
              <a:rPr lang="it-IT" altLang="it-IT" i="0" dirty="0" err="1"/>
              <a:t>CNNs</a:t>
            </a:r>
            <a:r>
              <a:rPr lang="it-IT" altLang="it-IT" i="0" dirty="0"/>
              <a:t> for </a:t>
            </a:r>
            <a:r>
              <a:rPr lang="it-IT" altLang="it-IT" i="0" dirty="0" err="1"/>
              <a:t>segmenting</a:t>
            </a:r>
            <a:r>
              <a:rPr lang="it-IT" altLang="it-IT" i="0" dirty="0"/>
              <a:t> human </a:t>
            </a:r>
            <a:r>
              <a:rPr lang="it-IT" altLang="it-IT" i="0" dirty="0" err="1"/>
              <a:t>organs</a:t>
            </a:r>
            <a:r>
              <a:rPr lang="it-IT" altLang="it-IT" i="0" dirty="0"/>
              <a:t> in </a:t>
            </a:r>
            <a:r>
              <a:rPr lang="it-IT" altLang="it-IT" i="0" dirty="0" err="1"/>
              <a:t>ultrasound</a:t>
            </a:r>
            <a:r>
              <a:rPr lang="it-IT" altLang="it-IT" i="0" dirty="0"/>
              <a:t>, MRI and CT </a:t>
            </a:r>
            <a:r>
              <a:rPr lang="it-IT" altLang="it-IT" i="0" dirty="0" err="1"/>
              <a:t>scans</a:t>
            </a:r>
            <a:r>
              <a:rPr lang="it-IT" altLang="it-IT" i="0" dirty="0"/>
              <a:t>, </a:t>
            </a:r>
            <a:r>
              <a:rPr lang="it-IT" altLang="it-IT" i="0" dirty="0" err="1"/>
              <a:t>it</a:t>
            </a:r>
            <a:r>
              <a:rPr lang="it-IT" altLang="it-IT" i="0" dirty="0"/>
              <a:t> </a:t>
            </a:r>
            <a:r>
              <a:rPr lang="it-IT" altLang="it-IT" i="0" dirty="0" err="1"/>
              <a:t>proved</a:t>
            </a:r>
            <a:r>
              <a:rPr lang="it-IT" altLang="it-IT" i="0" dirty="0"/>
              <a:t> to be a </a:t>
            </a:r>
            <a:r>
              <a:rPr lang="it-IT" altLang="it-IT" i="0" dirty="0" err="1"/>
              <a:t>valid</a:t>
            </a:r>
            <a:r>
              <a:rPr lang="it-IT" altLang="it-IT" i="0" dirty="0"/>
              <a:t> tool to reduce large </a:t>
            </a:r>
            <a:r>
              <a:rPr lang="it-IT" altLang="it-IT" i="0" dirty="0" err="1"/>
              <a:t>segmentation</a:t>
            </a:r>
            <a:r>
              <a:rPr lang="it-IT" altLang="it-IT" i="0" dirty="0"/>
              <a:t> error.</a:t>
            </a:r>
          </a:p>
          <a:p>
            <a:pPr eaLnBrk="1" hangingPunct="1"/>
            <a:r>
              <a:rPr lang="it-IT" altLang="it-IT" i="0" dirty="0"/>
              <a:t>My </a:t>
            </a:r>
            <a:r>
              <a:rPr lang="it-IT" altLang="it-IT" i="0" dirty="0" err="1"/>
              <a:t>biggest</a:t>
            </a:r>
            <a:r>
              <a:rPr lang="it-IT" altLang="it-IT" i="0" dirty="0"/>
              <a:t> </a:t>
            </a:r>
            <a:r>
              <a:rPr lang="it-IT" altLang="it-IT" i="0" dirty="0" err="1"/>
              <a:t>concern</a:t>
            </a:r>
            <a:r>
              <a:rPr lang="it-IT" altLang="it-IT" i="0" dirty="0"/>
              <a:t> in </a:t>
            </a:r>
            <a:r>
              <a:rPr lang="it-IT" altLang="it-IT" i="0" dirty="0" err="1"/>
              <a:t>using</a:t>
            </a:r>
            <a:r>
              <a:rPr lang="it-IT" altLang="it-IT" i="0" dirty="0"/>
              <a:t> the </a:t>
            </a:r>
            <a:r>
              <a:rPr lang="it-IT" altLang="it-IT" i="1" dirty="0"/>
              <a:t>HD </a:t>
            </a:r>
            <a:r>
              <a:rPr lang="it-IT" altLang="it-IT" i="0" dirty="0"/>
              <a:t>for </a:t>
            </a:r>
            <a:r>
              <a:rPr lang="it-IT" altLang="it-IT" i="0" dirty="0" err="1"/>
              <a:t>all</a:t>
            </a:r>
            <a:r>
              <a:rPr lang="it-IT" altLang="it-IT" i="0" dirty="0"/>
              <a:t> the 3 </a:t>
            </a:r>
            <a:r>
              <a:rPr lang="it-IT" altLang="it-IT" i="0" dirty="0" err="1"/>
              <a:t>tumor</a:t>
            </a:r>
            <a:r>
              <a:rPr lang="it-IT" altLang="it-IT" i="0" dirty="0"/>
              <a:t> </a:t>
            </a:r>
            <a:r>
              <a:rPr lang="it-IT" altLang="it-IT" i="0" dirty="0" err="1"/>
              <a:t>subregions</a:t>
            </a:r>
            <a:r>
              <a:rPr lang="it-IT" altLang="it-IT" i="0" dirty="0"/>
              <a:t> </a:t>
            </a:r>
            <a:r>
              <a:rPr lang="it-IT" altLang="it-IT" i="0" dirty="0" err="1"/>
              <a:t>arised</a:t>
            </a:r>
            <a:r>
              <a:rPr lang="it-IT" altLang="it-IT" i="0" dirty="0"/>
              <a:t> from the </a:t>
            </a:r>
            <a:r>
              <a:rPr lang="it-IT" altLang="it-IT" i="1" dirty="0" err="1"/>
              <a:t>highly</a:t>
            </a:r>
            <a:r>
              <a:rPr lang="it-IT" altLang="it-IT" i="1" dirty="0"/>
              <a:t> </a:t>
            </a:r>
            <a:r>
              <a:rPr lang="it-IT" altLang="it-IT" i="1" dirty="0" err="1"/>
              <a:t>irregular</a:t>
            </a:r>
            <a:r>
              <a:rPr lang="it-IT" altLang="it-IT" i="1" dirty="0"/>
              <a:t>, non-</a:t>
            </a:r>
            <a:r>
              <a:rPr lang="it-IT" altLang="it-IT" i="1" dirty="0" err="1"/>
              <a:t>convex</a:t>
            </a:r>
            <a:r>
              <a:rPr lang="it-IT" altLang="it-IT" i="1" dirty="0"/>
              <a:t> </a:t>
            </a:r>
            <a:r>
              <a:rPr lang="it-IT" altLang="it-IT" i="0" dirty="0"/>
              <a:t>and </a:t>
            </a:r>
            <a:r>
              <a:rPr lang="it-IT" altLang="it-IT" i="0" dirty="0" err="1"/>
              <a:t>possibly</a:t>
            </a:r>
            <a:r>
              <a:rPr lang="it-IT" altLang="it-IT" i="0" dirty="0"/>
              <a:t> </a:t>
            </a:r>
            <a:r>
              <a:rPr lang="it-IT" altLang="it-IT" i="1" dirty="0" err="1"/>
              <a:t>discontinuos</a:t>
            </a:r>
            <a:r>
              <a:rPr lang="it-IT" altLang="it-IT" i="0" dirty="0"/>
              <a:t> </a:t>
            </a:r>
            <a:r>
              <a:rPr lang="it-IT" altLang="it-IT" i="1" dirty="0" err="1"/>
              <a:t>shape</a:t>
            </a:r>
            <a:r>
              <a:rPr lang="it-IT" altLang="it-IT" i="1" dirty="0"/>
              <a:t> </a:t>
            </a:r>
            <a:r>
              <a:rPr lang="it-IT" altLang="it-IT" i="0" dirty="0"/>
              <a:t>of the EN: </a:t>
            </a:r>
            <a:r>
              <a:rPr lang="it-IT" altLang="it-IT" i="0" dirty="0" err="1"/>
              <a:t>reducing</a:t>
            </a:r>
            <a:r>
              <a:rPr lang="it-IT" altLang="it-IT" i="0" dirty="0"/>
              <a:t> </a:t>
            </a:r>
            <a:r>
              <a:rPr lang="it-IT" altLang="it-IT" i="0" dirty="0" err="1"/>
              <a:t>its</a:t>
            </a:r>
            <a:r>
              <a:rPr lang="it-IT" altLang="it-IT" i="0" dirty="0"/>
              <a:t> component for in the overall </a:t>
            </a:r>
            <a:r>
              <a:rPr lang="it-IT" altLang="it-IT" i="0" dirty="0" err="1"/>
              <a:t>loss</a:t>
            </a:r>
            <a:r>
              <a:rPr lang="it-IT" altLang="it-IT" i="0" dirty="0"/>
              <a:t> </a:t>
            </a:r>
            <a:r>
              <a:rPr lang="it-IT" altLang="it-IT" i="0" dirty="0" err="1"/>
              <a:t>could</a:t>
            </a:r>
            <a:r>
              <a:rPr lang="it-IT" altLang="it-IT" i="0" dirty="0"/>
              <a:t> </a:t>
            </a:r>
            <a:r>
              <a:rPr lang="it-IT" altLang="it-IT" i="0" dirty="0" err="1"/>
              <a:t>have</a:t>
            </a:r>
            <a:r>
              <a:rPr lang="it-IT" altLang="it-IT" i="0" dirty="0"/>
              <a:t> </a:t>
            </a:r>
            <a:r>
              <a:rPr lang="it-IT" altLang="it-IT" i="0" dirty="0" err="1"/>
              <a:t>been</a:t>
            </a:r>
            <a:r>
              <a:rPr lang="it-IT" altLang="it-IT" i="0" dirty="0"/>
              <a:t> </a:t>
            </a:r>
            <a:r>
              <a:rPr lang="it-IT" altLang="it-IT" i="0" dirty="0" err="1"/>
              <a:t>particularly</a:t>
            </a:r>
            <a:r>
              <a:rPr lang="it-IT" altLang="it-IT" i="0" dirty="0"/>
              <a:t> </a:t>
            </a:r>
            <a:r>
              <a:rPr lang="it-IT" altLang="it-IT" i="0" dirty="0" err="1"/>
              <a:t>challenging</a:t>
            </a:r>
            <a:r>
              <a:rPr lang="it-IT" altLang="it-IT" i="0" dirty="0"/>
              <a:t> so I </a:t>
            </a:r>
            <a:r>
              <a:rPr lang="it-IT" altLang="it-IT" i="0" dirty="0" err="1"/>
              <a:t>reformulated</a:t>
            </a:r>
            <a:r>
              <a:rPr lang="it-IT" altLang="it-IT" i="0" dirty="0"/>
              <a:t> the </a:t>
            </a:r>
            <a:r>
              <a:rPr lang="it-IT" altLang="it-IT" i="0" dirty="0" err="1"/>
              <a:t>final</a:t>
            </a:r>
            <a:r>
              <a:rPr lang="it-IT" altLang="it-IT" i="0" dirty="0"/>
              <a:t> </a:t>
            </a:r>
            <a:r>
              <a:rPr lang="it-IT" altLang="it-IT" i="0" dirty="0" err="1"/>
              <a:t>loss</a:t>
            </a:r>
            <a:r>
              <a:rPr lang="it-IT" altLang="it-IT" i="0" dirty="0"/>
              <a:t> </a:t>
            </a:r>
            <a:r>
              <a:rPr lang="it-IT" altLang="it-IT" i="0" dirty="0" err="1"/>
              <a:t>taking</a:t>
            </a:r>
            <a:r>
              <a:rPr lang="it-IT" altLang="it-IT" i="0" dirty="0"/>
              <a:t> in </a:t>
            </a:r>
            <a:r>
              <a:rPr lang="it-IT" altLang="it-IT" i="0" dirty="0" err="1"/>
              <a:t>consideration</a:t>
            </a:r>
            <a:r>
              <a:rPr lang="it-IT" altLang="it-IT" i="0" dirty="0"/>
              <a:t> </a:t>
            </a:r>
            <a:r>
              <a:rPr lang="it-IT" altLang="it-IT" i="0" dirty="0" err="1"/>
              <a:t>only</a:t>
            </a:r>
            <a:r>
              <a:rPr lang="it-IT" altLang="it-IT" i="0" dirty="0"/>
              <a:t> the HD </a:t>
            </a:r>
            <a:r>
              <a:rPr lang="it-IT" altLang="it-IT" i="0" dirty="0" err="1"/>
              <a:t>computed</a:t>
            </a:r>
            <a:r>
              <a:rPr lang="it-IT" altLang="it-IT" i="0" dirty="0"/>
              <a:t> for the WT and TC </a:t>
            </a:r>
            <a:r>
              <a:rPr lang="it-IT" altLang="it-IT" i="0" dirty="0" err="1"/>
              <a:t>predictions</a:t>
            </a:r>
            <a:r>
              <a:rPr lang="it-IT" altLang="it-IT" i="0" dirty="0"/>
              <a:t>.</a:t>
            </a:r>
            <a:endParaRPr lang="it-IT" altLang="it-IT" i="1" dirty="0"/>
          </a:p>
        </p:txBody>
      </p:sp>
    </p:spTree>
    <p:extLst>
      <p:ext uri="{BB962C8B-B14F-4D97-AF65-F5344CB8AC3E}">
        <p14:creationId xmlns:p14="http://schemas.microsoft.com/office/powerpoint/2010/main" val="1540586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1867AC4A-72F5-A71C-1BDC-0D4107F0AFA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D0EFC42D-DB85-49FB-AA41-AE1E1C024590}" type="slidenum">
              <a:rPr lang="it-IT" altLang="it-IT" sz="1200">
                <a:solidFill>
                  <a:schemeClr val="tx1"/>
                </a:solidFill>
              </a:rPr>
              <a:pPr/>
              <a:t>43</a:t>
            </a:fld>
            <a:endParaRPr lang="it-IT" altLang="it-IT" sz="1200">
              <a:solidFill>
                <a:schemeClr val="tx1"/>
              </a:solidFill>
            </a:endParaRPr>
          </a:p>
        </p:txBody>
      </p:sp>
      <p:sp>
        <p:nvSpPr>
          <p:cNvPr id="11267" name="Rectangle 2">
            <a:extLst>
              <a:ext uri="{FF2B5EF4-FFF2-40B4-BE49-F238E27FC236}">
                <a16:creationId xmlns:a16="http://schemas.microsoft.com/office/drawing/2014/main" id="{242710E2-F673-2DB7-8771-6B6EB5295A3C}"/>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EF00C6DD-BA99-872D-B333-75A0A994AC7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i="1" dirty="0"/>
          </a:p>
        </p:txBody>
      </p:sp>
    </p:spTree>
    <p:extLst>
      <p:ext uri="{BB962C8B-B14F-4D97-AF65-F5344CB8AC3E}">
        <p14:creationId xmlns:p14="http://schemas.microsoft.com/office/powerpoint/2010/main" val="11498537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8ED599A5-AF43-5157-205A-C0B18291B43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5C32D549-ED99-4100-B7A6-8EA4C5369BD1}" type="slidenum">
              <a:rPr lang="it-IT" altLang="it-IT" sz="1200">
                <a:solidFill>
                  <a:schemeClr val="tx1"/>
                </a:solidFill>
              </a:rPr>
              <a:pPr/>
              <a:t>45</a:t>
            </a:fld>
            <a:endParaRPr lang="it-IT" altLang="it-IT" sz="1200">
              <a:solidFill>
                <a:schemeClr val="tx1"/>
              </a:solidFill>
            </a:endParaRPr>
          </a:p>
        </p:txBody>
      </p:sp>
      <p:sp>
        <p:nvSpPr>
          <p:cNvPr id="13315" name="Rectangle 2">
            <a:extLst>
              <a:ext uri="{FF2B5EF4-FFF2-40B4-BE49-F238E27FC236}">
                <a16:creationId xmlns:a16="http://schemas.microsoft.com/office/drawing/2014/main" id="{A1EF1F5E-2786-3A5A-AB36-2CE83988A1F3}"/>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A8B24916-CF73-2C6A-4515-81C123248DB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extLst>
      <p:ext uri="{BB962C8B-B14F-4D97-AF65-F5344CB8AC3E}">
        <p14:creationId xmlns:p14="http://schemas.microsoft.com/office/powerpoint/2010/main" val="1484444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8ED599A5-AF43-5157-205A-C0B18291B43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5C32D549-ED99-4100-B7A6-8EA4C5369BD1}" type="slidenum">
              <a:rPr lang="it-IT" altLang="it-IT" sz="1200">
                <a:solidFill>
                  <a:schemeClr val="tx1"/>
                </a:solidFill>
              </a:rPr>
              <a:pPr/>
              <a:t>46</a:t>
            </a:fld>
            <a:endParaRPr lang="it-IT" altLang="it-IT" sz="1200">
              <a:solidFill>
                <a:schemeClr val="tx1"/>
              </a:solidFill>
            </a:endParaRPr>
          </a:p>
        </p:txBody>
      </p:sp>
      <p:sp>
        <p:nvSpPr>
          <p:cNvPr id="13315" name="Rectangle 2">
            <a:extLst>
              <a:ext uri="{FF2B5EF4-FFF2-40B4-BE49-F238E27FC236}">
                <a16:creationId xmlns:a16="http://schemas.microsoft.com/office/drawing/2014/main" id="{A1EF1F5E-2786-3A5A-AB36-2CE83988A1F3}"/>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A8B24916-CF73-2C6A-4515-81C123248DB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it-IT" altLang="it-IT" dirty="0"/>
              <a:t>Focus on the </a:t>
            </a:r>
            <a:r>
              <a:rPr lang="it-IT" altLang="it-IT" dirty="0" err="1"/>
              <a:t>previous</a:t>
            </a:r>
            <a:r>
              <a:rPr lang="it-IT" altLang="it-IT" dirty="0"/>
              <a:t> </a:t>
            </a:r>
            <a:r>
              <a:rPr lang="it-IT" altLang="it-IT" dirty="0" err="1"/>
              <a:t>graph</a:t>
            </a:r>
            <a:endParaRPr lang="it-IT" altLang="it-IT"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8ED599A5-AF43-5157-205A-C0B18291B43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5C32D549-ED99-4100-B7A6-8EA4C5369BD1}" type="slidenum">
              <a:rPr lang="it-IT" altLang="it-IT" sz="1200">
                <a:solidFill>
                  <a:schemeClr val="tx1"/>
                </a:solidFill>
              </a:rPr>
              <a:pPr/>
              <a:t>47</a:t>
            </a:fld>
            <a:endParaRPr lang="it-IT" altLang="it-IT" sz="1200">
              <a:solidFill>
                <a:schemeClr val="tx1"/>
              </a:solidFill>
            </a:endParaRPr>
          </a:p>
        </p:txBody>
      </p:sp>
      <p:sp>
        <p:nvSpPr>
          <p:cNvPr id="13315" name="Rectangle 2">
            <a:extLst>
              <a:ext uri="{FF2B5EF4-FFF2-40B4-BE49-F238E27FC236}">
                <a16:creationId xmlns:a16="http://schemas.microsoft.com/office/drawing/2014/main" id="{A1EF1F5E-2786-3A5A-AB36-2CE83988A1F3}"/>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A8B24916-CF73-2C6A-4515-81C123248DB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extLst>
      <p:ext uri="{BB962C8B-B14F-4D97-AF65-F5344CB8AC3E}">
        <p14:creationId xmlns:p14="http://schemas.microsoft.com/office/powerpoint/2010/main" val="42535398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8ED599A5-AF43-5157-205A-C0B18291B43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5C32D549-ED99-4100-B7A6-8EA4C5369BD1}" type="slidenum">
              <a:rPr lang="it-IT" altLang="it-IT" sz="1200">
                <a:solidFill>
                  <a:schemeClr val="tx1"/>
                </a:solidFill>
              </a:rPr>
              <a:pPr/>
              <a:t>48</a:t>
            </a:fld>
            <a:endParaRPr lang="it-IT" altLang="it-IT" sz="1200">
              <a:solidFill>
                <a:schemeClr val="tx1"/>
              </a:solidFill>
            </a:endParaRPr>
          </a:p>
        </p:txBody>
      </p:sp>
      <p:sp>
        <p:nvSpPr>
          <p:cNvPr id="13315" name="Rectangle 2">
            <a:extLst>
              <a:ext uri="{FF2B5EF4-FFF2-40B4-BE49-F238E27FC236}">
                <a16:creationId xmlns:a16="http://schemas.microsoft.com/office/drawing/2014/main" id="{A1EF1F5E-2786-3A5A-AB36-2CE83988A1F3}"/>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A8B24916-CF73-2C6A-4515-81C123248DB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extLst>
      <p:ext uri="{BB962C8B-B14F-4D97-AF65-F5344CB8AC3E}">
        <p14:creationId xmlns:p14="http://schemas.microsoft.com/office/powerpoint/2010/main" val="38097425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8ED599A5-AF43-5157-205A-C0B18291B43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5C32D549-ED99-4100-B7A6-8EA4C5369BD1}" type="slidenum">
              <a:rPr lang="it-IT" altLang="it-IT" sz="1200">
                <a:solidFill>
                  <a:schemeClr val="tx1"/>
                </a:solidFill>
              </a:rPr>
              <a:pPr/>
              <a:t>49</a:t>
            </a:fld>
            <a:endParaRPr lang="it-IT" altLang="it-IT" sz="1200">
              <a:solidFill>
                <a:schemeClr val="tx1"/>
              </a:solidFill>
            </a:endParaRPr>
          </a:p>
        </p:txBody>
      </p:sp>
      <p:sp>
        <p:nvSpPr>
          <p:cNvPr id="13315" name="Rectangle 2">
            <a:extLst>
              <a:ext uri="{FF2B5EF4-FFF2-40B4-BE49-F238E27FC236}">
                <a16:creationId xmlns:a16="http://schemas.microsoft.com/office/drawing/2014/main" id="{A1EF1F5E-2786-3A5A-AB36-2CE83988A1F3}"/>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A8B24916-CF73-2C6A-4515-81C123248DB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extLst>
      <p:ext uri="{BB962C8B-B14F-4D97-AF65-F5344CB8AC3E}">
        <p14:creationId xmlns:p14="http://schemas.microsoft.com/office/powerpoint/2010/main" val="1190745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r>
              <a:rPr lang="it-IT" dirty="0"/>
              <a:t>Anticipate the </a:t>
            </a:r>
            <a:r>
              <a:rPr lang="it-IT" dirty="0" err="1"/>
              <a:t>enabling</a:t>
            </a:r>
            <a:r>
              <a:rPr lang="it-IT" dirty="0"/>
              <a:t> </a:t>
            </a:r>
            <a:r>
              <a:rPr lang="it-IT" dirty="0" err="1"/>
              <a:t>technologies</a:t>
            </a:r>
            <a:r>
              <a:rPr lang="it-IT" dirty="0"/>
              <a:t> for the task</a:t>
            </a:r>
          </a:p>
          <a:p>
            <a:pPr marL="171450" indent="-171450">
              <a:buFont typeface="Arial" panose="020B0604020202020204" pitchFamily="34" charset="0"/>
              <a:buChar char="•"/>
            </a:pPr>
            <a:endParaRPr lang="it-IT" dirty="0"/>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it-IT" dirty="0" err="1"/>
              <a:t>Before</a:t>
            </a:r>
            <a:r>
              <a:rPr lang="it-IT" dirty="0"/>
              <a:t> dive deep in </a:t>
            </a:r>
            <a:r>
              <a:rPr lang="it-IT" dirty="0" err="1"/>
              <a:t>my</a:t>
            </a:r>
            <a:r>
              <a:rPr lang="it-IT" dirty="0"/>
              <a:t> work, </a:t>
            </a:r>
            <a:r>
              <a:rPr lang="it-IT" dirty="0" err="1"/>
              <a:t>let’s</a:t>
            </a:r>
            <a:r>
              <a:rPr lang="it-IT" dirty="0"/>
              <a:t> </a:t>
            </a:r>
            <a:r>
              <a:rPr lang="it-IT" dirty="0" err="1"/>
              <a:t>briefly</a:t>
            </a:r>
            <a:r>
              <a:rPr lang="it-IT" dirty="0"/>
              <a:t> review the </a:t>
            </a:r>
            <a:r>
              <a:rPr lang="it-IT" dirty="0" err="1"/>
              <a:t>enabling</a:t>
            </a:r>
            <a:r>
              <a:rPr lang="it-IT" dirty="0"/>
              <a:t> </a:t>
            </a:r>
            <a:r>
              <a:rPr lang="it-IT" dirty="0" err="1"/>
              <a:t>technologies</a:t>
            </a:r>
            <a:r>
              <a:rPr lang="it-IT" dirty="0"/>
              <a:t> for </a:t>
            </a:r>
            <a:r>
              <a:rPr lang="it-IT" dirty="0" err="1"/>
              <a:t>such</a:t>
            </a:r>
            <a:r>
              <a:rPr lang="it-IT" dirty="0"/>
              <a:t> super human capabilities in Computer Vision</a:t>
            </a:r>
            <a:endParaRPr lang="en-GB" dirty="0"/>
          </a:p>
        </p:txBody>
      </p:sp>
      <p:sp>
        <p:nvSpPr>
          <p:cNvPr id="4" name="Segnaposto numero diapositiva 3"/>
          <p:cNvSpPr>
            <a:spLocks noGrp="1"/>
          </p:cNvSpPr>
          <p:nvPr>
            <p:ph type="sldNum" sz="quarter" idx="5"/>
          </p:nvPr>
        </p:nvSpPr>
        <p:spPr/>
        <p:txBody>
          <a:bodyPr/>
          <a:lstStyle/>
          <a:p>
            <a:pPr>
              <a:defRPr/>
            </a:pPr>
            <a:fld id="{3E46A100-CE4F-444A-B2FF-C030896C0F9A}" type="slidenum">
              <a:rPr lang="it-IT" altLang="it-IT" smtClean="0"/>
              <a:pPr>
                <a:defRPr/>
              </a:pPr>
              <a:t>5</a:t>
            </a:fld>
            <a:endParaRPr lang="it-IT" altLang="it-IT"/>
          </a:p>
        </p:txBody>
      </p:sp>
    </p:spTree>
    <p:extLst>
      <p:ext uri="{BB962C8B-B14F-4D97-AF65-F5344CB8AC3E}">
        <p14:creationId xmlns:p14="http://schemas.microsoft.com/office/powerpoint/2010/main" val="3252696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A64D75A6-46CA-E2F6-341A-E829C73E8B4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43DC4737-916D-4BED-8A6F-6C0FF0036A5D}" type="slidenum">
              <a:rPr lang="it-IT" altLang="it-IT" sz="1200">
                <a:solidFill>
                  <a:schemeClr val="tx1"/>
                </a:solidFill>
              </a:rPr>
              <a:pPr/>
              <a:t>6</a:t>
            </a:fld>
            <a:endParaRPr lang="it-IT" altLang="it-IT" sz="1200">
              <a:solidFill>
                <a:schemeClr val="tx1"/>
              </a:solidFill>
            </a:endParaRPr>
          </a:p>
        </p:txBody>
      </p:sp>
      <p:sp>
        <p:nvSpPr>
          <p:cNvPr id="7171" name="Rectangle 2">
            <a:extLst>
              <a:ext uri="{FF2B5EF4-FFF2-40B4-BE49-F238E27FC236}">
                <a16:creationId xmlns:a16="http://schemas.microsoft.com/office/drawing/2014/main" id="{7838BEAA-9F24-A9EE-B2A0-DDEE9DFD9A95}"/>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4ED462EB-C117-60AD-E21B-99D34F94E0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extLst>
      <p:ext uri="{BB962C8B-B14F-4D97-AF65-F5344CB8AC3E}">
        <p14:creationId xmlns:p14="http://schemas.microsoft.com/office/powerpoint/2010/main" val="748617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A64D75A6-46CA-E2F6-341A-E829C73E8B4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43DC4737-916D-4BED-8A6F-6C0FF0036A5D}" type="slidenum">
              <a:rPr lang="it-IT" altLang="it-IT" sz="1200">
                <a:solidFill>
                  <a:schemeClr val="tx1"/>
                </a:solidFill>
              </a:rPr>
              <a:pPr/>
              <a:t>7</a:t>
            </a:fld>
            <a:endParaRPr lang="it-IT" altLang="it-IT" sz="1200">
              <a:solidFill>
                <a:schemeClr val="tx1"/>
              </a:solidFill>
            </a:endParaRPr>
          </a:p>
        </p:txBody>
      </p:sp>
      <p:sp>
        <p:nvSpPr>
          <p:cNvPr id="7171" name="Rectangle 2">
            <a:extLst>
              <a:ext uri="{FF2B5EF4-FFF2-40B4-BE49-F238E27FC236}">
                <a16:creationId xmlns:a16="http://schemas.microsoft.com/office/drawing/2014/main" id="{7838BEAA-9F24-A9EE-B2A0-DDEE9DFD9A95}"/>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4ED462EB-C117-60AD-E21B-99D34F94E0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err="1"/>
              <a:t>Describe</a:t>
            </a:r>
            <a:r>
              <a:rPr lang="it-IT" altLang="it-IT" dirty="0"/>
              <a:t> </a:t>
            </a:r>
            <a:r>
              <a:rPr lang="it-IT" altLang="it-IT" dirty="0" err="1"/>
              <a:t>briefly</a:t>
            </a:r>
            <a:r>
              <a:rPr lang="it-IT" altLang="it-IT" dirty="0"/>
              <a:t> the concept of </a:t>
            </a:r>
            <a:r>
              <a:rPr lang="it-IT" altLang="it-IT" dirty="0" err="1"/>
              <a:t>Neural</a:t>
            </a:r>
            <a:r>
              <a:rPr lang="it-IT" altLang="it-IT" dirty="0"/>
              <a:t> Network</a:t>
            </a:r>
          </a:p>
          <a:p>
            <a:pPr marL="171450" indent="-171450" eaLnBrk="1" hangingPunct="1">
              <a:buFont typeface="Arial" panose="020B0604020202020204" pitchFamily="34" charset="0"/>
              <a:buChar char="•"/>
            </a:pPr>
            <a:r>
              <a:rPr lang="it-IT" altLang="it-IT" dirty="0" err="1"/>
              <a:t>Describe</a:t>
            </a:r>
            <a:r>
              <a:rPr lang="it-IT" altLang="it-IT" dirty="0"/>
              <a:t> the </a:t>
            </a:r>
            <a:r>
              <a:rPr lang="it-IT" altLang="it-IT" dirty="0" err="1"/>
              <a:t>transformation</a:t>
            </a:r>
            <a:r>
              <a:rPr lang="it-IT" altLang="it-IT" dirty="0"/>
              <a:t> from «input» to «</a:t>
            </a:r>
            <a:r>
              <a:rPr lang="it-IT" altLang="it-IT" dirty="0" err="1"/>
              <a:t>desired</a:t>
            </a:r>
            <a:r>
              <a:rPr lang="it-IT" altLang="it-IT" dirty="0"/>
              <a:t> output», </a:t>
            </a:r>
            <a:r>
              <a:rPr lang="it-IT" altLang="it-IT" i="1" dirty="0" err="1"/>
              <a:t>here</a:t>
            </a:r>
            <a:r>
              <a:rPr lang="it-IT" altLang="it-IT" i="1" dirty="0"/>
              <a:t>: </a:t>
            </a:r>
            <a:r>
              <a:rPr lang="it-IT" altLang="it-IT" i="0" dirty="0"/>
              <a:t>the </a:t>
            </a:r>
            <a:r>
              <a:rPr lang="it-IT" altLang="it-IT" i="0" dirty="0" err="1"/>
              <a:t>segmentation</a:t>
            </a:r>
            <a:r>
              <a:rPr lang="it-IT" altLang="it-IT" i="0" dirty="0"/>
              <a:t> mask</a:t>
            </a:r>
          </a:p>
          <a:p>
            <a:pPr marL="171450" indent="-171450" eaLnBrk="1" hangingPunct="1">
              <a:buFont typeface="Arial" panose="020B0604020202020204" pitchFamily="34" charset="0"/>
              <a:buChar char="•"/>
            </a:pPr>
            <a:r>
              <a:rPr lang="it-IT" altLang="it-IT" i="0" dirty="0"/>
              <a:t>Anticipate the </a:t>
            </a:r>
            <a:r>
              <a:rPr lang="it-IT" altLang="it-IT" i="0" dirty="0" err="1"/>
              <a:t>two</a:t>
            </a:r>
            <a:r>
              <a:rPr lang="it-IT" altLang="it-IT" i="0" dirty="0"/>
              <a:t> points of </a:t>
            </a:r>
            <a:r>
              <a:rPr lang="it-IT" altLang="it-IT" i="0" dirty="0" err="1"/>
              <a:t>view</a:t>
            </a:r>
            <a:r>
              <a:rPr lang="it-IT" altLang="it-IT" i="0" dirty="0"/>
              <a:t> of the </a:t>
            </a:r>
            <a:r>
              <a:rPr lang="it-IT" altLang="it-IT" i="0" dirty="0" err="1"/>
              <a:t>same</a:t>
            </a:r>
            <a:r>
              <a:rPr lang="it-IT" altLang="it-IT" i="0" dirty="0"/>
              <a:t> task: from a </a:t>
            </a:r>
            <a:r>
              <a:rPr lang="it-IT" altLang="it-IT" i="1" dirty="0" err="1"/>
              <a:t>grid</a:t>
            </a:r>
            <a:r>
              <a:rPr lang="it-IT" altLang="it-IT" i="1" dirty="0"/>
              <a:t> of points</a:t>
            </a:r>
            <a:r>
              <a:rPr lang="it-IT" altLang="it-IT" i="0" dirty="0"/>
              <a:t> to a </a:t>
            </a:r>
            <a:r>
              <a:rPr lang="it-IT" altLang="it-IT" i="1" dirty="0" err="1"/>
              <a:t>sequence</a:t>
            </a:r>
            <a:r>
              <a:rPr lang="it-IT" altLang="it-IT" i="1" dirty="0"/>
              <a:t> </a:t>
            </a:r>
            <a:r>
              <a:rPr lang="it-IT" altLang="it-IT" i="0" dirty="0"/>
              <a:t>problem</a:t>
            </a:r>
          </a:p>
          <a:p>
            <a:pPr marL="171450" indent="-171450" eaLnBrk="1" hangingPunct="1">
              <a:buFont typeface="Arial" panose="020B0604020202020204" pitchFamily="34" charset="0"/>
              <a:buChar char="•"/>
            </a:pPr>
            <a:r>
              <a:rPr lang="it-IT" altLang="it-IT" i="0" dirty="0"/>
              <a:t>Anticipate the </a:t>
            </a:r>
            <a:r>
              <a:rPr lang="it-IT" altLang="it-IT" i="0" dirty="0" err="1"/>
              <a:t>cornerstones</a:t>
            </a:r>
            <a:r>
              <a:rPr lang="it-IT" altLang="it-IT" i="0" dirty="0"/>
              <a:t> of </a:t>
            </a:r>
            <a:r>
              <a:rPr lang="it-IT" altLang="it-IT" i="0" dirty="0" err="1"/>
              <a:t>these</a:t>
            </a:r>
            <a:r>
              <a:rPr lang="it-IT" altLang="it-IT" i="0" dirty="0"/>
              <a:t> </a:t>
            </a:r>
            <a:r>
              <a:rPr lang="it-IT" altLang="it-IT" i="0" dirty="0" err="1"/>
              <a:t>two</a:t>
            </a:r>
            <a:r>
              <a:rPr lang="it-IT" altLang="it-IT" i="0" dirty="0"/>
              <a:t> models </a:t>
            </a:r>
          </a:p>
          <a:p>
            <a:pPr marL="171450" indent="-171450" eaLnBrk="1" hangingPunct="1">
              <a:buFont typeface="Arial" panose="020B0604020202020204" pitchFamily="34" charset="0"/>
              <a:buChar char="•"/>
            </a:pPr>
            <a:endParaRPr lang="it-IT" altLang="it-IT" i="0" dirty="0"/>
          </a:p>
          <a:p>
            <a:pPr marL="0" indent="0" eaLnBrk="1" hangingPunct="1">
              <a:buFont typeface="Arial" panose="020B0604020202020204" pitchFamily="34" charset="0"/>
              <a:buNone/>
            </a:pPr>
            <a:r>
              <a:rPr lang="it-IT" altLang="it-IT" i="0" dirty="0" err="1"/>
              <a:t>When</a:t>
            </a:r>
            <a:r>
              <a:rPr lang="it-IT" altLang="it-IT" i="0" dirty="0"/>
              <a:t> </a:t>
            </a:r>
            <a:r>
              <a:rPr lang="it-IT" altLang="it-IT" i="0" dirty="0" err="1"/>
              <a:t>talking</a:t>
            </a:r>
            <a:r>
              <a:rPr lang="it-IT" altLang="it-IT" i="0" dirty="0"/>
              <a:t> </a:t>
            </a:r>
            <a:r>
              <a:rPr lang="it-IT" altLang="it-IT" i="0" dirty="0" err="1"/>
              <a:t>about</a:t>
            </a:r>
            <a:r>
              <a:rPr lang="it-IT" altLang="it-IT" i="0" dirty="0"/>
              <a:t> Semantic </a:t>
            </a:r>
            <a:r>
              <a:rPr lang="it-IT" altLang="it-IT" i="0" dirty="0" err="1"/>
              <a:t>Segmentation</a:t>
            </a:r>
            <a:r>
              <a:rPr lang="it-IT" altLang="it-IT" i="0" dirty="0"/>
              <a:t> </a:t>
            </a:r>
            <a:r>
              <a:rPr lang="it-IT" altLang="it-IT" i="0" dirty="0" err="1"/>
              <a:t>we</a:t>
            </a:r>
            <a:r>
              <a:rPr lang="it-IT" altLang="it-IT" i="0" dirty="0"/>
              <a:t> </a:t>
            </a:r>
            <a:r>
              <a:rPr lang="it-IT" altLang="it-IT" i="0" dirty="0" err="1"/>
              <a:t>often</a:t>
            </a:r>
            <a:r>
              <a:rPr lang="it-IT" altLang="it-IT" i="0" dirty="0"/>
              <a:t> </a:t>
            </a:r>
            <a:r>
              <a:rPr lang="it-IT" altLang="it-IT" i="0" dirty="0" err="1"/>
              <a:t>refer</a:t>
            </a:r>
            <a:r>
              <a:rPr lang="it-IT" altLang="it-IT" i="0" dirty="0"/>
              <a:t> to </a:t>
            </a:r>
            <a:r>
              <a:rPr lang="it-IT" altLang="it-IT" i="0" dirty="0" err="1"/>
              <a:t>Fully</a:t>
            </a:r>
            <a:r>
              <a:rPr lang="it-IT" altLang="it-IT" i="0" dirty="0"/>
              <a:t> </a:t>
            </a:r>
            <a:r>
              <a:rPr lang="it-IT" altLang="it-IT" i="0" dirty="0" err="1"/>
              <a:t>Convolutional</a:t>
            </a:r>
            <a:r>
              <a:rPr lang="it-IT" altLang="it-IT" i="0" dirty="0"/>
              <a:t> </a:t>
            </a:r>
            <a:r>
              <a:rPr lang="it-IT" altLang="it-IT" i="0" dirty="0" err="1"/>
              <a:t>Neural</a:t>
            </a:r>
            <a:r>
              <a:rPr lang="it-IT" altLang="it-IT" i="0" dirty="0"/>
              <a:t> Network: network </a:t>
            </a:r>
            <a:r>
              <a:rPr lang="it-IT" altLang="it-IT" i="0" dirty="0" err="1"/>
              <a:t>composed</a:t>
            </a:r>
            <a:r>
              <a:rPr lang="it-IT" altLang="it-IT" i="0" dirty="0"/>
              <a:t> </a:t>
            </a:r>
            <a:r>
              <a:rPr lang="it-IT" altLang="it-IT" i="0" dirty="0" err="1"/>
              <a:t>mainly</a:t>
            </a:r>
            <a:r>
              <a:rPr lang="it-IT" altLang="it-IT" i="0" dirty="0"/>
              <a:t> by </a:t>
            </a:r>
            <a:r>
              <a:rPr lang="it-IT" altLang="it-IT" i="0" dirty="0" err="1"/>
              <a:t>Convolutional</a:t>
            </a:r>
            <a:r>
              <a:rPr lang="it-IT" altLang="it-IT" i="0" dirty="0"/>
              <a:t> Layer </a:t>
            </a:r>
            <a:r>
              <a:rPr lang="it-IT" altLang="it-IT" i="0" dirty="0" err="1"/>
              <a:t>used</a:t>
            </a:r>
            <a:r>
              <a:rPr lang="it-IT" altLang="it-IT" i="0" dirty="0"/>
              <a:t> to </a:t>
            </a:r>
            <a:r>
              <a:rPr lang="it-IT" altLang="it-IT" i="0" dirty="0" err="1"/>
              <a:t>extract</a:t>
            </a:r>
            <a:r>
              <a:rPr lang="it-IT" altLang="it-IT" i="0" dirty="0"/>
              <a:t> semantic and </a:t>
            </a:r>
            <a:r>
              <a:rPr lang="it-IT" altLang="it-IT" i="0" dirty="0" err="1"/>
              <a:t>geometric</a:t>
            </a:r>
            <a:r>
              <a:rPr lang="it-IT" altLang="it-IT" i="0" dirty="0"/>
              <a:t> information from the </a:t>
            </a:r>
            <a:r>
              <a:rPr lang="it-IT" altLang="it-IT" i="0" dirty="0" err="1"/>
              <a:t>original</a:t>
            </a:r>
            <a:r>
              <a:rPr lang="it-IT" altLang="it-IT" i="0" dirty="0"/>
              <a:t> input and combine </a:t>
            </a:r>
            <a:r>
              <a:rPr lang="it-IT" altLang="it-IT" i="0" dirty="0" err="1"/>
              <a:t>them</a:t>
            </a:r>
            <a:r>
              <a:rPr lang="it-IT" altLang="it-IT" i="0" dirty="0"/>
              <a:t> in the </a:t>
            </a:r>
            <a:r>
              <a:rPr lang="it-IT" altLang="it-IT" i="0" dirty="0" err="1"/>
              <a:t>final</a:t>
            </a:r>
            <a:r>
              <a:rPr lang="it-IT" altLang="it-IT" i="0" dirty="0"/>
              <a:t> </a:t>
            </a:r>
            <a:r>
              <a:rPr lang="it-IT" altLang="it-IT" i="0" dirty="0" err="1"/>
              <a:t>predicted</a:t>
            </a:r>
            <a:r>
              <a:rPr lang="it-IT" altLang="it-IT" i="0" dirty="0"/>
              <a:t> output, </a:t>
            </a:r>
            <a:r>
              <a:rPr lang="it-IT" altLang="it-IT" i="0" dirty="0" err="1"/>
              <a:t>resulting</a:t>
            </a:r>
            <a:r>
              <a:rPr lang="it-IT" altLang="it-IT" i="0" dirty="0"/>
              <a:t> (</a:t>
            </a:r>
            <a:r>
              <a:rPr lang="it-IT" altLang="it-IT" i="0" dirty="0" err="1"/>
              <a:t>hopefully</a:t>
            </a:r>
            <a:r>
              <a:rPr lang="it-IT" altLang="it-IT" i="0" dirty="0"/>
              <a:t>) in the </a:t>
            </a:r>
            <a:r>
              <a:rPr lang="it-IT" altLang="it-IT" i="0" dirty="0" err="1"/>
              <a:t>desired</a:t>
            </a:r>
            <a:r>
              <a:rPr lang="it-IT" altLang="it-IT" i="0" dirty="0"/>
              <a:t> </a:t>
            </a:r>
            <a:r>
              <a:rPr lang="it-IT" altLang="it-IT" i="0" dirty="0" err="1"/>
              <a:t>segmentation</a:t>
            </a:r>
            <a:r>
              <a:rPr lang="it-IT" altLang="it-IT" i="0" dirty="0"/>
              <a:t> of the objects in the </a:t>
            </a:r>
            <a:r>
              <a:rPr lang="it-IT" altLang="it-IT" i="0" dirty="0" err="1"/>
              <a:t>original</a:t>
            </a:r>
            <a:r>
              <a:rPr lang="it-IT" altLang="it-IT" i="0" dirty="0"/>
              <a:t> image.</a:t>
            </a:r>
          </a:p>
          <a:p>
            <a:pPr marL="0" indent="0" eaLnBrk="1" hangingPunct="1">
              <a:buFont typeface="Arial" panose="020B0604020202020204" pitchFamily="34" charset="0"/>
              <a:buNone/>
            </a:pPr>
            <a:r>
              <a:rPr lang="it-IT" altLang="it-IT" i="0" dirty="0"/>
              <a:t>… </a:t>
            </a:r>
            <a:r>
              <a:rPr lang="it-IT" altLang="it-IT" i="0" dirty="0" err="1"/>
              <a:t>but</a:t>
            </a:r>
            <a:r>
              <a:rPr lang="it-IT" altLang="it-IT" i="0" dirty="0"/>
              <a:t> </a:t>
            </a:r>
            <a:r>
              <a:rPr lang="it-IT" altLang="it-IT" i="0" dirty="0" err="1"/>
              <a:t>what’s</a:t>
            </a:r>
            <a:r>
              <a:rPr lang="it-IT" altLang="it-IT" i="0" dirty="0"/>
              <a:t> </a:t>
            </a:r>
            <a:r>
              <a:rPr lang="it-IT" altLang="it-IT" i="0" dirty="0" err="1"/>
              <a:t>exactly</a:t>
            </a:r>
            <a:r>
              <a:rPr lang="it-IT" altLang="it-IT" i="0" dirty="0"/>
              <a:t> </a:t>
            </a:r>
            <a:r>
              <a:rPr lang="it-IT" altLang="it-IT" i="0" dirty="0" err="1"/>
              <a:t>is</a:t>
            </a:r>
            <a:r>
              <a:rPr lang="it-IT" altLang="it-IT" i="0" dirty="0"/>
              <a:t> </a:t>
            </a:r>
            <a:r>
              <a:rPr lang="it-IT" altLang="it-IT" i="0" dirty="0" err="1"/>
              <a:t>that</a:t>
            </a:r>
            <a:r>
              <a:rPr lang="it-IT" altLang="it-IT" i="0" dirty="0"/>
              <a:t> </a:t>
            </a:r>
            <a:r>
              <a:rPr lang="it-IT" altLang="it-IT" i="1" dirty="0" err="1"/>
              <a:t>convolution</a:t>
            </a:r>
            <a:r>
              <a:rPr lang="it-IT" altLang="it-IT" i="1" dirty="0"/>
              <a:t> </a:t>
            </a:r>
            <a:r>
              <a:rPr lang="it-IT" altLang="it-IT" i="0" dirty="0" err="1"/>
              <a:t>operation</a:t>
            </a:r>
            <a:r>
              <a:rPr lang="it-IT" altLang="it-IT" i="0" dirty="0"/>
              <a:t>? And </a:t>
            </a:r>
            <a:r>
              <a:rPr lang="it-IT" altLang="it-IT" i="1" dirty="0" err="1"/>
              <a:t>how</a:t>
            </a:r>
            <a:r>
              <a:rPr lang="it-IT" altLang="it-IT" i="1" dirty="0"/>
              <a:t> </a:t>
            </a:r>
            <a:r>
              <a:rPr lang="it-IT" altLang="it-IT" i="0" dirty="0" err="1"/>
              <a:t>is</a:t>
            </a:r>
            <a:r>
              <a:rPr lang="it-IT" altLang="it-IT" i="0" dirty="0"/>
              <a:t> </a:t>
            </a:r>
            <a:r>
              <a:rPr lang="it-IT" altLang="it-IT" i="0" dirty="0" err="1"/>
              <a:t>it</a:t>
            </a:r>
            <a:r>
              <a:rPr lang="it-IT" altLang="it-IT" i="0" dirty="0"/>
              <a:t> </a:t>
            </a:r>
            <a:r>
              <a:rPr lang="it-IT" altLang="it-IT" i="0" dirty="0" err="1"/>
              <a:t>performed</a:t>
            </a:r>
            <a:r>
              <a:rPr lang="it-IT" altLang="it-IT" i="0" dirty="0"/>
              <a:t>?</a:t>
            </a:r>
            <a:endParaRPr lang="it-IT" altLang="it-IT" i="1" dirty="0"/>
          </a:p>
        </p:txBody>
      </p:sp>
    </p:spTree>
    <p:extLst>
      <p:ext uri="{BB962C8B-B14F-4D97-AF65-F5344CB8AC3E}">
        <p14:creationId xmlns:p14="http://schemas.microsoft.com/office/powerpoint/2010/main" val="39362689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8</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a:t>https://developer.nvidia.com/discover/convolution</a:t>
            </a:r>
          </a:p>
          <a:p>
            <a:pPr marL="171450" indent="-171450" eaLnBrk="1" hangingPunct="1">
              <a:buFont typeface="Arial" panose="020B0604020202020204" pitchFamily="34" charset="0"/>
              <a:buChar char="•"/>
            </a:pPr>
            <a:r>
              <a:rPr lang="it-IT" altLang="it-IT" dirty="0"/>
              <a:t>https://timdettmers.com/2015/03/26/convolution-deep-learning/</a:t>
            </a:r>
          </a:p>
          <a:p>
            <a:pPr marL="171450" indent="-171450" eaLnBrk="1" hangingPunct="1">
              <a:buFont typeface="Arial" panose="020B0604020202020204" pitchFamily="34" charset="0"/>
              <a:buChar char="•"/>
            </a:pPr>
            <a:r>
              <a:rPr lang="it-IT" altLang="it-IT" dirty="0"/>
              <a:t>https://www.tutorialspoint.com/signals-and-systems-relation-between-convolution-and-correlation</a:t>
            </a:r>
          </a:p>
          <a:p>
            <a:pPr marL="171450" indent="-171450" eaLnBrk="1" hangingPunct="1">
              <a:buFont typeface="Arial" panose="020B0604020202020204" pitchFamily="34" charset="0"/>
              <a:buChar char="•"/>
            </a:pPr>
            <a:endParaRPr lang="it-IT" altLang="it-IT" dirty="0"/>
          </a:p>
          <a:p>
            <a:pPr marL="171450" indent="-171450" eaLnBrk="1" hangingPunct="1">
              <a:buFont typeface="Arial" panose="020B0604020202020204" pitchFamily="34" charset="0"/>
              <a:buChar char="•"/>
            </a:pPr>
            <a:r>
              <a:rPr lang="it-IT" altLang="it-IT" dirty="0" err="1"/>
              <a:t>Describe</a:t>
            </a:r>
            <a:r>
              <a:rPr lang="it-IT" altLang="it-IT" dirty="0"/>
              <a:t> </a:t>
            </a:r>
            <a:r>
              <a:rPr lang="it-IT" altLang="it-IT" dirty="0" err="1"/>
              <a:t>briefly</a:t>
            </a:r>
            <a:r>
              <a:rPr lang="it-IT" altLang="it-IT" dirty="0"/>
              <a:t> </a:t>
            </a:r>
            <a:r>
              <a:rPr lang="it-IT" altLang="it-IT" dirty="0" err="1"/>
              <a:t>what</a:t>
            </a:r>
            <a:r>
              <a:rPr lang="it-IT" altLang="it-IT" dirty="0"/>
              <a:t> the </a:t>
            </a:r>
            <a:r>
              <a:rPr lang="it-IT" altLang="it-IT" dirty="0" err="1"/>
              <a:t>Convolution</a:t>
            </a:r>
            <a:r>
              <a:rPr lang="it-IT" altLang="it-IT" dirty="0"/>
              <a:t> </a:t>
            </a:r>
            <a:r>
              <a:rPr lang="it-IT" altLang="it-IT" dirty="0" err="1"/>
              <a:t>is</a:t>
            </a:r>
            <a:r>
              <a:rPr lang="it-IT" altLang="it-IT" dirty="0"/>
              <a:t>, </a:t>
            </a:r>
            <a:r>
              <a:rPr lang="it-IT" altLang="it-IT" dirty="0" err="1"/>
              <a:t>what</a:t>
            </a:r>
            <a:r>
              <a:rPr lang="it-IT" altLang="it-IT" dirty="0"/>
              <a:t> </a:t>
            </a:r>
            <a:r>
              <a:rPr lang="it-IT" altLang="it-IT" dirty="0" err="1"/>
              <a:t>it</a:t>
            </a:r>
            <a:r>
              <a:rPr lang="it-IT" altLang="it-IT" dirty="0"/>
              <a:t> </a:t>
            </a:r>
            <a:r>
              <a:rPr lang="it-IT" altLang="it-IT" dirty="0" err="1"/>
              <a:t>does</a:t>
            </a:r>
            <a:r>
              <a:rPr lang="it-IT" altLang="it-IT" dirty="0"/>
              <a:t>, </a:t>
            </a:r>
            <a:r>
              <a:rPr lang="it-IT" altLang="it-IT" dirty="0" err="1"/>
              <a:t>why</a:t>
            </a:r>
            <a:r>
              <a:rPr lang="it-IT" altLang="it-IT" dirty="0"/>
              <a:t> </a:t>
            </a:r>
            <a:r>
              <a:rPr lang="it-IT" altLang="it-IT" dirty="0" err="1"/>
              <a:t>it</a:t>
            </a:r>
            <a:r>
              <a:rPr lang="it-IT" altLang="it-IT" dirty="0"/>
              <a:t> </a:t>
            </a:r>
            <a:r>
              <a:rPr lang="it-IT" altLang="it-IT" dirty="0" err="1"/>
              <a:t>is</a:t>
            </a:r>
            <a:r>
              <a:rPr lang="it-IT" altLang="it-IT" dirty="0"/>
              <a:t> </a:t>
            </a:r>
            <a:r>
              <a:rPr lang="it-IT" altLang="it-IT" dirty="0" err="1"/>
              <a:t>useful</a:t>
            </a:r>
            <a:r>
              <a:rPr lang="it-IT" altLang="it-IT" dirty="0"/>
              <a:t> for image processing </a:t>
            </a:r>
          </a:p>
          <a:p>
            <a:pPr marL="171450" indent="-171450" eaLnBrk="1" hangingPunct="1">
              <a:buFont typeface="Arial" panose="020B0604020202020204" pitchFamily="34" charset="0"/>
              <a:buChar char="•"/>
            </a:pPr>
            <a:endParaRPr lang="it-IT" altLang="it-IT" dirty="0"/>
          </a:p>
          <a:p>
            <a:pPr marL="0" indent="0" eaLnBrk="1" hangingPunct="1">
              <a:buFont typeface="Arial" panose="020B0604020202020204" pitchFamily="34" charset="0"/>
              <a:buNone/>
            </a:pPr>
            <a:r>
              <a:rPr lang="it-IT" altLang="it-IT" dirty="0"/>
              <a:t>The </a:t>
            </a:r>
            <a:r>
              <a:rPr lang="it-IT" altLang="it-IT" dirty="0" err="1"/>
              <a:t>convolution</a:t>
            </a:r>
            <a:r>
              <a:rPr lang="it-IT" altLang="it-IT" dirty="0"/>
              <a:t> </a:t>
            </a:r>
            <a:r>
              <a:rPr lang="it-IT" altLang="it-IT" dirty="0" err="1"/>
              <a:t>is</a:t>
            </a:r>
            <a:r>
              <a:rPr lang="it-IT" altLang="it-IT" dirty="0"/>
              <a:t> a </a:t>
            </a:r>
            <a:r>
              <a:rPr lang="it-IT" altLang="it-IT" dirty="0" err="1"/>
              <a:t>mathematical</a:t>
            </a:r>
            <a:r>
              <a:rPr lang="it-IT" altLang="it-IT" dirty="0"/>
              <a:t> </a:t>
            </a:r>
            <a:r>
              <a:rPr lang="it-IT" altLang="it-IT" dirty="0" err="1"/>
              <a:t>operation</a:t>
            </a:r>
            <a:r>
              <a:rPr lang="it-IT" altLang="it-IT" dirty="0"/>
              <a:t> </a:t>
            </a:r>
            <a:r>
              <a:rPr lang="it-IT" altLang="it-IT" dirty="0" err="1"/>
              <a:t>which</a:t>
            </a:r>
            <a:r>
              <a:rPr lang="it-IT" altLang="it-IT" dirty="0"/>
              <a:t> </a:t>
            </a:r>
            <a:r>
              <a:rPr lang="it-IT" altLang="it-IT" dirty="0" err="1"/>
              <a:t>describes</a:t>
            </a:r>
            <a:r>
              <a:rPr lang="it-IT" altLang="it-IT" dirty="0"/>
              <a:t> a rule of </a:t>
            </a:r>
            <a:r>
              <a:rPr lang="it-IT" altLang="it-IT" dirty="0" err="1"/>
              <a:t>how</a:t>
            </a:r>
            <a:r>
              <a:rPr lang="it-IT" altLang="it-IT" dirty="0"/>
              <a:t> to combine </a:t>
            </a:r>
            <a:r>
              <a:rPr lang="it-IT" altLang="it-IT" dirty="0" err="1"/>
              <a:t>two</a:t>
            </a:r>
            <a:r>
              <a:rPr lang="it-IT" altLang="it-IT" dirty="0"/>
              <a:t> </a:t>
            </a:r>
            <a:r>
              <a:rPr lang="it-IT" altLang="it-IT" dirty="0" err="1"/>
              <a:t>pieces</a:t>
            </a:r>
            <a:r>
              <a:rPr lang="it-IT" altLang="it-IT" dirty="0"/>
              <a:t> of information to form a </a:t>
            </a:r>
            <a:r>
              <a:rPr lang="it-IT" altLang="it-IT" dirty="0" err="1"/>
              <a:t>third</a:t>
            </a:r>
            <a:r>
              <a:rPr lang="it-IT" altLang="it-IT" dirty="0"/>
              <a:t> (new) one. The </a:t>
            </a:r>
            <a:r>
              <a:rPr lang="it-IT" altLang="it-IT" dirty="0" err="1"/>
              <a:t>original</a:t>
            </a:r>
            <a:r>
              <a:rPr lang="it-IT" altLang="it-IT" dirty="0"/>
              <a:t> image </a:t>
            </a:r>
            <a:r>
              <a:rPr lang="it-IT" altLang="it-IT" dirty="0" err="1"/>
              <a:t>is</a:t>
            </a:r>
            <a:r>
              <a:rPr lang="it-IT" altLang="it-IT" dirty="0"/>
              <a:t> </a:t>
            </a:r>
            <a:r>
              <a:rPr lang="it-IT" altLang="it-IT" dirty="0" err="1"/>
              <a:t>transformed</a:t>
            </a:r>
            <a:r>
              <a:rPr lang="it-IT" altLang="it-IT" dirty="0"/>
              <a:t> </a:t>
            </a:r>
            <a:r>
              <a:rPr lang="it-IT" altLang="it-IT" dirty="0" err="1"/>
              <a:t>along</a:t>
            </a:r>
            <a:r>
              <a:rPr lang="it-IT" altLang="it-IT" dirty="0"/>
              <a:t> the FCNN by </a:t>
            </a:r>
            <a:r>
              <a:rPr lang="it-IT" altLang="it-IT" dirty="0" err="1"/>
              <a:t>means</a:t>
            </a:r>
            <a:r>
              <a:rPr lang="it-IT" altLang="it-IT" dirty="0"/>
              <a:t> of </a:t>
            </a:r>
            <a:r>
              <a:rPr lang="it-IT" altLang="it-IT" dirty="0" err="1"/>
              <a:t>stacked</a:t>
            </a:r>
            <a:r>
              <a:rPr lang="it-IT" altLang="it-IT" dirty="0"/>
              <a:t> filters (kernels): </a:t>
            </a:r>
            <a:r>
              <a:rPr lang="it-IT" altLang="it-IT" dirty="0" err="1"/>
              <a:t>these</a:t>
            </a:r>
            <a:r>
              <a:rPr lang="it-IT" altLang="it-IT" dirty="0"/>
              <a:t> are </a:t>
            </a:r>
            <a:r>
              <a:rPr lang="it-IT" altLang="it-IT" dirty="0" err="1"/>
              <a:t>combined</a:t>
            </a:r>
            <a:r>
              <a:rPr lang="it-IT" altLang="it-IT" dirty="0"/>
              <a:t> (</a:t>
            </a:r>
            <a:r>
              <a:rPr lang="it-IT" altLang="it-IT" dirty="0" err="1"/>
              <a:t>slided</a:t>
            </a:r>
            <a:r>
              <a:rPr lang="it-IT" altLang="it-IT" dirty="0"/>
              <a:t> from </a:t>
            </a:r>
            <a:r>
              <a:rPr lang="it-IT" altLang="it-IT" dirty="0" err="1"/>
              <a:t>left</a:t>
            </a:r>
            <a:r>
              <a:rPr lang="it-IT" altLang="it-IT" dirty="0"/>
              <a:t> to </a:t>
            </a:r>
            <a:r>
              <a:rPr lang="it-IT" altLang="it-IT" dirty="0" err="1"/>
              <a:t>right</a:t>
            </a:r>
            <a:r>
              <a:rPr lang="it-IT" altLang="it-IT" dirty="0"/>
              <a:t> and top to bottom) with image to form a </a:t>
            </a:r>
            <a:r>
              <a:rPr lang="it-IT" altLang="it-IT" dirty="0" err="1"/>
              <a:t>sequence</a:t>
            </a:r>
            <a:r>
              <a:rPr lang="it-IT" altLang="it-IT" dirty="0"/>
              <a:t> of new images </a:t>
            </a:r>
            <a:r>
              <a:rPr lang="it-IT" altLang="it-IT" dirty="0" err="1"/>
              <a:t>that</a:t>
            </a:r>
            <a:r>
              <a:rPr lang="it-IT" altLang="it-IT" dirty="0"/>
              <a:t> </a:t>
            </a:r>
            <a:r>
              <a:rPr lang="it-IT" altLang="it-IT" dirty="0" err="1"/>
              <a:t>we</a:t>
            </a:r>
            <a:r>
              <a:rPr lang="it-IT" altLang="it-IT" dirty="0"/>
              <a:t> call </a:t>
            </a:r>
            <a:r>
              <a:rPr lang="it-IT" altLang="it-IT" i="1" dirty="0"/>
              <a:t>feature </a:t>
            </a:r>
            <a:r>
              <a:rPr lang="it-IT" altLang="it-IT" i="1" dirty="0" err="1"/>
              <a:t>maps</a:t>
            </a:r>
            <a:r>
              <a:rPr lang="it-IT" altLang="it-IT" dirty="0"/>
              <a:t>. </a:t>
            </a:r>
            <a:r>
              <a:rPr lang="it-IT" altLang="it-IT" dirty="0" err="1"/>
              <a:t>These</a:t>
            </a:r>
            <a:r>
              <a:rPr lang="it-IT" altLang="it-IT" dirty="0"/>
              <a:t> </a:t>
            </a:r>
            <a:r>
              <a:rPr lang="it-IT" altLang="it-IT" dirty="0" err="1"/>
              <a:t>maps</a:t>
            </a:r>
            <a:r>
              <a:rPr lang="it-IT" altLang="it-IT" dirty="0"/>
              <a:t> </a:t>
            </a:r>
            <a:r>
              <a:rPr lang="it-IT" altLang="it-IT" dirty="0" err="1"/>
              <a:t>soon</a:t>
            </a:r>
            <a:r>
              <a:rPr lang="it-IT" altLang="it-IT" dirty="0"/>
              <a:t> </a:t>
            </a:r>
            <a:r>
              <a:rPr lang="it-IT" altLang="it-IT" dirty="0" err="1"/>
              <a:t>drift</a:t>
            </a:r>
            <a:r>
              <a:rPr lang="it-IT" altLang="it-IT" dirty="0"/>
              <a:t> from the </a:t>
            </a:r>
            <a:r>
              <a:rPr lang="it-IT" altLang="it-IT" dirty="0" err="1"/>
              <a:t>original</a:t>
            </a:r>
            <a:r>
              <a:rPr lang="it-IT" altLang="it-IT" dirty="0"/>
              <a:t> </a:t>
            </a:r>
            <a:r>
              <a:rPr lang="it-IT" altLang="it-IT" dirty="0" err="1"/>
              <a:t>rapresentation</a:t>
            </a:r>
            <a:r>
              <a:rPr lang="it-IT" altLang="it-IT" dirty="0"/>
              <a:t>, </a:t>
            </a:r>
            <a:r>
              <a:rPr lang="it-IT" altLang="it-IT" dirty="0" err="1"/>
              <a:t>but</a:t>
            </a:r>
            <a:r>
              <a:rPr lang="it-IT" altLang="it-IT" dirty="0"/>
              <a:t> the </a:t>
            </a:r>
            <a:r>
              <a:rPr lang="it-IT" altLang="it-IT" dirty="0" err="1"/>
              <a:t>passing</a:t>
            </a:r>
            <a:r>
              <a:rPr lang="it-IT" altLang="it-IT" dirty="0"/>
              <a:t> </a:t>
            </a:r>
            <a:r>
              <a:rPr lang="it-IT" altLang="it-IT" dirty="0" err="1"/>
              <a:t>through</a:t>
            </a:r>
            <a:r>
              <a:rPr lang="it-IT" altLang="it-IT" dirty="0"/>
              <a:t> the network </a:t>
            </a:r>
            <a:r>
              <a:rPr lang="it-IT" altLang="it-IT" dirty="0" err="1"/>
              <a:t>allow</a:t>
            </a:r>
            <a:r>
              <a:rPr lang="it-IT" altLang="it-IT" dirty="0"/>
              <a:t> for the filters to </a:t>
            </a:r>
            <a:r>
              <a:rPr lang="it-IT" altLang="it-IT" dirty="0" err="1"/>
              <a:t>learn</a:t>
            </a:r>
            <a:r>
              <a:rPr lang="it-IT" altLang="it-IT" dirty="0"/>
              <a:t> </a:t>
            </a:r>
            <a:r>
              <a:rPr lang="it-IT" altLang="it-IT" i="1" dirty="0" err="1"/>
              <a:t>how</a:t>
            </a:r>
            <a:r>
              <a:rPr lang="it-IT" altLang="it-IT" i="1" dirty="0"/>
              <a:t> to </a:t>
            </a:r>
            <a:r>
              <a:rPr lang="it-IT" altLang="it-IT" i="1" dirty="0" err="1"/>
              <a:t>extract</a:t>
            </a:r>
            <a:r>
              <a:rPr lang="it-IT" altLang="it-IT" i="1" dirty="0"/>
              <a:t> </a:t>
            </a:r>
            <a:r>
              <a:rPr lang="it-IT" altLang="it-IT" i="0" dirty="0" err="1"/>
              <a:t>useful</a:t>
            </a:r>
            <a:r>
              <a:rPr lang="it-IT" altLang="it-IT" i="0" dirty="0"/>
              <a:t> information and </a:t>
            </a:r>
            <a:r>
              <a:rPr lang="it-IT" altLang="it-IT" i="1" dirty="0" err="1"/>
              <a:t>discard</a:t>
            </a:r>
            <a:r>
              <a:rPr lang="it-IT" altLang="it-IT" i="1" dirty="0"/>
              <a:t> </a:t>
            </a:r>
            <a:r>
              <a:rPr lang="it-IT" altLang="it-IT" i="0" dirty="0" err="1"/>
              <a:t>useless</a:t>
            </a:r>
            <a:r>
              <a:rPr lang="it-IT" altLang="it-IT" i="0" dirty="0"/>
              <a:t> one. A </a:t>
            </a:r>
            <a:r>
              <a:rPr lang="it-IT" altLang="it-IT" i="0" dirty="0" err="1"/>
              <a:t>powerful</a:t>
            </a:r>
            <a:r>
              <a:rPr lang="it-IT" altLang="it-IT" i="0" dirty="0"/>
              <a:t> and intuitive </a:t>
            </a:r>
            <a:r>
              <a:rPr lang="it-IT" altLang="it-IT" i="0" dirty="0" err="1"/>
              <a:t>interpretation</a:t>
            </a:r>
            <a:r>
              <a:rPr lang="it-IT" altLang="it-IT" i="0" dirty="0"/>
              <a:t> of the </a:t>
            </a:r>
            <a:r>
              <a:rPr lang="it-IT" altLang="it-IT" i="1" dirty="0" err="1"/>
              <a:t>convolution</a:t>
            </a:r>
            <a:r>
              <a:rPr lang="it-IT" altLang="it-IT" i="1" dirty="0"/>
              <a:t> for deep learning </a:t>
            </a:r>
            <a:r>
              <a:rPr lang="it-IT" altLang="it-IT" i="0" dirty="0" err="1"/>
              <a:t>is</a:t>
            </a:r>
            <a:r>
              <a:rPr lang="it-IT" altLang="it-IT" i="0" dirty="0"/>
              <a:t> thinking the kernels </a:t>
            </a:r>
            <a:r>
              <a:rPr lang="it-IT" altLang="it-IT" i="0" dirty="0" err="1"/>
              <a:t>as</a:t>
            </a:r>
            <a:r>
              <a:rPr lang="it-IT" altLang="it-IT" i="0" dirty="0"/>
              <a:t> feature detectors </a:t>
            </a:r>
            <a:r>
              <a:rPr lang="it-IT" altLang="it-IT" i="0" dirty="0" err="1"/>
              <a:t>that</a:t>
            </a:r>
            <a:r>
              <a:rPr lang="it-IT" altLang="it-IT" i="0" dirty="0"/>
              <a:t> outputs large </a:t>
            </a:r>
            <a:r>
              <a:rPr lang="it-IT" altLang="it-IT" i="0" dirty="0" err="1"/>
              <a:t>values</a:t>
            </a:r>
            <a:r>
              <a:rPr lang="it-IT" altLang="it-IT" i="0" dirty="0"/>
              <a:t> </a:t>
            </a:r>
            <a:r>
              <a:rPr lang="it-IT" altLang="it-IT" i="0" dirty="0" err="1"/>
              <a:t>when</a:t>
            </a:r>
            <a:r>
              <a:rPr lang="it-IT" altLang="it-IT" i="0" dirty="0"/>
              <a:t> the feature </a:t>
            </a:r>
            <a:r>
              <a:rPr lang="it-IT" altLang="it-IT" i="0" dirty="0" err="1"/>
              <a:t>described</a:t>
            </a:r>
            <a:r>
              <a:rPr lang="it-IT" altLang="it-IT" i="0" dirty="0"/>
              <a:t> by the kernel </a:t>
            </a:r>
            <a:r>
              <a:rPr lang="it-IT" altLang="it-IT" i="0" dirty="0" err="1"/>
              <a:t>itself</a:t>
            </a:r>
            <a:r>
              <a:rPr lang="it-IT" altLang="it-IT" i="0" dirty="0"/>
              <a:t> </a:t>
            </a:r>
            <a:r>
              <a:rPr lang="it-IT" altLang="it-IT" i="0" dirty="0" err="1"/>
              <a:t>is</a:t>
            </a:r>
            <a:r>
              <a:rPr lang="it-IT" altLang="it-IT" i="0" dirty="0"/>
              <a:t> </a:t>
            </a:r>
            <a:r>
              <a:rPr lang="it-IT" altLang="it-IT" i="0" dirty="0" err="1"/>
              <a:t>detected</a:t>
            </a:r>
            <a:r>
              <a:rPr lang="it-IT" altLang="it-IT" i="0" dirty="0"/>
              <a:t> in the image, so…</a:t>
            </a:r>
            <a:endParaRPr lang="it-IT" altLang="it-IT" dirty="0"/>
          </a:p>
        </p:txBody>
      </p:sp>
    </p:spTree>
    <p:extLst>
      <p:ext uri="{BB962C8B-B14F-4D97-AF65-F5344CB8AC3E}">
        <p14:creationId xmlns:p14="http://schemas.microsoft.com/office/powerpoint/2010/main" val="3490832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9</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a:t>https://developer.nvidia.com/discover/convolution</a:t>
            </a:r>
          </a:p>
          <a:p>
            <a:pPr marL="171450" indent="-171450" eaLnBrk="1" hangingPunct="1">
              <a:buFont typeface="Arial" panose="020B0604020202020204" pitchFamily="34" charset="0"/>
              <a:buChar char="•"/>
            </a:pPr>
            <a:r>
              <a:rPr lang="it-IT" altLang="it-IT" dirty="0"/>
              <a:t>https://timdettmers.com/2015/03/26/convolution-deep-learning/</a:t>
            </a:r>
          </a:p>
          <a:p>
            <a:pPr marL="171450" indent="-171450" eaLnBrk="1" hangingPunct="1">
              <a:buFont typeface="Arial" panose="020B0604020202020204" pitchFamily="34" charset="0"/>
              <a:buChar char="•"/>
            </a:pPr>
            <a:r>
              <a:rPr lang="it-IT" altLang="it-IT" dirty="0"/>
              <a:t>https://www.tutorialspoint.com/signals-and-systems-relation-between-convolution-and-correlation</a:t>
            </a:r>
          </a:p>
          <a:p>
            <a:pPr marL="171450" indent="-171450" eaLnBrk="1" hangingPunct="1">
              <a:buFont typeface="Arial" panose="020B0604020202020204" pitchFamily="34" charset="0"/>
              <a:buChar char="•"/>
            </a:pPr>
            <a:endParaRPr lang="it-IT" altLang="it-IT" dirty="0"/>
          </a:p>
          <a:p>
            <a:pPr marL="171450" indent="-171450" eaLnBrk="1" hangingPunct="1">
              <a:buFont typeface="Arial" panose="020B0604020202020204" pitchFamily="34" charset="0"/>
              <a:buChar char="•"/>
            </a:pPr>
            <a:r>
              <a:rPr lang="it-IT" altLang="it-IT" dirty="0" err="1"/>
              <a:t>Describe</a:t>
            </a:r>
            <a:r>
              <a:rPr lang="it-IT" altLang="it-IT" dirty="0"/>
              <a:t> </a:t>
            </a:r>
            <a:r>
              <a:rPr lang="it-IT" altLang="it-IT" dirty="0" err="1"/>
              <a:t>briefly</a:t>
            </a:r>
            <a:r>
              <a:rPr lang="it-IT" altLang="it-IT" dirty="0"/>
              <a:t> </a:t>
            </a:r>
            <a:r>
              <a:rPr lang="it-IT" altLang="it-IT" dirty="0" err="1"/>
              <a:t>what</a:t>
            </a:r>
            <a:r>
              <a:rPr lang="it-IT" altLang="it-IT" dirty="0"/>
              <a:t> </a:t>
            </a:r>
            <a:r>
              <a:rPr lang="it-IT" altLang="it-IT" dirty="0" err="1"/>
              <a:t>this</a:t>
            </a:r>
            <a:r>
              <a:rPr lang="it-IT" altLang="it-IT" dirty="0"/>
              <a:t> type of filter, </a:t>
            </a:r>
            <a:r>
              <a:rPr lang="it-IT" altLang="it-IT" dirty="0" err="1"/>
              <a:t>how</a:t>
            </a:r>
            <a:r>
              <a:rPr lang="it-IT" altLang="it-IT" dirty="0"/>
              <a:t> </a:t>
            </a:r>
            <a:r>
              <a:rPr lang="it-IT" altLang="it-IT" dirty="0" err="1"/>
              <a:t>it</a:t>
            </a:r>
            <a:r>
              <a:rPr lang="it-IT" altLang="it-IT" dirty="0"/>
              <a:t> can be </a:t>
            </a:r>
            <a:r>
              <a:rPr lang="it-IT" altLang="it-IT" dirty="0" err="1"/>
              <a:t>used</a:t>
            </a:r>
            <a:r>
              <a:rPr lang="it-IT" altLang="it-IT" dirty="0"/>
              <a:t>, and the </a:t>
            </a:r>
            <a:r>
              <a:rPr lang="it-IT" altLang="it-IT" dirty="0" err="1"/>
              <a:t>level</a:t>
            </a:r>
            <a:r>
              <a:rPr lang="it-IT" altLang="it-IT" dirty="0"/>
              <a:t> of </a:t>
            </a:r>
            <a:r>
              <a:rPr lang="it-IT" altLang="it-IT" dirty="0" err="1"/>
              <a:t>abstraction</a:t>
            </a:r>
            <a:r>
              <a:rPr lang="it-IT" altLang="it-IT" dirty="0"/>
              <a:t> </a:t>
            </a:r>
            <a:r>
              <a:rPr lang="it-IT" altLang="it-IT" dirty="0" err="1"/>
              <a:t>reached</a:t>
            </a:r>
            <a:r>
              <a:rPr lang="it-IT" altLang="it-IT" dirty="0"/>
              <a:t> </a:t>
            </a:r>
            <a:r>
              <a:rPr lang="it-IT" altLang="it-IT" dirty="0" err="1"/>
              <a:t>as</a:t>
            </a:r>
            <a:r>
              <a:rPr lang="it-IT" altLang="it-IT" dirty="0"/>
              <a:t> </a:t>
            </a:r>
            <a:r>
              <a:rPr lang="it-IT" altLang="it-IT" dirty="0" err="1"/>
              <a:t>we</a:t>
            </a:r>
            <a:r>
              <a:rPr lang="it-IT" altLang="it-IT" dirty="0"/>
              <a:t> «dive» </a:t>
            </a:r>
            <a:r>
              <a:rPr lang="it-IT" altLang="it-IT" dirty="0" err="1"/>
              <a:t>deeper</a:t>
            </a:r>
            <a:r>
              <a:rPr lang="it-IT" altLang="it-IT" dirty="0"/>
              <a:t> in the network </a:t>
            </a:r>
          </a:p>
          <a:p>
            <a:pPr marL="171450" indent="-171450" eaLnBrk="1" hangingPunct="1">
              <a:buFont typeface="Arial" panose="020B0604020202020204" pitchFamily="34" charset="0"/>
              <a:buChar char="•"/>
            </a:pPr>
            <a:endParaRPr lang="it-IT" altLang="it-IT" dirty="0"/>
          </a:p>
          <a:p>
            <a:pPr marL="0" indent="0" eaLnBrk="1" hangingPunct="1">
              <a:buFont typeface="Arial" panose="020B0604020202020204" pitchFamily="34" charset="0"/>
              <a:buNone/>
            </a:pPr>
            <a:r>
              <a:rPr lang="it-IT" altLang="it-IT" dirty="0"/>
              <a:t>For </a:t>
            </a:r>
            <a:r>
              <a:rPr lang="it-IT" altLang="it-IT" dirty="0" err="1"/>
              <a:t>examples</a:t>
            </a:r>
            <a:r>
              <a:rPr lang="it-IT" altLang="it-IT" dirty="0"/>
              <a:t>: </a:t>
            </a:r>
            <a:r>
              <a:rPr lang="it-IT" altLang="it-IT" dirty="0" err="1"/>
              <a:t>considering</a:t>
            </a:r>
            <a:r>
              <a:rPr lang="it-IT" altLang="it-IT" dirty="0"/>
              <a:t> </a:t>
            </a:r>
            <a:r>
              <a:rPr lang="it-IT" altLang="it-IT" dirty="0" err="1"/>
              <a:t>this</a:t>
            </a:r>
            <a:r>
              <a:rPr lang="it-IT" altLang="it-IT" dirty="0"/>
              <a:t> </a:t>
            </a:r>
            <a:r>
              <a:rPr lang="it-IT" altLang="it-IT" dirty="0" err="1"/>
              <a:t>well</a:t>
            </a:r>
            <a:r>
              <a:rPr lang="it-IT" altLang="it-IT" dirty="0"/>
              <a:t> </a:t>
            </a:r>
            <a:r>
              <a:rPr lang="it-IT" altLang="it-IT" dirty="0" err="1"/>
              <a:t>known</a:t>
            </a:r>
            <a:r>
              <a:rPr lang="it-IT" altLang="it-IT" dirty="0"/>
              <a:t> </a:t>
            </a:r>
            <a:r>
              <a:rPr lang="it-IT" altLang="it-IT" i="0" dirty="0"/>
              <a:t>filter for </a:t>
            </a:r>
            <a:r>
              <a:rPr lang="it-IT" altLang="it-IT" i="1" dirty="0" err="1"/>
              <a:t>vertical</a:t>
            </a:r>
            <a:r>
              <a:rPr lang="it-IT" altLang="it-IT" i="1" dirty="0"/>
              <a:t> lines, </a:t>
            </a:r>
            <a:r>
              <a:rPr lang="it-IT" altLang="it-IT" i="0" dirty="0" err="1"/>
              <a:t>we</a:t>
            </a:r>
            <a:r>
              <a:rPr lang="it-IT" altLang="it-IT" i="0" dirty="0"/>
              <a:t> know </a:t>
            </a:r>
            <a:r>
              <a:rPr lang="it-IT" altLang="it-IT" i="0" dirty="0" err="1"/>
              <a:t>that</a:t>
            </a:r>
            <a:r>
              <a:rPr lang="it-IT" altLang="it-IT" i="0" dirty="0"/>
              <a:t> once </a:t>
            </a:r>
            <a:r>
              <a:rPr lang="it-IT" altLang="it-IT" i="0" dirty="0" err="1"/>
              <a:t>convolved</a:t>
            </a:r>
            <a:r>
              <a:rPr lang="it-IT" altLang="it-IT" i="0" dirty="0"/>
              <a:t> with an image </a:t>
            </a:r>
            <a:r>
              <a:rPr lang="it-IT" altLang="it-IT" i="0" dirty="0" err="1"/>
              <a:t>containing</a:t>
            </a:r>
            <a:r>
              <a:rPr lang="it-IT" altLang="it-IT" i="0" dirty="0"/>
              <a:t> </a:t>
            </a:r>
            <a:r>
              <a:rPr lang="it-IT" altLang="it-IT" i="1" dirty="0" err="1"/>
              <a:t>vertical</a:t>
            </a:r>
            <a:r>
              <a:rPr lang="it-IT" altLang="it-IT" i="1" dirty="0"/>
              <a:t> </a:t>
            </a:r>
            <a:r>
              <a:rPr lang="it-IT" altLang="it-IT" i="1" dirty="0" err="1"/>
              <a:t>edges</a:t>
            </a:r>
            <a:r>
              <a:rPr lang="it-IT" altLang="it-IT" i="1" dirty="0"/>
              <a:t>, </a:t>
            </a:r>
            <a:r>
              <a:rPr lang="it-IT" altLang="it-IT" i="0" dirty="0" err="1"/>
              <a:t>it</a:t>
            </a:r>
            <a:r>
              <a:rPr lang="it-IT" altLang="it-IT" i="0" dirty="0"/>
              <a:t> </a:t>
            </a:r>
            <a:r>
              <a:rPr lang="it-IT" altLang="it-IT" i="0" dirty="0" err="1"/>
              <a:t>will</a:t>
            </a:r>
            <a:r>
              <a:rPr lang="it-IT" altLang="it-IT" i="0" dirty="0"/>
              <a:t> produce large outputs (</a:t>
            </a:r>
            <a:r>
              <a:rPr lang="it-IT" altLang="it-IT" i="0" dirty="0" err="1"/>
              <a:t>visible</a:t>
            </a:r>
            <a:r>
              <a:rPr lang="it-IT" altLang="it-IT" i="0" dirty="0"/>
              <a:t> in white in the </a:t>
            </a:r>
            <a:r>
              <a:rPr lang="it-IT" altLang="it-IT" i="0" dirty="0" err="1"/>
              <a:t>right</a:t>
            </a:r>
            <a:r>
              <a:rPr lang="it-IT" altLang="it-IT" i="0" dirty="0"/>
              <a:t> image).</a:t>
            </a:r>
            <a:r>
              <a:rPr lang="it-IT" altLang="it-IT" i="1" dirty="0"/>
              <a:t> </a:t>
            </a:r>
            <a:endParaRPr lang="it-IT" altLang="it-IT" dirty="0"/>
          </a:p>
        </p:txBody>
      </p:sp>
    </p:spTree>
    <p:extLst>
      <p:ext uri="{BB962C8B-B14F-4D97-AF65-F5344CB8AC3E}">
        <p14:creationId xmlns:p14="http://schemas.microsoft.com/office/powerpoint/2010/main" val="461436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143000" y="1122363"/>
            <a:ext cx="6858000" cy="2387600"/>
          </a:xfrm>
        </p:spPr>
        <p:txBody>
          <a:bodyPr anchor="b"/>
          <a:lstStyle>
            <a:lvl1pPr algn="ctr">
              <a:defRPr sz="6000"/>
            </a:lvl1pPr>
          </a:lstStyle>
          <a:p>
            <a:r>
              <a:rPr lang="it-IT"/>
              <a:t>Fare clic per modificare lo stile del titolo dello schema</a:t>
            </a:r>
          </a:p>
        </p:txBody>
      </p:sp>
      <p:sp>
        <p:nvSpPr>
          <p:cNvPr id="3" name="Sottotitolo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Rectangle 4">
            <a:extLst>
              <a:ext uri="{FF2B5EF4-FFF2-40B4-BE49-F238E27FC236}">
                <a16:creationId xmlns:a16="http://schemas.microsoft.com/office/drawing/2014/main" id="{4870208E-F45A-EC73-792F-7C0CB3602751}"/>
              </a:ext>
            </a:extLst>
          </p:cNvPr>
          <p:cNvSpPr>
            <a:spLocks noGrp="1" noChangeArrowheads="1"/>
          </p:cNvSpPr>
          <p:nvPr>
            <p:ph type="dt" sz="half" idx="10"/>
          </p:nvPr>
        </p:nvSpPr>
        <p:spPr>
          <a:ln/>
        </p:spPr>
        <p:txBody>
          <a:bodyPr/>
          <a:lstStyle>
            <a:lvl1pPr>
              <a:defRPr/>
            </a:lvl1pPr>
          </a:lstStyle>
          <a:p>
            <a:pPr>
              <a:defRPr/>
            </a:pPr>
            <a:fld id="{CD6AC1C2-893C-4232-8A83-CCF902D2660A}" type="datetime1">
              <a:rPr lang="it-IT" altLang="it-IT"/>
              <a:pPr>
                <a:defRPr/>
              </a:pPr>
              <a:t>21/05/2023</a:t>
            </a:fld>
            <a:endParaRPr lang="it-IT" altLang="it-IT"/>
          </a:p>
        </p:txBody>
      </p:sp>
      <p:sp>
        <p:nvSpPr>
          <p:cNvPr id="5" name="Rectangle 5">
            <a:extLst>
              <a:ext uri="{FF2B5EF4-FFF2-40B4-BE49-F238E27FC236}">
                <a16:creationId xmlns:a16="http://schemas.microsoft.com/office/drawing/2014/main" id="{B263D978-20F0-9C89-A504-E04E21FF9163}"/>
              </a:ext>
            </a:extLst>
          </p:cNvPr>
          <p:cNvSpPr>
            <a:spLocks noGrp="1" noChangeArrowheads="1"/>
          </p:cNvSpPr>
          <p:nvPr>
            <p:ph type="ftr" sz="quarter" idx="11"/>
          </p:nvPr>
        </p:nvSpPr>
        <p:spPr>
          <a:ln/>
        </p:spPr>
        <p:txBody>
          <a:bodyPr/>
          <a:lstStyle>
            <a:lvl1pPr>
              <a:defRPr/>
            </a:lvl1pPr>
          </a:lstStyle>
          <a:p>
            <a:pPr>
              <a:defRPr/>
            </a:pPr>
            <a:r>
              <a:rPr lang="it-IT" altLang="it-IT"/>
              <a:t>nnAttention U-net for Brain Tumor Segmentation</a:t>
            </a:r>
          </a:p>
        </p:txBody>
      </p:sp>
      <p:sp>
        <p:nvSpPr>
          <p:cNvPr id="6" name="Rectangle 6">
            <a:extLst>
              <a:ext uri="{FF2B5EF4-FFF2-40B4-BE49-F238E27FC236}">
                <a16:creationId xmlns:a16="http://schemas.microsoft.com/office/drawing/2014/main" id="{25DF36E9-E109-CE54-B400-3570764BDCA4}"/>
              </a:ext>
            </a:extLst>
          </p:cNvPr>
          <p:cNvSpPr>
            <a:spLocks noGrp="1" noChangeArrowheads="1"/>
          </p:cNvSpPr>
          <p:nvPr>
            <p:ph type="sldNum" sz="quarter" idx="12"/>
          </p:nvPr>
        </p:nvSpPr>
        <p:spPr>
          <a:ln/>
        </p:spPr>
        <p:txBody>
          <a:bodyPr/>
          <a:lstStyle>
            <a:lvl1pPr>
              <a:defRPr/>
            </a:lvl1pPr>
          </a:lstStyle>
          <a:p>
            <a:pPr>
              <a:defRPr/>
            </a:pPr>
            <a:r>
              <a:rPr lang="it-IT" altLang="it-IT"/>
              <a:t>Pagina </a:t>
            </a:r>
            <a:fld id="{15849996-4D72-4DDE-A5AD-72DEEAFD16BF}" type="slidenum">
              <a:rPr lang="it-IT" altLang="it-IT" smtClean="0"/>
              <a:pPr>
                <a:defRPr/>
              </a:pPr>
              <a:t>‹N›</a:t>
            </a:fld>
            <a:endParaRPr lang="it-IT" altLang="it-IT"/>
          </a:p>
        </p:txBody>
      </p:sp>
    </p:spTree>
    <p:extLst>
      <p:ext uri="{BB962C8B-B14F-4D97-AF65-F5344CB8AC3E}">
        <p14:creationId xmlns:p14="http://schemas.microsoft.com/office/powerpoint/2010/main" val="965883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testo verticale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05A8C16D-CFA2-C757-F14B-A17E129F39A3}"/>
              </a:ext>
            </a:extLst>
          </p:cNvPr>
          <p:cNvSpPr>
            <a:spLocks noGrp="1" noChangeArrowheads="1"/>
          </p:cNvSpPr>
          <p:nvPr>
            <p:ph type="dt" sz="half" idx="10"/>
          </p:nvPr>
        </p:nvSpPr>
        <p:spPr>
          <a:ln/>
        </p:spPr>
        <p:txBody>
          <a:bodyPr/>
          <a:lstStyle>
            <a:lvl1pPr>
              <a:defRPr/>
            </a:lvl1pPr>
          </a:lstStyle>
          <a:p>
            <a:pPr>
              <a:defRPr/>
            </a:pPr>
            <a:fld id="{727A11D2-7046-4996-B219-89CDE1703D2F}" type="datetime1">
              <a:rPr lang="it-IT" altLang="it-IT"/>
              <a:pPr>
                <a:defRPr/>
              </a:pPr>
              <a:t>21/05/2023</a:t>
            </a:fld>
            <a:endParaRPr lang="it-IT" altLang="it-IT"/>
          </a:p>
        </p:txBody>
      </p:sp>
      <p:sp>
        <p:nvSpPr>
          <p:cNvPr id="5" name="Rectangle 5">
            <a:extLst>
              <a:ext uri="{FF2B5EF4-FFF2-40B4-BE49-F238E27FC236}">
                <a16:creationId xmlns:a16="http://schemas.microsoft.com/office/drawing/2014/main" id="{954F7261-D8D6-6363-12CE-8FCF6D0909D6}"/>
              </a:ext>
            </a:extLst>
          </p:cNvPr>
          <p:cNvSpPr>
            <a:spLocks noGrp="1" noChangeArrowheads="1"/>
          </p:cNvSpPr>
          <p:nvPr>
            <p:ph type="ftr" sz="quarter" idx="11"/>
          </p:nvPr>
        </p:nvSpPr>
        <p:spPr>
          <a:ln/>
        </p:spPr>
        <p:txBody>
          <a:bodyPr/>
          <a:lstStyle>
            <a:lvl1pPr>
              <a:defRPr/>
            </a:lvl1pPr>
          </a:lstStyle>
          <a:p>
            <a:pPr>
              <a:defRPr/>
            </a:pPr>
            <a:r>
              <a:rPr lang="it-IT" altLang="it-IT"/>
              <a:t>nnAttention U-net for Brain Tumor Segmentation</a:t>
            </a:r>
          </a:p>
        </p:txBody>
      </p:sp>
      <p:sp>
        <p:nvSpPr>
          <p:cNvPr id="6" name="Rectangle 6">
            <a:extLst>
              <a:ext uri="{FF2B5EF4-FFF2-40B4-BE49-F238E27FC236}">
                <a16:creationId xmlns:a16="http://schemas.microsoft.com/office/drawing/2014/main" id="{2E676FFD-9A31-FFD2-552F-A1C2175B40E2}"/>
              </a:ext>
            </a:extLst>
          </p:cNvPr>
          <p:cNvSpPr>
            <a:spLocks noGrp="1" noChangeArrowheads="1"/>
          </p:cNvSpPr>
          <p:nvPr>
            <p:ph type="sldNum" sz="quarter" idx="12"/>
          </p:nvPr>
        </p:nvSpPr>
        <p:spPr>
          <a:ln/>
        </p:spPr>
        <p:txBody>
          <a:bodyPr/>
          <a:lstStyle>
            <a:lvl1pPr>
              <a:defRPr/>
            </a:lvl1pPr>
          </a:lstStyle>
          <a:p>
            <a:pPr>
              <a:defRPr/>
            </a:pPr>
            <a:r>
              <a:rPr lang="it-IT" altLang="it-IT"/>
              <a:t>Pagina </a:t>
            </a:r>
            <a:fld id="{D7D6AB33-D345-4D4E-A6AE-C4E853D4178A}" type="slidenum">
              <a:rPr lang="it-IT" altLang="it-IT" smtClean="0"/>
              <a:pPr>
                <a:defRPr/>
              </a:pPr>
              <a:t>‹N›</a:t>
            </a:fld>
            <a:endParaRPr lang="it-IT" altLang="it-IT"/>
          </a:p>
        </p:txBody>
      </p:sp>
    </p:spTree>
    <p:extLst>
      <p:ext uri="{BB962C8B-B14F-4D97-AF65-F5344CB8AC3E}">
        <p14:creationId xmlns:p14="http://schemas.microsoft.com/office/powerpoint/2010/main" val="3296637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786563" y="409575"/>
            <a:ext cx="1889125" cy="5457825"/>
          </a:xfrm>
        </p:spPr>
        <p:txBody>
          <a:bodyPr vert="eaVert"/>
          <a:lstStyle/>
          <a:p>
            <a:r>
              <a:rPr lang="it-IT"/>
              <a:t>Fare clic per modificare lo stile del titolo dello schema</a:t>
            </a:r>
          </a:p>
        </p:txBody>
      </p:sp>
      <p:sp>
        <p:nvSpPr>
          <p:cNvPr id="3" name="Segnaposto testo verticale 2"/>
          <p:cNvSpPr>
            <a:spLocks noGrp="1"/>
          </p:cNvSpPr>
          <p:nvPr>
            <p:ph type="body" orient="vert" idx="1"/>
          </p:nvPr>
        </p:nvSpPr>
        <p:spPr>
          <a:xfrm>
            <a:off x="1116013" y="409575"/>
            <a:ext cx="5518150" cy="545782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69C67C0A-D9E7-487A-99C8-6B6F961E7D35}"/>
              </a:ext>
            </a:extLst>
          </p:cNvPr>
          <p:cNvSpPr>
            <a:spLocks noGrp="1" noChangeArrowheads="1"/>
          </p:cNvSpPr>
          <p:nvPr>
            <p:ph type="dt" sz="half" idx="10"/>
          </p:nvPr>
        </p:nvSpPr>
        <p:spPr>
          <a:ln/>
        </p:spPr>
        <p:txBody>
          <a:bodyPr/>
          <a:lstStyle>
            <a:lvl1pPr>
              <a:defRPr/>
            </a:lvl1pPr>
          </a:lstStyle>
          <a:p>
            <a:pPr>
              <a:defRPr/>
            </a:pPr>
            <a:fld id="{099BB29D-0373-46E4-B83C-20E3AF3D7798}" type="datetime1">
              <a:rPr lang="it-IT" altLang="it-IT"/>
              <a:pPr>
                <a:defRPr/>
              </a:pPr>
              <a:t>21/05/2023</a:t>
            </a:fld>
            <a:endParaRPr lang="it-IT" altLang="it-IT"/>
          </a:p>
        </p:txBody>
      </p:sp>
      <p:sp>
        <p:nvSpPr>
          <p:cNvPr id="5" name="Rectangle 5">
            <a:extLst>
              <a:ext uri="{FF2B5EF4-FFF2-40B4-BE49-F238E27FC236}">
                <a16:creationId xmlns:a16="http://schemas.microsoft.com/office/drawing/2014/main" id="{B3651A27-F388-024F-8E7D-455205032506}"/>
              </a:ext>
            </a:extLst>
          </p:cNvPr>
          <p:cNvSpPr>
            <a:spLocks noGrp="1" noChangeArrowheads="1"/>
          </p:cNvSpPr>
          <p:nvPr>
            <p:ph type="ftr" sz="quarter" idx="11"/>
          </p:nvPr>
        </p:nvSpPr>
        <p:spPr>
          <a:ln/>
        </p:spPr>
        <p:txBody>
          <a:bodyPr/>
          <a:lstStyle>
            <a:lvl1pPr>
              <a:defRPr/>
            </a:lvl1pPr>
          </a:lstStyle>
          <a:p>
            <a:pPr>
              <a:defRPr/>
            </a:pPr>
            <a:r>
              <a:rPr lang="it-IT" altLang="it-IT"/>
              <a:t>nnAttention U-net for Brain Tumor Segmentation</a:t>
            </a:r>
          </a:p>
        </p:txBody>
      </p:sp>
      <p:sp>
        <p:nvSpPr>
          <p:cNvPr id="6" name="Rectangle 6">
            <a:extLst>
              <a:ext uri="{FF2B5EF4-FFF2-40B4-BE49-F238E27FC236}">
                <a16:creationId xmlns:a16="http://schemas.microsoft.com/office/drawing/2014/main" id="{DF4015D9-D62F-F313-2E8F-2DEC1491CD2B}"/>
              </a:ext>
            </a:extLst>
          </p:cNvPr>
          <p:cNvSpPr>
            <a:spLocks noGrp="1" noChangeArrowheads="1"/>
          </p:cNvSpPr>
          <p:nvPr>
            <p:ph type="sldNum" sz="quarter" idx="12"/>
          </p:nvPr>
        </p:nvSpPr>
        <p:spPr>
          <a:ln/>
        </p:spPr>
        <p:txBody>
          <a:bodyPr/>
          <a:lstStyle>
            <a:lvl1pPr>
              <a:defRPr/>
            </a:lvl1pPr>
          </a:lstStyle>
          <a:p>
            <a:pPr>
              <a:defRPr/>
            </a:pPr>
            <a:r>
              <a:rPr lang="it-IT" altLang="it-IT"/>
              <a:t>Pagina </a:t>
            </a:r>
            <a:fld id="{55F64509-84F1-4AE4-A3E1-157ACDFC9056}" type="slidenum">
              <a:rPr lang="it-IT" altLang="it-IT" smtClean="0"/>
              <a:pPr>
                <a:defRPr/>
              </a:pPr>
              <a:t>‹N›</a:t>
            </a:fld>
            <a:endParaRPr lang="it-IT" altLang="it-IT"/>
          </a:p>
        </p:txBody>
      </p:sp>
    </p:spTree>
    <p:extLst>
      <p:ext uri="{BB962C8B-B14F-4D97-AF65-F5344CB8AC3E}">
        <p14:creationId xmlns:p14="http://schemas.microsoft.com/office/powerpoint/2010/main" val="7905882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olo, test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1116013" y="409575"/>
            <a:ext cx="7559675" cy="504825"/>
          </a:xfrm>
        </p:spPr>
        <p:txBody>
          <a:bodyPr/>
          <a:lstStyle/>
          <a:p>
            <a:r>
              <a:rPr lang="it-IT"/>
              <a:t>Fare clic per modificare lo stile del titolo dello schema</a:t>
            </a:r>
          </a:p>
        </p:txBody>
      </p:sp>
      <p:sp>
        <p:nvSpPr>
          <p:cNvPr id="3" name="Segnaposto testo 2"/>
          <p:cNvSpPr>
            <a:spLocks noGrp="1"/>
          </p:cNvSpPr>
          <p:nvPr>
            <p:ph type="body" sz="half" idx="1"/>
          </p:nvPr>
        </p:nvSpPr>
        <p:spPr>
          <a:xfrm>
            <a:off x="1116013" y="1752600"/>
            <a:ext cx="3703637" cy="41148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972050" y="1752600"/>
            <a:ext cx="3703638" cy="41148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Rectangle 4">
            <a:extLst>
              <a:ext uri="{FF2B5EF4-FFF2-40B4-BE49-F238E27FC236}">
                <a16:creationId xmlns:a16="http://schemas.microsoft.com/office/drawing/2014/main" id="{769E82EF-1A09-4697-A9EC-627BF238D443}"/>
              </a:ext>
            </a:extLst>
          </p:cNvPr>
          <p:cNvSpPr>
            <a:spLocks noGrp="1" noChangeArrowheads="1"/>
          </p:cNvSpPr>
          <p:nvPr>
            <p:ph type="dt" sz="half" idx="10"/>
          </p:nvPr>
        </p:nvSpPr>
        <p:spPr>
          <a:ln/>
        </p:spPr>
        <p:txBody>
          <a:bodyPr/>
          <a:lstStyle>
            <a:lvl1pPr>
              <a:defRPr/>
            </a:lvl1pPr>
          </a:lstStyle>
          <a:p>
            <a:pPr>
              <a:defRPr/>
            </a:pPr>
            <a:fld id="{FFCB9F71-799B-4712-BD0D-27E1A9B5A7E3}" type="datetime1">
              <a:rPr lang="it-IT" altLang="it-IT"/>
              <a:pPr>
                <a:defRPr/>
              </a:pPr>
              <a:t>21/05/2023</a:t>
            </a:fld>
            <a:endParaRPr lang="it-IT" altLang="it-IT"/>
          </a:p>
        </p:txBody>
      </p:sp>
      <p:sp>
        <p:nvSpPr>
          <p:cNvPr id="6" name="Rectangle 5">
            <a:extLst>
              <a:ext uri="{FF2B5EF4-FFF2-40B4-BE49-F238E27FC236}">
                <a16:creationId xmlns:a16="http://schemas.microsoft.com/office/drawing/2014/main" id="{BCC6DE16-E661-06A7-4EA0-8128CE670FCB}"/>
              </a:ext>
            </a:extLst>
          </p:cNvPr>
          <p:cNvSpPr>
            <a:spLocks noGrp="1" noChangeArrowheads="1"/>
          </p:cNvSpPr>
          <p:nvPr>
            <p:ph type="ftr" sz="quarter" idx="11"/>
          </p:nvPr>
        </p:nvSpPr>
        <p:spPr>
          <a:ln/>
        </p:spPr>
        <p:txBody>
          <a:bodyPr/>
          <a:lstStyle>
            <a:lvl1pPr>
              <a:defRPr/>
            </a:lvl1pPr>
          </a:lstStyle>
          <a:p>
            <a:pPr>
              <a:defRPr/>
            </a:pPr>
            <a:r>
              <a:rPr lang="it-IT" altLang="it-IT"/>
              <a:t>nnAttention U-net for Brain Tumor Segmentation</a:t>
            </a:r>
          </a:p>
        </p:txBody>
      </p:sp>
      <p:sp>
        <p:nvSpPr>
          <p:cNvPr id="7" name="Rectangle 6">
            <a:extLst>
              <a:ext uri="{FF2B5EF4-FFF2-40B4-BE49-F238E27FC236}">
                <a16:creationId xmlns:a16="http://schemas.microsoft.com/office/drawing/2014/main" id="{A56C39E0-0B39-32B7-F5AF-4991C747B9AB}"/>
              </a:ext>
            </a:extLst>
          </p:cNvPr>
          <p:cNvSpPr>
            <a:spLocks noGrp="1" noChangeArrowheads="1"/>
          </p:cNvSpPr>
          <p:nvPr>
            <p:ph type="sldNum" sz="quarter" idx="12"/>
          </p:nvPr>
        </p:nvSpPr>
        <p:spPr>
          <a:ln/>
        </p:spPr>
        <p:txBody>
          <a:bodyPr/>
          <a:lstStyle>
            <a:lvl1pPr>
              <a:defRPr/>
            </a:lvl1pPr>
          </a:lstStyle>
          <a:p>
            <a:pPr>
              <a:defRPr/>
            </a:pPr>
            <a:r>
              <a:rPr lang="it-IT" altLang="it-IT"/>
              <a:t>Pagina </a:t>
            </a:r>
            <a:fld id="{52B026A3-8E54-4B79-8CCF-D4397137E409}" type="slidenum">
              <a:rPr lang="it-IT" altLang="it-IT" smtClean="0"/>
              <a:pPr>
                <a:defRPr/>
              </a:pPr>
              <a:t>‹N›</a:t>
            </a:fld>
            <a:endParaRPr lang="it-IT" altLang="it-IT"/>
          </a:p>
        </p:txBody>
      </p:sp>
    </p:spTree>
    <p:extLst>
      <p:ext uri="{BB962C8B-B14F-4D97-AF65-F5344CB8AC3E}">
        <p14:creationId xmlns:p14="http://schemas.microsoft.com/office/powerpoint/2010/main" val="1206595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olo e tabella">
    <p:spTree>
      <p:nvGrpSpPr>
        <p:cNvPr id="1" name=""/>
        <p:cNvGrpSpPr/>
        <p:nvPr/>
      </p:nvGrpSpPr>
      <p:grpSpPr>
        <a:xfrm>
          <a:off x="0" y="0"/>
          <a:ext cx="0" cy="0"/>
          <a:chOff x="0" y="0"/>
          <a:chExt cx="0" cy="0"/>
        </a:xfrm>
      </p:grpSpPr>
      <p:sp>
        <p:nvSpPr>
          <p:cNvPr id="2" name="Titolo 1"/>
          <p:cNvSpPr>
            <a:spLocks noGrp="1"/>
          </p:cNvSpPr>
          <p:nvPr>
            <p:ph type="title"/>
          </p:nvPr>
        </p:nvSpPr>
        <p:spPr>
          <a:xfrm>
            <a:off x="1116013" y="409575"/>
            <a:ext cx="7559675" cy="504825"/>
          </a:xfrm>
        </p:spPr>
        <p:txBody>
          <a:bodyPr/>
          <a:lstStyle/>
          <a:p>
            <a:r>
              <a:rPr lang="it-IT"/>
              <a:t>Fare clic per modificare lo stile del titolo dello schema</a:t>
            </a:r>
          </a:p>
        </p:txBody>
      </p:sp>
      <p:sp>
        <p:nvSpPr>
          <p:cNvPr id="3" name="Segnaposto tabella 2"/>
          <p:cNvSpPr>
            <a:spLocks noGrp="1"/>
          </p:cNvSpPr>
          <p:nvPr>
            <p:ph type="tbl" idx="1"/>
          </p:nvPr>
        </p:nvSpPr>
        <p:spPr>
          <a:xfrm>
            <a:off x="1116013" y="1752600"/>
            <a:ext cx="7559675" cy="4114800"/>
          </a:xfrm>
        </p:spPr>
        <p:txBody>
          <a:bodyPr/>
          <a:lstStyle/>
          <a:p>
            <a:pPr lvl="0"/>
            <a:endParaRPr lang="it-IT" noProof="0"/>
          </a:p>
        </p:txBody>
      </p:sp>
      <p:sp>
        <p:nvSpPr>
          <p:cNvPr id="4" name="Rectangle 4">
            <a:extLst>
              <a:ext uri="{FF2B5EF4-FFF2-40B4-BE49-F238E27FC236}">
                <a16:creationId xmlns:a16="http://schemas.microsoft.com/office/drawing/2014/main" id="{A9B00B66-CC90-A1C7-7F08-124F4F888920}"/>
              </a:ext>
            </a:extLst>
          </p:cNvPr>
          <p:cNvSpPr>
            <a:spLocks noGrp="1" noChangeArrowheads="1"/>
          </p:cNvSpPr>
          <p:nvPr>
            <p:ph type="dt" sz="half" idx="10"/>
          </p:nvPr>
        </p:nvSpPr>
        <p:spPr>
          <a:ln/>
        </p:spPr>
        <p:txBody>
          <a:bodyPr/>
          <a:lstStyle>
            <a:lvl1pPr>
              <a:defRPr/>
            </a:lvl1pPr>
          </a:lstStyle>
          <a:p>
            <a:pPr>
              <a:defRPr/>
            </a:pPr>
            <a:fld id="{C75D5A2A-CA9A-45EB-AF9F-B590E64FD0EE}" type="datetime1">
              <a:rPr lang="it-IT" altLang="it-IT"/>
              <a:pPr>
                <a:defRPr/>
              </a:pPr>
              <a:t>21/05/2023</a:t>
            </a:fld>
            <a:endParaRPr lang="it-IT" altLang="it-IT"/>
          </a:p>
        </p:txBody>
      </p:sp>
      <p:sp>
        <p:nvSpPr>
          <p:cNvPr id="5" name="Rectangle 5">
            <a:extLst>
              <a:ext uri="{FF2B5EF4-FFF2-40B4-BE49-F238E27FC236}">
                <a16:creationId xmlns:a16="http://schemas.microsoft.com/office/drawing/2014/main" id="{9660424C-B52E-AF55-526D-3D7B3E592C65}"/>
              </a:ext>
            </a:extLst>
          </p:cNvPr>
          <p:cNvSpPr>
            <a:spLocks noGrp="1" noChangeArrowheads="1"/>
          </p:cNvSpPr>
          <p:nvPr>
            <p:ph type="ftr" sz="quarter" idx="11"/>
          </p:nvPr>
        </p:nvSpPr>
        <p:spPr>
          <a:ln/>
        </p:spPr>
        <p:txBody>
          <a:bodyPr/>
          <a:lstStyle>
            <a:lvl1pPr>
              <a:defRPr/>
            </a:lvl1pPr>
          </a:lstStyle>
          <a:p>
            <a:pPr>
              <a:defRPr/>
            </a:pPr>
            <a:r>
              <a:rPr lang="it-IT" altLang="it-IT"/>
              <a:t>nnAttention U-net for Brain Tumor Segmentation</a:t>
            </a:r>
          </a:p>
        </p:txBody>
      </p:sp>
      <p:sp>
        <p:nvSpPr>
          <p:cNvPr id="6" name="Rectangle 6">
            <a:extLst>
              <a:ext uri="{FF2B5EF4-FFF2-40B4-BE49-F238E27FC236}">
                <a16:creationId xmlns:a16="http://schemas.microsoft.com/office/drawing/2014/main" id="{09DB1AD0-38B0-CE25-DFC7-06CB7760076A}"/>
              </a:ext>
            </a:extLst>
          </p:cNvPr>
          <p:cNvSpPr>
            <a:spLocks noGrp="1" noChangeArrowheads="1"/>
          </p:cNvSpPr>
          <p:nvPr>
            <p:ph type="sldNum" sz="quarter" idx="12"/>
          </p:nvPr>
        </p:nvSpPr>
        <p:spPr>
          <a:ln/>
        </p:spPr>
        <p:txBody>
          <a:bodyPr/>
          <a:lstStyle>
            <a:lvl1pPr>
              <a:defRPr/>
            </a:lvl1pPr>
          </a:lstStyle>
          <a:p>
            <a:pPr>
              <a:defRPr/>
            </a:pPr>
            <a:r>
              <a:rPr lang="it-IT" altLang="it-IT"/>
              <a:t>Pagina </a:t>
            </a:r>
            <a:fld id="{9793B3BA-EF37-4442-BC32-3848B386B1EC}" type="slidenum">
              <a:rPr lang="it-IT" altLang="it-IT" smtClean="0"/>
              <a:pPr>
                <a:defRPr/>
              </a:pPr>
              <a:t>‹N›</a:t>
            </a:fld>
            <a:endParaRPr lang="it-IT" altLang="it-IT"/>
          </a:p>
        </p:txBody>
      </p:sp>
    </p:spTree>
    <p:extLst>
      <p:ext uri="{BB962C8B-B14F-4D97-AF65-F5344CB8AC3E}">
        <p14:creationId xmlns:p14="http://schemas.microsoft.com/office/powerpoint/2010/main" val="10232428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hart" preserve="1">
  <p:cSld name="Titolo e grafico">
    <p:spTree>
      <p:nvGrpSpPr>
        <p:cNvPr id="1" name=""/>
        <p:cNvGrpSpPr/>
        <p:nvPr/>
      </p:nvGrpSpPr>
      <p:grpSpPr>
        <a:xfrm>
          <a:off x="0" y="0"/>
          <a:ext cx="0" cy="0"/>
          <a:chOff x="0" y="0"/>
          <a:chExt cx="0" cy="0"/>
        </a:xfrm>
      </p:grpSpPr>
      <p:sp>
        <p:nvSpPr>
          <p:cNvPr id="2" name="Titolo 1"/>
          <p:cNvSpPr>
            <a:spLocks noGrp="1"/>
          </p:cNvSpPr>
          <p:nvPr>
            <p:ph type="title"/>
          </p:nvPr>
        </p:nvSpPr>
        <p:spPr>
          <a:xfrm>
            <a:off x="1116013" y="409575"/>
            <a:ext cx="7559675" cy="504825"/>
          </a:xfrm>
        </p:spPr>
        <p:txBody>
          <a:bodyPr/>
          <a:lstStyle/>
          <a:p>
            <a:r>
              <a:rPr lang="it-IT"/>
              <a:t>Fare clic per modificare lo stile del titolo dello schema</a:t>
            </a:r>
          </a:p>
        </p:txBody>
      </p:sp>
      <p:sp>
        <p:nvSpPr>
          <p:cNvPr id="3" name="Segnaposto grafico 2"/>
          <p:cNvSpPr>
            <a:spLocks noGrp="1"/>
          </p:cNvSpPr>
          <p:nvPr>
            <p:ph type="chart" idx="1"/>
          </p:nvPr>
        </p:nvSpPr>
        <p:spPr>
          <a:xfrm>
            <a:off x="1116013" y="1752600"/>
            <a:ext cx="7559675" cy="4114800"/>
          </a:xfrm>
        </p:spPr>
        <p:txBody>
          <a:bodyPr/>
          <a:lstStyle/>
          <a:p>
            <a:pPr lvl="0"/>
            <a:endParaRPr lang="it-IT" noProof="0"/>
          </a:p>
        </p:txBody>
      </p:sp>
      <p:sp>
        <p:nvSpPr>
          <p:cNvPr id="4" name="Rectangle 4">
            <a:extLst>
              <a:ext uri="{FF2B5EF4-FFF2-40B4-BE49-F238E27FC236}">
                <a16:creationId xmlns:a16="http://schemas.microsoft.com/office/drawing/2014/main" id="{7AB19157-0282-EA4A-C5A4-13044B4C4D63}"/>
              </a:ext>
            </a:extLst>
          </p:cNvPr>
          <p:cNvSpPr>
            <a:spLocks noGrp="1" noChangeArrowheads="1"/>
          </p:cNvSpPr>
          <p:nvPr>
            <p:ph type="dt" sz="half" idx="10"/>
          </p:nvPr>
        </p:nvSpPr>
        <p:spPr>
          <a:ln/>
        </p:spPr>
        <p:txBody>
          <a:bodyPr/>
          <a:lstStyle>
            <a:lvl1pPr>
              <a:defRPr/>
            </a:lvl1pPr>
          </a:lstStyle>
          <a:p>
            <a:pPr>
              <a:defRPr/>
            </a:pPr>
            <a:fld id="{1DF66D72-FFF1-4DB9-8911-230DCB1D47ED}" type="datetime1">
              <a:rPr lang="it-IT" altLang="it-IT"/>
              <a:pPr>
                <a:defRPr/>
              </a:pPr>
              <a:t>21/05/2023</a:t>
            </a:fld>
            <a:endParaRPr lang="it-IT" altLang="it-IT"/>
          </a:p>
        </p:txBody>
      </p:sp>
      <p:sp>
        <p:nvSpPr>
          <p:cNvPr id="5" name="Rectangle 5">
            <a:extLst>
              <a:ext uri="{FF2B5EF4-FFF2-40B4-BE49-F238E27FC236}">
                <a16:creationId xmlns:a16="http://schemas.microsoft.com/office/drawing/2014/main" id="{F6EDB1F8-0A4E-D45A-92D5-56B6614F755F}"/>
              </a:ext>
            </a:extLst>
          </p:cNvPr>
          <p:cNvSpPr>
            <a:spLocks noGrp="1" noChangeArrowheads="1"/>
          </p:cNvSpPr>
          <p:nvPr>
            <p:ph type="ftr" sz="quarter" idx="11"/>
          </p:nvPr>
        </p:nvSpPr>
        <p:spPr>
          <a:ln/>
        </p:spPr>
        <p:txBody>
          <a:bodyPr/>
          <a:lstStyle>
            <a:lvl1pPr>
              <a:defRPr/>
            </a:lvl1pPr>
          </a:lstStyle>
          <a:p>
            <a:pPr>
              <a:defRPr/>
            </a:pPr>
            <a:r>
              <a:rPr lang="it-IT" altLang="it-IT"/>
              <a:t>nnAttention U-net for Brain Tumor Segmentation</a:t>
            </a:r>
          </a:p>
        </p:txBody>
      </p:sp>
      <p:sp>
        <p:nvSpPr>
          <p:cNvPr id="6" name="Rectangle 6">
            <a:extLst>
              <a:ext uri="{FF2B5EF4-FFF2-40B4-BE49-F238E27FC236}">
                <a16:creationId xmlns:a16="http://schemas.microsoft.com/office/drawing/2014/main" id="{17AD3F0A-52AB-E483-9639-12611AEF7884}"/>
              </a:ext>
            </a:extLst>
          </p:cNvPr>
          <p:cNvSpPr>
            <a:spLocks noGrp="1" noChangeArrowheads="1"/>
          </p:cNvSpPr>
          <p:nvPr>
            <p:ph type="sldNum" sz="quarter" idx="12"/>
          </p:nvPr>
        </p:nvSpPr>
        <p:spPr>
          <a:ln/>
        </p:spPr>
        <p:txBody>
          <a:bodyPr/>
          <a:lstStyle>
            <a:lvl1pPr>
              <a:defRPr/>
            </a:lvl1pPr>
          </a:lstStyle>
          <a:p>
            <a:pPr>
              <a:defRPr/>
            </a:pPr>
            <a:r>
              <a:rPr lang="it-IT" altLang="it-IT"/>
              <a:t>Pagina </a:t>
            </a:r>
            <a:fld id="{691501C2-36F0-4413-92FD-E5531ECEFDE6}" type="slidenum">
              <a:rPr lang="it-IT" altLang="it-IT" smtClean="0"/>
              <a:pPr>
                <a:defRPr/>
              </a:pPr>
              <a:t>‹N›</a:t>
            </a:fld>
            <a:endParaRPr lang="it-IT" altLang="it-IT"/>
          </a:p>
        </p:txBody>
      </p:sp>
    </p:spTree>
    <p:extLst>
      <p:ext uri="{BB962C8B-B14F-4D97-AF65-F5344CB8AC3E}">
        <p14:creationId xmlns:p14="http://schemas.microsoft.com/office/powerpoint/2010/main" val="4027466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contenuto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CC51CF34-FF64-52D2-59DE-19E020CF592D}"/>
              </a:ext>
            </a:extLst>
          </p:cNvPr>
          <p:cNvSpPr>
            <a:spLocks noGrp="1" noChangeArrowheads="1"/>
          </p:cNvSpPr>
          <p:nvPr>
            <p:ph type="dt" sz="half" idx="10"/>
          </p:nvPr>
        </p:nvSpPr>
        <p:spPr>
          <a:ln/>
        </p:spPr>
        <p:txBody>
          <a:bodyPr/>
          <a:lstStyle>
            <a:lvl1pPr>
              <a:defRPr/>
            </a:lvl1pPr>
          </a:lstStyle>
          <a:p>
            <a:pPr>
              <a:defRPr/>
            </a:pPr>
            <a:fld id="{9404B74E-706E-4074-8DE3-5C80FFF5ABB8}" type="datetime1">
              <a:rPr lang="it-IT" altLang="it-IT"/>
              <a:pPr>
                <a:defRPr/>
              </a:pPr>
              <a:t>21/05/2023</a:t>
            </a:fld>
            <a:endParaRPr lang="it-IT" altLang="it-IT"/>
          </a:p>
        </p:txBody>
      </p:sp>
      <p:sp>
        <p:nvSpPr>
          <p:cNvPr id="5" name="Rectangle 5">
            <a:extLst>
              <a:ext uri="{FF2B5EF4-FFF2-40B4-BE49-F238E27FC236}">
                <a16:creationId xmlns:a16="http://schemas.microsoft.com/office/drawing/2014/main" id="{F2926951-4977-76B3-47B3-8F97524080A0}"/>
              </a:ext>
            </a:extLst>
          </p:cNvPr>
          <p:cNvSpPr>
            <a:spLocks noGrp="1" noChangeArrowheads="1"/>
          </p:cNvSpPr>
          <p:nvPr>
            <p:ph type="ftr" sz="quarter" idx="11"/>
          </p:nvPr>
        </p:nvSpPr>
        <p:spPr>
          <a:ln/>
        </p:spPr>
        <p:txBody>
          <a:bodyPr/>
          <a:lstStyle>
            <a:lvl1pPr>
              <a:defRPr/>
            </a:lvl1pPr>
          </a:lstStyle>
          <a:p>
            <a:pPr>
              <a:defRPr/>
            </a:pPr>
            <a:r>
              <a:rPr lang="it-IT" altLang="it-IT"/>
              <a:t>nnAttention U-net for Brain Tumor Segmentation</a:t>
            </a:r>
          </a:p>
        </p:txBody>
      </p:sp>
      <p:sp>
        <p:nvSpPr>
          <p:cNvPr id="6" name="Rectangle 6">
            <a:extLst>
              <a:ext uri="{FF2B5EF4-FFF2-40B4-BE49-F238E27FC236}">
                <a16:creationId xmlns:a16="http://schemas.microsoft.com/office/drawing/2014/main" id="{D187478D-D31D-BFC1-524F-1EB200E64C00}"/>
              </a:ext>
            </a:extLst>
          </p:cNvPr>
          <p:cNvSpPr>
            <a:spLocks noGrp="1" noChangeArrowheads="1"/>
          </p:cNvSpPr>
          <p:nvPr>
            <p:ph type="sldNum" sz="quarter" idx="12"/>
          </p:nvPr>
        </p:nvSpPr>
        <p:spPr>
          <a:ln/>
        </p:spPr>
        <p:txBody>
          <a:bodyPr/>
          <a:lstStyle>
            <a:lvl1pPr>
              <a:defRPr/>
            </a:lvl1pPr>
          </a:lstStyle>
          <a:p>
            <a:pPr>
              <a:defRPr/>
            </a:pPr>
            <a:r>
              <a:rPr lang="it-IT" altLang="it-IT"/>
              <a:t>Pagina </a:t>
            </a:r>
            <a:fld id="{1B09309E-0327-4DE0-AB98-CA3069887DCE}" type="slidenum">
              <a:rPr lang="it-IT" altLang="it-IT" smtClean="0"/>
              <a:pPr>
                <a:defRPr/>
              </a:pPr>
              <a:t>‹N›</a:t>
            </a:fld>
            <a:endParaRPr lang="it-IT" altLang="it-IT"/>
          </a:p>
        </p:txBody>
      </p:sp>
    </p:spTree>
    <p:extLst>
      <p:ext uri="{BB962C8B-B14F-4D97-AF65-F5344CB8AC3E}">
        <p14:creationId xmlns:p14="http://schemas.microsoft.com/office/powerpoint/2010/main" val="2054510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623888" y="1709738"/>
            <a:ext cx="7886700" cy="2852737"/>
          </a:xfrm>
        </p:spPr>
        <p:txBody>
          <a:bodyPr anchor="b"/>
          <a:lstStyle>
            <a:lvl1pPr>
              <a:defRPr sz="6000"/>
            </a:lvl1pPr>
          </a:lstStyle>
          <a:p>
            <a:r>
              <a:rPr lang="it-IT"/>
              <a:t>Fare clic per modificare lo stile del titolo dello schema</a:t>
            </a:r>
          </a:p>
        </p:txBody>
      </p:sp>
      <p:sp>
        <p:nvSpPr>
          <p:cNvPr id="3" name="Segnaposto testo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it-IT"/>
              <a:t>Fare clic per modificare gli stili del testo dello schema</a:t>
            </a:r>
          </a:p>
        </p:txBody>
      </p:sp>
      <p:sp>
        <p:nvSpPr>
          <p:cNvPr id="4" name="Rectangle 4">
            <a:extLst>
              <a:ext uri="{FF2B5EF4-FFF2-40B4-BE49-F238E27FC236}">
                <a16:creationId xmlns:a16="http://schemas.microsoft.com/office/drawing/2014/main" id="{F4BC39C8-F7BC-1437-4E02-F144D5A58EE3}"/>
              </a:ext>
            </a:extLst>
          </p:cNvPr>
          <p:cNvSpPr>
            <a:spLocks noGrp="1" noChangeArrowheads="1"/>
          </p:cNvSpPr>
          <p:nvPr>
            <p:ph type="dt" sz="half" idx="10"/>
          </p:nvPr>
        </p:nvSpPr>
        <p:spPr>
          <a:ln/>
        </p:spPr>
        <p:txBody>
          <a:bodyPr/>
          <a:lstStyle>
            <a:lvl1pPr>
              <a:defRPr/>
            </a:lvl1pPr>
          </a:lstStyle>
          <a:p>
            <a:pPr>
              <a:defRPr/>
            </a:pPr>
            <a:fld id="{2D8B01B3-A056-43F7-99D6-CB3DA81B036F}" type="datetime1">
              <a:rPr lang="it-IT" altLang="it-IT"/>
              <a:pPr>
                <a:defRPr/>
              </a:pPr>
              <a:t>21/05/2023</a:t>
            </a:fld>
            <a:endParaRPr lang="it-IT" altLang="it-IT"/>
          </a:p>
        </p:txBody>
      </p:sp>
      <p:sp>
        <p:nvSpPr>
          <p:cNvPr id="5" name="Rectangle 5">
            <a:extLst>
              <a:ext uri="{FF2B5EF4-FFF2-40B4-BE49-F238E27FC236}">
                <a16:creationId xmlns:a16="http://schemas.microsoft.com/office/drawing/2014/main" id="{1755EF30-F0A7-76D5-1F9E-F60A4DCA9A5D}"/>
              </a:ext>
            </a:extLst>
          </p:cNvPr>
          <p:cNvSpPr>
            <a:spLocks noGrp="1" noChangeArrowheads="1"/>
          </p:cNvSpPr>
          <p:nvPr>
            <p:ph type="ftr" sz="quarter" idx="11"/>
          </p:nvPr>
        </p:nvSpPr>
        <p:spPr>
          <a:ln/>
        </p:spPr>
        <p:txBody>
          <a:bodyPr/>
          <a:lstStyle>
            <a:lvl1pPr>
              <a:defRPr/>
            </a:lvl1pPr>
          </a:lstStyle>
          <a:p>
            <a:pPr>
              <a:defRPr/>
            </a:pPr>
            <a:r>
              <a:rPr lang="it-IT" altLang="it-IT"/>
              <a:t>nnAttention U-net for Brain Tumor Segmentation</a:t>
            </a:r>
          </a:p>
        </p:txBody>
      </p:sp>
      <p:sp>
        <p:nvSpPr>
          <p:cNvPr id="6" name="Rectangle 6">
            <a:extLst>
              <a:ext uri="{FF2B5EF4-FFF2-40B4-BE49-F238E27FC236}">
                <a16:creationId xmlns:a16="http://schemas.microsoft.com/office/drawing/2014/main" id="{62B4827F-1EC6-6D0F-0C9D-9D9CDF8A8CE2}"/>
              </a:ext>
            </a:extLst>
          </p:cNvPr>
          <p:cNvSpPr>
            <a:spLocks noGrp="1" noChangeArrowheads="1"/>
          </p:cNvSpPr>
          <p:nvPr>
            <p:ph type="sldNum" sz="quarter" idx="12"/>
          </p:nvPr>
        </p:nvSpPr>
        <p:spPr>
          <a:ln/>
        </p:spPr>
        <p:txBody>
          <a:bodyPr/>
          <a:lstStyle>
            <a:lvl1pPr>
              <a:defRPr/>
            </a:lvl1pPr>
          </a:lstStyle>
          <a:p>
            <a:pPr>
              <a:defRPr/>
            </a:pPr>
            <a:r>
              <a:rPr lang="it-IT" altLang="it-IT"/>
              <a:t>Pagina </a:t>
            </a:r>
            <a:fld id="{DAD648AC-A2B4-42F5-AFB9-A679D418ADC3}" type="slidenum">
              <a:rPr lang="it-IT" altLang="it-IT" smtClean="0"/>
              <a:pPr>
                <a:defRPr/>
              </a:pPr>
              <a:t>‹N›</a:t>
            </a:fld>
            <a:endParaRPr lang="it-IT" altLang="it-IT"/>
          </a:p>
        </p:txBody>
      </p:sp>
    </p:spTree>
    <p:extLst>
      <p:ext uri="{BB962C8B-B14F-4D97-AF65-F5344CB8AC3E}">
        <p14:creationId xmlns:p14="http://schemas.microsoft.com/office/powerpoint/2010/main" val="2255055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contenuto 2"/>
          <p:cNvSpPr>
            <a:spLocks noGrp="1"/>
          </p:cNvSpPr>
          <p:nvPr>
            <p:ph sz="half" idx="1"/>
          </p:nvPr>
        </p:nvSpPr>
        <p:spPr>
          <a:xfrm>
            <a:off x="1116013" y="1752600"/>
            <a:ext cx="3703637" cy="41148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972050" y="1752600"/>
            <a:ext cx="3703638" cy="41148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Rectangle 4">
            <a:extLst>
              <a:ext uri="{FF2B5EF4-FFF2-40B4-BE49-F238E27FC236}">
                <a16:creationId xmlns:a16="http://schemas.microsoft.com/office/drawing/2014/main" id="{A36E8824-D722-450B-3667-57BF344CB42E}"/>
              </a:ext>
            </a:extLst>
          </p:cNvPr>
          <p:cNvSpPr>
            <a:spLocks noGrp="1" noChangeArrowheads="1"/>
          </p:cNvSpPr>
          <p:nvPr>
            <p:ph type="dt" sz="half" idx="10"/>
          </p:nvPr>
        </p:nvSpPr>
        <p:spPr>
          <a:ln/>
        </p:spPr>
        <p:txBody>
          <a:bodyPr/>
          <a:lstStyle>
            <a:lvl1pPr>
              <a:defRPr/>
            </a:lvl1pPr>
          </a:lstStyle>
          <a:p>
            <a:pPr>
              <a:defRPr/>
            </a:pPr>
            <a:fld id="{4662BCC9-0E7A-4018-92AC-B42B13512CAB}" type="datetime1">
              <a:rPr lang="it-IT" altLang="it-IT"/>
              <a:pPr>
                <a:defRPr/>
              </a:pPr>
              <a:t>21/05/2023</a:t>
            </a:fld>
            <a:endParaRPr lang="it-IT" altLang="it-IT"/>
          </a:p>
        </p:txBody>
      </p:sp>
      <p:sp>
        <p:nvSpPr>
          <p:cNvPr id="6" name="Rectangle 5">
            <a:extLst>
              <a:ext uri="{FF2B5EF4-FFF2-40B4-BE49-F238E27FC236}">
                <a16:creationId xmlns:a16="http://schemas.microsoft.com/office/drawing/2014/main" id="{8ADA06E4-59AA-1FD2-BFB2-40F8370E6D53}"/>
              </a:ext>
            </a:extLst>
          </p:cNvPr>
          <p:cNvSpPr>
            <a:spLocks noGrp="1" noChangeArrowheads="1"/>
          </p:cNvSpPr>
          <p:nvPr>
            <p:ph type="ftr" sz="quarter" idx="11"/>
          </p:nvPr>
        </p:nvSpPr>
        <p:spPr>
          <a:ln/>
        </p:spPr>
        <p:txBody>
          <a:bodyPr/>
          <a:lstStyle>
            <a:lvl1pPr>
              <a:defRPr/>
            </a:lvl1pPr>
          </a:lstStyle>
          <a:p>
            <a:pPr>
              <a:defRPr/>
            </a:pPr>
            <a:r>
              <a:rPr lang="it-IT" altLang="it-IT"/>
              <a:t>nnAttention U-net for Brain Tumor Segmentation</a:t>
            </a:r>
          </a:p>
        </p:txBody>
      </p:sp>
      <p:sp>
        <p:nvSpPr>
          <p:cNvPr id="7" name="Rectangle 6">
            <a:extLst>
              <a:ext uri="{FF2B5EF4-FFF2-40B4-BE49-F238E27FC236}">
                <a16:creationId xmlns:a16="http://schemas.microsoft.com/office/drawing/2014/main" id="{3CEC8166-5540-23BE-C18E-9F0E26E41202}"/>
              </a:ext>
            </a:extLst>
          </p:cNvPr>
          <p:cNvSpPr>
            <a:spLocks noGrp="1" noChangeArrowheads="1"/>
          </p:cNvSpPr>
          <p:nvPr>
            <p:ph type="sldNum" sz="quarter" idx="12"/>
          </p:nvPr>
        </p:nvSpPr>
        <p:spPr>
          <a:ln/>
        </p:spPr>
        <p:txBody>
          <a:bodyPr/>
          <a:lstStyle>
            <a:lvl1pPr>
              <a:defRPr/>
            </a:lvl1pPr>
          </a:lstStyle>
          <a:p>
            <a:pPr>
              <a:defRPr/>
            </a:pPr>
            <a:r>
              <a:rPr lang="it-IT" altLang="it-IT"/>
              <a:t>Pagina </a:t>
            </a:r>
            <a:fld id="{C010AC12-EC86-4900-BCF5-EEF68E45BE0F}" type="slidenum">
              <a:rPr lang="it-IT" altLang="it-IT" smtClean="0"/>
              <a:pPr>
                <a:defRPr/>
              </a:pPr>
              <a:t>‹N›</a:t>
            </a:fld>
            <a:endParaRPr lang="it-IT" altLang="it-IT"/>
          </a:p>
        </p:txBody>
      </p:sp>
    </p:spTree>
    <p:extLst>
      <p:ext uri="{BB962C8B-B14F-4D97-AF65-F5344CB8AC3E}">
        <p14:creationId xmlns:p14="http://schemas.microsoft.com/office/powerpoint/2010/main" val="3801910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630238" y="365125"/>
            <a:ext cx="7886700" cy="1325563"/>
          </a:xfrm>
        </p:spPr>
        <p:txBody>
          <a:bodyPr/>
          <a:lstStyle/>
          <a:p>
            <a:r>
              <a:rPr lang="it-IT"/>
              <a:t>Fare clic per modificare lo stile del titolo dello schema</a:t>
            </a:r>
          </a:p>
        </p:txBody>
      </p:sp>
      <p:sp>
        <p:nvSpPr>
          <p:cNvPr id="3" name="Segnaposto testo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p:cNvSpPr>
            <a:spLocks noGrp="1"/>
          </p:cNvSpPr>
          <p:nvPr>
            <p:ph sz="half" idx="2"/>
          </p:nvPr>
        </p:nvSpPr>
        <p:spPr>
          <a:xfrm>
            <a:off x="630238" y="2505075"/>
            <a:ext cx="386873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p:cNvSpPr>
            <a:spLocks noGrp="1"/>
          </p:cNvSpPr>
          <p:nvPr>
            <p:ph sz="quarter" idx="4"/>
          </p:nvPr>
        </p:nvSpPr>
        <p:spPr>
          <a:xfrm>
            <a:off x="4629150" y="2505075"/>
            <a:ext cx="38877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Rectangle 4">
            <a:extLst>
              <a:ext uri="{FF2B5EF4-FFF2-40B4-BE49-F238E27FC236}">
                <a16:creationId xmlns:a16="http://schemas.microsoft.com/office/drawing/2014/main" id="{DF1194AA-AEF3-B309-E948-9B50F304775C}"/>
              </a:ext>
            </a:extLst>
          </p:cNvPr>
          <p:cNvSpPr>
            <a:spLocks noGrp="1" noChangeArrowheads="1"/>
          </p:cNvSpPr>
          <p:nvPr>
            <p:ph type="dt" sz="half" idx="10"/>
          </p:nvPr>
        </p:nvSpPr>
        <p:spPr>
          <a:ln/>
        </p:spPr>
        <p:txBody>
          <a:bodyPr/>
          <a:lstStyle>
            <a:lvl1pPr>
              <a:defRPr/>
            </a:lvl1pPr>
          </a:lstStyle>
          <a:p>
            <a:pPr>
              <a:defRPr/>
            </a:pPr>
            <a:fld id="{8F3763AE-A85E-4CEE-9A69-4F89F4AC4D0E}" type="datetime1">
              <a:rPr lang="it-IT" altLang="it-IT"/>
              <a:pPr>
                <a:defRPr/>
              </a:pPr>
              <a:t>21/05/2023</a:t>
            </a:fld>
            <a:endParaRPr lang="it-IT" altLang="it-IT"/>
          </a:p>
        </p:txBody>
      </p:sp>
      <p:sp>
        <p:nvSpPr>
          <p:cNvPr id="8" name="Rectangle 5">
            <a:extLst>
              <a:ext uri="{FF2B5EF4-FFF2-40B4-BE49-F238E27FC236}">
                <a16:creationId xmlns:a16="http://schemas.microsoft.com/office/drawing/2014/main" id="{843B08A6-CA45-6A74-9C15-899DB33FDB8F}"/>
              </a:ext>
            </a:extLst>
          </p:cNvPr>
          <p:cNvSpPr>
            <a:spLocks noGrp="1" noChangeArrowheads="1"/>
          </p:cNvSpPr>
          <p:nvPr>
            <p:ph type="ftr" sz="quarter" idx="11"/>
          </p:nvPr>
        </p:nvSpPr>
        <p:spPr>
          <a:ln/>
        </p:spPr>
        <p:txBody>
          <a:bodyPr/>
          <a:lstStyle>
            <a:lvl1pPr>
              <a:defRPr/>
            </a:lvl1pPr>
          </a:lstStyle>
          <a:p>
            <a:pPr>
              <a:defRPr/>
            </a:pPr>
            <a:r>
              <a:rPr lang="it-IT" altLang="it-IT"/>
              <a:t>nnAttention U-net for Brain Tumor Segmentation</a:t>
            </a:r>
          </a:p>
        </p:txBody>
      </p:sp>
      <p:sp>
        <p:nvSpPr>
          <p:cNvPr id="9" name="Rectangle 6">
            <a:extLst>
              <a:ext uri="{FF2B5EF4-FFF2-40B4-BE49-F238E27FC236}">
                <a16:creationId xmlns:a16="http://schemas.microsoft.com/office/drawing/2014/main" id="{14311BF7-9FE3-400A-2578-C1778C100850}"/>
              </a:ext>
            </a:extLst>
          </p:cNvPr>
          <p:cNvSpPr>
            <a:spLocks noGrp="1" noChangeArrowheads="1"/>
          </p:cNvSpPr>
          <p:nvPr>
            <p:ph type="sldNum" sz="quarter" idx="12"/>
          </p:nvPr>
        </p:nvSpPr>
        <p:spPr>
          <a:ln/>
        </p:spPr>
        <p:txBody>
          <a:bodyPr/>
          <a:lstStyle>
            <a:lvl1pPr>
              <a:defRPr/>
            </a:lvl1pPr>
          </a:lstStyle>
          <a:p>
            <a:pPr>
              <a:defRPr/>
            </a:pPr>
            <a:r>
              <a:rPr lang="it-IT" altLang="it-IT"/>
              <a:t>Pagina </a:t>
            </a:r>
            <a:fld id="{C019FB20-139B-46DD-842F-8FE245008D00}" type="slidenum">
              <a:rPr lang="it-IT" altLang="it-IT" smtClean="0"/>
              <a:pPr>
                <a:defRPr/>
              </a:pPr>
              <a:t>‹N›</a:t>
            </a:fld>
            <a:endParaRPr lang="it-IT" altLang="it-IT"/>
          </a:p>
        </p:txBody>
      </p:sp>
    </p:spTree>
    <p:extLst>
      <p:ext uri="{BB962C8B-B14F-4D97-AF65-F5344CB8AC3E}">
        <p14:creationId xmlns:p14="http://schemas.microsoft.com/office/powerpoint/2010/main" val="3474285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Rectangle 4">
            <a:extLst>
              <a:ext uri="{FF2B5EF4-FFF2-40B4-BE49-F238E27FC236}">
                <a16:creationId xmlns:a16="http://schemas.microsoft.com/office/drawing/2014/main" id="{6567B656-9424-357D-EB1A-3B546B43ECE3}"/>
              </a:ext>
            </a:extLst>
          </p:cNvPr>
          <p:cNvSpPr>
            <a:spLocks noGrp="1" noChangeArrowheads="1"/>
          </p:cNvSpPr>
          <p:nvPr>
            <p:ph type="dt" sz="half" idx="10"/>
          </p:nvPr>
        </p:nvSpPr>
        <p:spPr>
          <a:ln/>
        </p:spPr>
        <p:txBody>
          <a:bodyPr/>
          <a:lstStyle>
            <a:lvl1pPr>
              <a:defRPr/>
            </a:lvl1pPr>
          </a:lstStyle>
          <a:p>
            <a:pPr>
              <a:defRPr/>
            </a:pPr>
            <a:fld id="{DA9B7C1D-3B59-48A7-87B7-894D01E9CD7F}" type="datetime1">
              <a:rPr lang="it-IT" altLang="it-IT"/>
              <a:pPr>
                <a:defRPr/>
              </a:pPr>
              <a:t>21/05/2023</a:t>
            </a:fld>
            <a:endParaRPr lang="it-IT" altLang="it-IT"/>
          </a:p>
        </p:txBody>
      </p:sp>
      <p:sp>
        <p:nvSpPr>
          <p:cNvPr id="4" name="Rectangle 5">
            <a:extLst>
              <a:ext uri="{FF2B5EF4-FFF2-40B4-BE49-F238E27FC236}">
                <a16:creationId xmlns:a16="http://schemas.microsoft.com/office/drawing/2014/main" id="{75B9C0EB-5842-F1BD-3239-F3718C58470B}"/>
              </a:ext>
            </a:extLst>
          </p:cNvPr>
          <p:cNvSpPr>
            <a:spLocks noGrp="1" noChangeArrowheads="1"/>
          </p:cNvSpPr>
          <p:nvPr>
            <p:ph type="ftr" sz="quarter" idx="11"/>
          </p:nvPr>
        </p:nvSpPr>
        <p:spPr>
          <a:ln/>
        </p:spPr>
        <p:txBody>
          <a:bodyPr/>
          <a:lstStyle>
            <a:lvl1pPr>
              <a:defRPr/>
            </a:lvl1pPr>
          </a:lstStyle>
          <a:p>
            <a:pPr>
              <a:defRPr/>
            </a:pPr>
            <a:r>
              <a:rPr lang="it-IT" altLang="it-IT"/>
              <a:t>nnAttention U-net for Brain Tumor Segmentation</a:t>
            </a:r>
          </a:p>
        </p:txBody>
      </p:sp>
      <p:sp>
        <p:nvSpPr>
          <p:cNvPr id="5" name="Rectangle 6">
            <a:extLst>
              <a:ext uri="{FF2B5EF4-FFF2-40B4-BE49-F238E27FC236}">
                <a16:creationId xmlns:a16="http://schemas.microsoft.com/office/drawing/2014/main" id="{19F8E45D-14BA-328F-EDBC-C0DA64E48EAC}"/>
              </a:ext>
            </a:extLst>
          </p:cNvPr>
          <p:cNvSpPr>
            <a:spLocks noGrp="1" noChangeArrowheads="1"/>
          </p:cNvSpPr>
          <p:nvPr>
            <p:ph type="sldNum" sz="quarter" idx="12"/>
          </p:nvPr>
        </p:nvSpPr>
        <p:spPr>
          <a:ln/>
        </p:spPr>
        <p:txBody>
          <a:bodyPr/>
          <a:lstStyle>
            <a:lvl1pPr>
              <a:defRPr/>
            </a:lvl1pPr>
          </a:lstStyle>
          <a:p>
            <a:pPr>
              <a:defRPr/>
            </a:pPr>
            <a:r>
              <a:rPr lang="it-IT" altLang="it-IT"/>
              <a:t>Pagina </a:t>
            </a:r>
            <a:fld id="{A7E41790-3EA8-42C2-962E-D4CCBCC3FC0C}" type="slidenum">
              <a:rPr lang="it-IT" altLang="it-IT" smtClean="0"/>
              <a:pPr>
                <a:defRPr/>
              </a:pPr>
              <a:t>‹N›</a:t>
            </a:fld>
            <a:endParaRPr lang="it-IT" altLang="it-IT"/>
          </a:p>
        </p:txBody>
      </p:sp>
    </p:spTree>
    <p:extLst>
      <p:ext uri="{BB962C8B-B14F-4D97-AF65-F5344CB8AC3E}">
        <p14:creationId xmlns:p14="http://schemas.microsoft.com/office/powerpoint/2010/main" val="2865035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33CAC27-E2BB-928A-6DC5-87B74E59F698}"/>
              </a:ext>
            </a:extLst>
          </p:cNvPr>
          <p:cNvSpPr>
            <a:spLocks noGrp="1" noChangeArrowheads="1"/>
          </p:cNvSpPr>
          <p:nvPr>
            <p:ph type="dt" sz="half" idx="10"/>
          </p:nvPr>
        </p:nvSpPr>
        <p:spPr>
          <a:ln/>
        </p:spPr>
        <p:txBody>
          <a:bodyPr/>
          <a:lstStyle>
            <a:lvl1pPr>
              <a:defRPr/>
            </a:lvl1pPr>
          </a:lstStyle>
          <a:p>
            <a:pPr>
              <a:defRPr/>
            </a:pPr>
            <a:fld id="{A355B96A-1CA6-46C6-9256-D29C38C7C6AB}" type="datetime1">
              <a:rPr lang="it-IT" altLang="it-IT"/>
              <a:pPr>
                <a:defRPr/>
              </a:pPr>
              <a:t>21/05/2023</a:t>
            </a:fld>
            <a:endParaRPr lang="it-IT" altLang="it-IT"/>
          </a:p>
        </p:txBody>
      </p:sp>
      <p:sp>
        <p:nvSpPr>
          <p:cNvPr id="3" name="Rectangle 5">
            <a:extLst>
              <a:ext uri="{FF2B5EF4-FFF2-40B4-BE49-F238E27FC236}">
                <a16:creationId xmlns:a16="http://schemas.microsoft.com/office/drawing/2014/main" id="{111FD0FF-E643-EED2-287B-5CA9A1B28279}"/>
              </a:ext>
            </a:extLst>
          </p:cNvPr>
          <p:cNvSpPr>
            <a:spLocks noGrp="1" noChangeArrowheads="1"/>
          </p:cNvSpPr>
          <p:nvPr>
            <p:ph type="ftr" sz="quarter" idx="11"/>
          </p:nvPr>
        </p:nvSpPr>
        <p:spPr>
          <a:ln/>
        </p:spPr>
        <p:txBody>
          <a:bodyPr/>
          <a:lstStyle>
            <a:lvl1pPr>
              <a:defRPr/>
            </a:lvl1pPr>
          </a:lstStyle>
          <a:p>
            <a:pPr>
              <a:defRPr/>
            </a:pPr>
            <a:r>
              <a:rPr lang="it-IT" altLang="it-IT"/>
              <a:t>nnAttention U-net for Brain Tumor Segmentation</a:t>
            </a:r>
          </a:p>
        </p:txBody>
      </p:sp>
      <p:sp>
        <p:nvSpPr>
          <p:cNvPr id="4" name="Rectangle 6">
            <a:extLst>
              <a:ext uri="{FF2B5EF4-FFF2-40B4-BE49-F238E27FC236}">
                <a16:creationId xmlns:a16="http://schemas.microsoft.com/office/drawing/2014/main" id="{C20DC635-B00D-1367-15F7-328C4C3BD525}"/>
              </a:ext>
            </a:extLst>
          </p:cNvPr>
          <p:cNvSpPr>
            <a:spLocks noGrp="1" noChangeArrowheads="1"/>
          </p:cNvSpPr>
          <p:nvPr>
            <p:ph type="sldNum" sz="quarter" idx="12"/>
          </p:nvPr>
        </p:nvSpPr>
        <p:spPr>
          <a:ln/>
        </p:spPr>
        <p:txBody>
          <a:bodyPr/>
          <a:lstStyle>
            <a:lvl1pPr>
              <a:defRPr/>
            </a:lvl1pPr>
          </a:lstStyle>
          <a:p>
            <a:pPr>
              <a:defRPr/>
            </a:pPr>
            <a:r>
              <a:rPr lang="it-IT" altLang="it-IT"/>
              <a:t>Pagina </a:t>
            </a:r>
            <a:fld id="{F8DF6A3F-154D-4804-8E82-C41447873A38}" type="slidenum">
              <a:rPr lang="it-IT" altLang="it-IT" smtClean="0"/>
              <a:pPr>
                <a:defRPr/>
              </a:pPr>
              <a:t>‹N›</a:t>
            </a:fld>
            <a:endParaRPr lang="it-IT" altLang="it-IT"/>
          </a:p>
        </p:txBody>
      </p:sp>
    </p:spTree>
    <p:extLst>
      <p:ext uri="{BB962C8B-B14F-4D97-AF65-F5344CB8AC3E}">
        <p14:creationId xmlns:p14="http://schemas.microsoft.com/office/powerpoint/2010/main" val="1911354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30238" y="457200"/>
            <a:ext cx="2949575" cy="1600200"/>
          </a:xfrm>
        </p:spPr>
        <p:txBody>
          <a:bodyPr anchor="b"/>
          <a:lstStyle>
            <a:lvl1pPr>
              <a:defRPr sz="3200"/>
            </a:lvl1pPr>
          </a:lstStyle>
          <a:p>
            <a:r>
              <a:rPr lang="it-IT"/>
              <a:t>Fare clic per modificare lo stile del titolo dello schema</a:t>
            </a:r>
          </a:p>
        </p:txBody>
      </p:sp>
      <p:sp>
        <p:nvSpPr>
          <p:cNvPr id="3" name="Segnaposto contenuto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Rectangle 4">
            <a:extLst>
              <a:ext uri="{FF2B5EF4-FFF2-40B4-BE49-F238E27FC236}">
                <a16:creationId xmlns:a16="http://schemas.microsoft.com/office/drawing/2014/main" id="{01CC95A9-9861-E3F6-BD66-B44816A59095}"/>
              </a:ext>
            </a:extLst>
          </p:cNvPr>
          <p:cNvSpPr>
            <a:spLocks noGrp="1" noChangeArrowheads="1"/>
          </p:cNvSpPr>
          <p:nvPr>
            <p:ph type="dt" sz="half" idx="10"/>
          </p:nvPr>
        </p:nvSpPr>
        <p:spPr>
          <a:ln/>
        </p:spPr>
        <p:txBody>
          <a:bodyPr/>
          <a:lstStyle>
            <a:lvl1pPr>
              <a:defRPr/>
            </a:lvl1pPr>
          </a:lstStyle>
          <a:p>
            <a:pPr>
              <a:defRPr/>
            </a:pPr>
            <a:fld id="{E02AC63B-FFDE-441C-BCA1-CC833F397334}" type="datetime1">
              <a:rPr lang="it-IT" altLang="it-IT"/>
              <a:pPr>
                <a:defRPr/>
              </a:pPr>
              <a:t>21/05/2023</a:t>
            </a:fld>
            <a:endParaRPr lang="it-IT" altLang="it-IT"/>
          </a:p>
        </p:txBody>
      </p:sp>
      <p:sp>
        <p:nvSpPr>
          <p:cNvPr id="6" name="Rectangle 5">
            <a:extLst>
              <a:ext uri="{FF2B5EF4-FFF2-40B4-BE49-F238E27FC236}">
                <a16:creationId xmlns:a16="http://schemas.microsoft.com/office/drawing/2014/main" id="{33C911C5-CFB0-8F87-BF7C-C7964ED9CD86}"/>
              </a:ext>
            </a:extLst>
          </p:cNvPr>
          <p:cNvSpPr>
            <a:spLocks noGrp="1" noChangeArrowheads="1"/>
          </p:cNvSpPr>
          <p:nvPr>
            <p:ph type="ftr" sz="quarter" idx="11"/>
          </p:nvPr>
        </p:nvSpPr>
        <p:spPr>
          <a:ln/>
        </p:spPr>
        <p:txBody>
          <a:bodyPr/>
          <a:lstStyle>
            <a:lvl1pPr>
              <a:defRPr/>
            </a:lvl1pPr>
          </a:lstStyle>
          <a:p>
            <a:pPr>
              <a:defRPr/>
            </a:pPr>
            <a:r>
              <a:rPr lang="it-IT" altLang="it-IT"/>
              <a:t>nnAttention U-net for Brain Tumor Segmentation</a:t>
            </a:r>
          </a:p>
        </p:txBody>
      </p:sp>
      <p:sp>
        <p:nvSpPr>
          <p:cNvPr id="7" name="Rectangle 6">
            <a:extLst>
              <a:ext uri="{FF2B5EF4-FFF2-40B4-BE49-F238E27FC236}">
                <a16:creationId xmlns:a16="http://schemas.microsoft.com/office/drawing/2014/main" id="{099B5FC8-16C4-36B9-FC5B-6654FE1DC294}"/>
              </a:ext>
            </a:extLst>
          </p:cNvPr>
          <p:cNvSpPr>
            <a:spLocks noGrp="1" noChangeArrowheads="1"/>
          </p:cNvSpPr>
          <p:nvPr>
            <p:ph type="sldNum" sz="quarter" idx="12"/>
          </p:nvPr>
        </p:nvSpPr>
        <p:spPr>
          <a:ln/>
        </p:spPr>
        <p:txBody>
          <a:bodyPr/>
          <a:lstStyle>
            <a:lvl1pPr>
              <a:defRPr/>
            </a:lvl1pPr>
          </a:lstStyle>
          <a:p>
            <a:pPr>
              <a:defRPr/>
            </a:pPr>
            <a:r>
              <a:rPr lang="it-IT" altLang="it-IT"/>
              <a:t>Pagina </a:t>
            </a:r>
            <a:fld id="{E93CED97-6E5C-48F2-A474-83D0C8A21C9E}" type="slidenum">
              <a:rPr lang="it-IT" altLang="it-IT" smtClean="0"/>
              <a:pPr>
                <a:defRPr/>
              </a:pPr>
              <a:t>‹N›</a:t>
            </a:fld>
            <a:endParaRPr lang="it-IT" altLang="it-IT"/>
          </a:p>
        </p:txBody>
      </p:sp>
    </p:spTree>
    <p:extLst>
      <p:ext uri="{BB962C8B-B14F-4D97-AF65-F5344CB8AC3E}">
        <p14:creationId xmlns:p14="http://schemas.microsoft.com/office/powerpoint/2010/main" val="2509714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30238" y="457200"/>
            <a:ext cx="2949575" cy="1600200"/>
          </a:xfrm>
        </p:spPr>
        <p:txBody>
          <a:bodyPr anchor="b"/>
          <a:lstStyle>
            <a:lvl1pPr>
              <a:defRPr sz="3200"/>
            </a:lvl1pPr>
          </a:lstStyle>
          <a:p>
            <a:r>
              <a:rPr lang="it-IT"/>
              <a:t>Fare clic per modificare lo stile del titolo dello schema</a:t>
            </a:r>
          </a:p>
        </p:txBody>
      </p:sp>
      <p:sp>
        <p:nvSpPr>
          <p:cNvPr id="3" name="Segnaposto immagine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a:p>
        </p:txBody>
      </p:sp>
      <p:sp>
        <p:nvSpPr>
          <p:cNvPr id="4" name="Segnaposto tes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Rectangle 4">
            <a:extLst>
              <a:ext uri="{FF2B5EF4-FFF2-40B4-BE49-F238E27FC236}">
                <a16:creationId xmlns:a16="http://schemas.microsoft.com/office/drawing/2014/main" id="{75092AD0-154C-8416-9F05-3EFA64963233}"/>
              </a:ext>
            </a:extLst>
          </p:cNvPr>
          <p:cNvSpPr>
            <a:spLocks noGrp="1" noChangeArrowheads="1"/>
          </p:cNvSpPr>
          <p:nvPr>
            <p:ph type="dt" sz="half" idx="10"/>
          </p:nvPr>
        </p:nvSpPr>
        <p:spPr>
          <a:ln/>
        </p:spPr>
        <p:txBody>
          <a:bodyPr/>
          <a:lstStyle>
            <a:lvl1pPr>
              <a:defRPr/>
            </a:lvl1pPr>
          </a:lstStyle>
          <a:p>
            <a:pPr>
              <a:defRPr/>
            </a:pPr>
            <a:fld id="{6F8651F2-9B8F-4903-B4A3-8FFB889C3974}" type="datetime1">
              <a:rPr lang="it-IT" altLang="it-IT"/>
              <a:pPr>
                <a:defRPr/>
              </a:pPr>
              <a:t>21/05/2023</a:t>
            </a:fld>
            <a:endParaRPr lang="it-IT" altLang="it-IT"/>
          </a:p>
        </p:txBody>
      </p:sp>
      <p:sp>
        <p:nvSpPr>
          <p:cNvPr id="6" name="Rectangle 5">
            <a:extLst>
              <a:ext uri="{FF2B5EF4-FFF2-40B4-BE49-F238E27FC236}">
                <a16:creationId xmlns:a16="http://schemas.microsoft.com/office/drawing/2014/main" id="{17FA4A52-05FF-F1DA-58E4-88988A01C752}"/>
              </a:ext>
            </a:extLst>
          </p:cNvPr>
          <p:cNvSpPr>
            <a:spLocks noGrp="1" noChangeArrowheads="1"/>
          </p:cNvSpPr>
          <p:nvPr>
            <p:ph type="ftr" sz="quarter" idx="11"/>
          </p:nvPr>
        </p:nvSpPr>
        <p:spPr>
          <a:ln/>
        </p:spPr>
        <p:txBody>
          <a:bodyPr/>
          <a:lstStyle>
            <a:lvl1pPr>
              <a:defRPr/>
            </a:lvl1pPr>
          </a:lstStyle>
          <a:p>
            <a:pPr>
              <a:defRPr/>
            </a:pPr>
            <a:r>
              <a:rPr lang="it-IT" altLang="it-IT"/>
              <a:t>nnAttention U-net for Brain Tumor Segmentation</a:t>
            </a:r>
          </a:p>
        </p:txBody>
      </p:sp>
      <p:sp>
        <p:nvSpPr>
          <p:cNvPr id="7" name="Rectangle 6">
            <a:extLst>
              <a:ext uri="{FF2B5EF4-FFF2-40B4-BE49-F238E27FC236}">
                <a16:creationId xmlns:a16="http://schemas.microsoft.com/office/drawing/2014/main" id="{1E1E61A4-842A-28FE-630B-EFB3BF9B012B}"/>
              </a:ext>
            </a:extLst>
          </p:cNvPr>
          <p:cNvSpPr>
            <a:spLocks noGrp="1" noChangeArrowheads="1"/>
          </p:cNvSpPr>
          <p:nvPr>
            <p:ph type="sldNum" sz="quarter" idx="12"/>
          </p:nvPr>
        </p:nvSpPr>
        <p:spPr>
          <a:ln/>
        </p:spPr>
        <p:txBody>
          <a:bodyPr/>
          <a:lstStyle>
            <a:lvl1pPr>
              <a:defRPr/>
            </a:lvl1pPr>
          </a:lstStyle>
          <a:p>
            <a:pPr>
              <a:defRPr/>
            </a:pPr>
            <a:r>
              <a:rPr lang="it-IT" altLang="it-IT"/>
              <a:t>Pagina </a:t>
            </a:r>
            <a:fld id="{4138F672-EB7A-48EB-A5D8-D13FAF3D9283}" type="slidenum">
              <a:rPr lang="it-IT" altLang="it-IT" smtClean="0"/>
              <a:pPr>
                <a:defRPr/>
              </a:pPr>
              <a:t>‹N›</a:t>
            </a:fld>
            <a:endParaRPr lang="it-IT" altLang="it-IT"/>
          </a:p>
        </p:txBody>
      </p:sp>
    </p:spTree>
    <p:extLst>
      <p:ext uri="{BB962C8B-B14F-4D97-AF65-F5344CB8AC3E}">
        <p14:creationId xmlns:p14="http://schemas.microsoft.com/office/powerpoint/2010/main" val="1528604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15">
            <a:extLst>
              <a:ext uri="{FF2B5EF4-FFF2-40B4-BE49-F238E27FC236}">
                <a16:creationId xmlns:a16="http://schemas.microsoft.com/office/drawing/2014/main" id="{2A7F60BE-C69E-E158-1555-04D48CDCE23B}"/>
              </a:ext>
            </a:extLst>
          </p:cNvPr>
          <p:cNvGrpSpPr>
            <a:grpSpLocks/>
          </p:cNvGrpSpPr>
          <p:nvPr/>
        </p:nvGrpSpPr>
        <p:grpSpPr bwMode="auto">
          <a:xfrm>
            <a:off x="0" y="6096000"/>
            <a:ext cx="9144000" cy="762000"/>
            <a:chOff x="0" y="3840"/>
            <a:chExt cx="5760" cy="480"/>
          </a:xfrm>
        </p:grpSpPr>
        <p:sp>
          <p:nvSpPr>
            <p:cNvPr id="1032" name="Rectangle 13">
              <a:extLst>
                <a:ext uri="{FF2B5EF4-FFF2-40B4-BE49-F238E27FC236}">
                  <a16:creationId xmlns:a16="http://schemas.microsoft.com/office/drawing/2014/main" id="{D103A8BD-CF38-F9F0-30DD-994DA538DB94}"/>
                </a:ext>
              </a:extLst>
            </p:cNvPr>
            <p:cNvSpPr>
              <a:spLocks noChangeArrowheads="1"/>
            </p:cNvSpPr>
            <p:nvPr userDrawn="1"/>
          </p:nvSpPr>
          <p:spPr bwMode="auto">
            <a:xfrm>
              <a:off x="0" y="3984"/>
              <a:ext cx="5760" cy="336"/>
            </a:xfrm>
            <a:prstGeom prst="rect">
              <a:avLst/>
            </a:prstGeom>
            <a:solidFill>
              <a:srgbClr val="82243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sp>
          <p:nvSpPr>
            <p:cNvPr id="1033" name="Rectangle 14">
              <a:extLst>
                <a:ext uri="{FF2B5EF4-FFF2-40B4-BE49-F238E27FC236}">
                  <a16:creationId xmlns:a16="http://schemas.microsoft.com/office/drawing/2014/main" id="{8BBADD4D-F764-DF54-3871-9BC932E32361}"/>
                </a:ext>
              </a:extLst>
            </p:cNvPr>
            <p:cNvSpPr>
              <a:spLocks noChangeArrowheads="1"/>
            </p:cNvSpPr>
            <p:nvPr userDrawn="1"/>
          </p:nvSpPr>
          <p:spPr bwMode="auto">
            <a:xfrm>
              <a:off x="768" y="3840"/>
              <a:ext cx="4992" cy="480"/>
            </a:xfrm>
            <a:prstGeom prst="rect">
              <a:avLst/>
            </a:prstGeom>
            <a:solidFill>
              <a:srgbClr val="82243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grpSp>
      <p:sp>
        <p:nvSpPr>
          <p:cNvPr id="1027" name="Rectangle 2">
            <a:extLst>
              <a:ext uri="{FF2B5EF4-FFF2-40B4-BE49-F238E27FC236}">
                <a16:creationId xmlns:a16="http://schemas.microsoft.com/office/drawing/2014/main" id="{BB2F848C-BEE0-3D95-A48B-F41F9CDA37A2}"/>
              </a:ext>
            </a:extLst>
          </p:cNvPr>
          <p:cNvSpPr>
            <a:spLocks noGrp="1" noChangeArrowheads="1"/>
          </p:cNvSpPr>
          <p:nvPr>
            <p:ph type="title"/>
          </p:nvPr>
        </p:nvSpPr>
        <p:spPr bwMode="auto">
          <a:xfrm>
            <a:off x="1116013" y="409575"/>
            <a:ext cx="7559675"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stile</a:t>
            </a:r>
          </a:p>
        </p:txBody>
      </p:sp>
      <p:sp>
        <p:nvSpPr>
          <p:cNvPr id="1028" name="Rectangle 3">
            <a:extLst>
              <a:ext uri="{FF2B5EF4-FFF2-40B4-BE49-F238E27FC236}">
                <a16:creationId xmlns:a16="http://schemas.microsoft.com/office/drawing/2014/main" id="{934B718D-E0FF-524B-BDB7-30FCEB6DBC08}"/>
              </a:ext>
            </a:extLst>
          </p:cNvPr>
          <p:cNvSpPr>
            <a:spLocks noGrp="1" noChangeArrowheads="1"/>
          </p:cNvSpPr>
          <p:nvPr>
            <p:ph type="body" idx="1"/>
          </p:nvPr>
        </p:nvSpPr>
        <p:spPr bwMode="auto">
          <a:xfrm>
            <a:off x="1116013" y="1752600"/>
            <a:ext cx="7559675"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gli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2" name="Rectangle 4">
            <a:extLst>
              <a:ext uri="{FF2B5EF4-FFF2-40B4-BE49-F238E27FC236}">
                <a16:creationId xmlns:a16="http://schemas.microsoft.com/office/drawing/2014/main" id="{627C334C-A171-89ED-7E8C-FAE12E8A2994}"/>
              </a:ext>
            </a:extLst>
          </p:cNvPr>
          <p:cNvSpPr>
            <a:spLocks noGrp="1" noChangeArrowheads="1"/>
          </p:cNvSpPr>
          <p:nvPr>
            <p:ph type="dt" sz="half" idx="2"/>
          </p:nvPr>
        </p:nvSpPr>
        <p:spPr bwMode="auto">
          <a:xfrm>
            <a:off x="4343400" y="6146800"/>
            <a:ext cx="1905000" cy="457200"/>
          </a:xfrm>
          <a:prstGeom prst="rect">
            <a:avLst/>
          </a:prstGeom>
          <a:noFill/>
          <a:ln>
            <a:noFill/>
          </a:ln>
        </p:spPr>
        <p:txBody>
          <a:bodyPr vert="horz" wrap="square" lIns="91440" tIns="45720" rIns="91440" bIns="45720" numCol="1" anchor="t" anchorCtr="0" compatLnSpc="1">
            <a:prstTxWarp prst="textNoShape">
              <a:avLst/>
            </a:prstTxWarp>
          </a:bodyPr>
          <a:lstStyle>
            <a:lvl1pPr algn="ctr">
              <a:defRPr sz="1100" smtClean="0"/>
            </a:lvl1pPr>
          </a:lstStyle>
          <a:p>
            <a:pPr>
              <a:defRPr/>
            </a:pPr>
            <a:fld id="{B8451D27-1BAA-4D07-844B-B4A3216481F2}" type="datetime1">
              <a:rPr lang="it-IT" altLang="it-IT"/>
              <a:pPr>
                <a:defRPr/>
              </a:pPr>
              <a:t>21/05/2023</a:t>
            </a:fld>
            <a:endParaRPr lang="it-IT" altLang="it-IT"/>
          </a:p>
        </p:txBody>
      </p:sp>
      <p:sp>
        <p:nvSpPr>
          <p:cNvPr id="1029" name="Rectangle 5">
            <a:extLst>
              <a:ext uri="{FF2B5EF4-FFF2-40B4-BE49-F238E27FC236}">
                <a16:creationId xmlns:a16="http://schemas.microsoft.com/office/drawing/2014/main" id="{D82F8534-2EB1-A279-CCDD-4C3CF4CD9A19}"/>
              </a:ext>
            </a:extLst>
          </p:cNvPr>
          <p:cNvSpPr>
            <a:spLocks noGrp="1" noChangeArrowheads="1"/>
          </p:cNvSpPr>
          <p:nvPr>
            <p:ph type="ftr" sz="quarter" idx="3"/>
          </p:nvPr>
        </p:nvSpPr>
        <p:spPr bwMode="auto">
          <a:xfrm>
            <a:off x="1219200" y="6146800"/>
            <a:ext cx="2895600" cy="457200"/>
          </a:xfrm>
          <a:prstGeom prst="rect">
            <a:avLst/>
          </a:prstGeom>
          <a:noFill/>
          <a:ln>
            <a:noFill/>
          </a:ln>
        </p:spPr>
        <p:txBody>
          <a:bodyPr vert="horz" wrap="square" lIns="91440" tIns="45720" rIns="91440" bIns="45720" numCol="1" anchor="t" anchorCtr="0" compatLnSpc="1">
            <a:prstTxWarp prst="textNoShape">
              <a:avLst/>
            </a:prstTxWarp>
          </a:bodyPr>
          <a:lstStyle>
            <a:lvl1pPr>
              <a:defRPr sz="1100"/>
            </a:lvl1pPr>
          </a:lstStyle>
          <a:p>
            <a:pPr>
              <a:defRPr/>
            </a:pPr>
            <a:r>
              <a:rPr lang="it-IT" altLang="it-IT"/>
              <a:t>nnAttention U-net for Brain Tumor Segmentation</a:t>
            </a:r>
          </a:p>
        </p:txBody>
      </p:sp>
      <p:sp>
        <p:nvSpPr>
          <p:cNvPr id="1030" name="Rectangle 6">
            <a:extLst>
              <a:ext uri="{FF2B5EF4-FFF2-40B4-BE49-F238E27FC236}">
                <a16:creationId xmlns:a16="http://schemas.microsoft.com/office/drawing/2014/main" id="{32A156F5-815D-29CC-D909-7780F099934B}"/>
              </a:ext>
            </a:extLst>
          </p:cNvPr>
          <p:cNvSpPr>
            <a:spLocks noGrp="1" noChangeArrowheads="1"/>
          </p:cNvSpPr>
          <p:nvPr>
            <p:ph type="sldNum" sz="quarter" idx="4"/>
          </p:nvPr>
        </p:nvSpPr>
        <p:spPr bwMode="auto">
          <a:xfrm>
            <a:off x="6553200" y="6146800"/>
            <a:ext cx="1905000" cy="457200"/>
          </a:xfrm>
          <a:prstGeom prst="rect">
            <a:avLst/>
          </a:prstGeom>
          <a:noFill/>
          <a:ln>
            <a:noFill/>
          </a:ln>
        </p:spPr>
        <p:txBody>
          <a:bodyPr vert="horz" wrap="square" lIns="91440" tIns="45720" rIns="91440" bIns="45720" numCol="1" anchor="t" anchorCtr="0" compatLnSpc="1">
            <a:prstTxWarp prst="textNoShape">
              <a:avLst/>
            </a:prstTxWarp>
          </a:bodyPr>
          <a:lstStyle>
            <a:lvl1pPr algn="r">
              <a:defRPr sz="1100"/>
            </a:lvl1pPr>
          </a:lstStyle>
          <a:p>
            <a:pPr>
              <a:defRPr/>
            </a:pPr>
            <a:r>
              <a:rPr lang="it-IT" altLang="it-IT"/>
              <a:t>Pagina </a:t>
            </a:r>
            <a:fld id="{6F22A361-A9A1-4971-8A6F-1630ED12CF08}" type="slidenum">
              <a:rPr lang="it-IT" altLang="it-IT" smtClean="0"/>
              <a:pPr>
                <a:defRPr/>
              </a:pPr>
              <a:t>‹N›</a:t>
            </a:fld>
            <a:endParaRPr lang="it-IT" alt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p:txStyles>
    <p:titleStyle>
      <a:lvl1pPr algn="l" rtl="0" eaLnBrk="0" fontAlgn="base" hangingPunct="0">
        <a:spcBef>
          <a:spcPct val="0"/>
        </a:spcBef>
        <a:spcAft>
          <a:spcPct val="0"/>
        </a:spcAft>
        <a:defRPr sz="2400" b="1" kern="1200">
          <a:solidFill>
            <a:srgbClr val="822433"/>
          </a:solidFill>
          <a:latin typeface="+mj-lt"/>
          <a:ea typeface="+mj-ea"/>
          <a:cs typeface="+mj-cs"/>
        </a:defRPr>
      </a:lvl1pPr>
      <a:lvl2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2pPr>
      <a:lvl3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3pPr>
      <a:lvl4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4pPr>
      <a:lvl5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9pPr>
    </p:titleStyle>
    <p:bodyStyle>
      <a:lvl1pPr marL="342900" indent="-342900" algn="l" rtl="0" eaLnBrk="0" fontAlgn="base" hangingPunct="0">
        <a:spcBef>
          <a:spcPct val="20000"/>
        </a:spcBef>
        <a:spcAft>
          <a:spcPct val="0"/>
        </a:spcAft>
        <a:buClr>
          <a:srgbClr val="822433"/>
        </a:buClr>
        <a:buChar char="•"/>
        <a:defRPr sz="24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1600" kern="1200">
          <a:solidFill>
            <a:srgbClr val="000000"/>
          </a:solidFill>
          <a:latin typeface="+mn-lt"/>
          <a:ea typeface="+mn-ea"/>
          <a:cs typeface="+mn-cs"/>
        </a:defRPr>
      </a:lvl3pPr>
      <a:lvl4pPr marL="1562100" indent="-228600" algn="l" rtl="0" eaLnBrk="0" fontAlgn="base" hangingPunct="0">
        <a:spcBef>
          <a:spcPct val="20000"/>
        </a:spcBef>
        <a:spcAft>
          <a:spcPct val="0"/>
        </a:spcAft>
        <a:buChar char="–"/>
        <a:defRPr sz="1400" kern="1200">
          <a:solidFill>
            <a:srgbClr val="000000"/>
          </a:solidFill>
          <a:latin typeface="+mn-lt"/>
          <a:ea typeface="+mn-ea"/>
          <a:cs typeface="+mn-cs"/>
        </a:defRPr>
      </a:lvl4pPr>
      <a:lvl5pPr marL="1981200" indent="-228600" algn="l" rtl="0" eaLnBrk="0" fontAlgn="base" hangingPunct="0">
        <a:spcBef>
          <a:spcPct val="20000"/>
        </a:spcBef>
        <a:spcAft>
          <a:spcPct val="0"/>
        </a:spcAft>
        <a:buChar char="»"/>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27.jpg"/></Relationships>
</file>

<file path=ppt/slides/_rels/slide1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1.gif"/></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microsoft.com/office/2007/relationships/hdphoto" Target="../media/hdphoto2.wdp"/><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microsoft.com/office/2007/relationships/hdphoto" Target="../media/hdphoto2.wdp"/><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3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13.xml"/><Relationship Id="rId6" Type="http://schemas.openxmlformats.org/officeDocument/2006/relationships/image" Target="../media/image61.jpg"/><Relationship Id="rId5" Type="http://schemas.microsoft.com/office/2007/relationships/hdphoto" Target="../media/hdphoto3.wdp"/><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45.xml"/><Relationship Id="rId1" Type="http://schemas.openxmlformats.org/officeDocument/2006/relationships/slideLayout" Target="../slideLayouts/slideLayout14.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46.xml"/><Relationship Id="rId1" Type="http://schemas.openxmlformats.org/officeDocument/2006/relationships/slideLayout" Target="../slideLayouts/slideLayout14.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83.png"/></Relationships>
</file>

<file path=ppt/slides/_rels/slide4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47.xml"/><Relationship Id="rId1" Type="http://schemas.openxmlformats.org/officeDocument/2006/relationships/slideLayout" Target="../slideLayouts/slideLayout14.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6.png"/><Relationship Id="rId5" Type="http://schemas.microsoft.com/office/2017/06/relationships/model3d" Target="../media/model3d2.glb"/><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14.xml"/><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92.svg"/></Relationships>
</file>

<file path=ppt/slides/_rels/slide51.xml.rels><?xml version="1.0" encoding="UTF-8" standalone="yes"?>
<Relationships xmlns="http://schemas.openxmlformats.org/package/2006/relationships"><Relationship Id="rId2" Type="http://schemas.openxmlformats.org/officeDocument/2006/relationships/image" Target="../media/image97.gif"/><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8.jpg"/></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098" name="Rectangle 11">
            <a:extLst>
              <a:ext uri="{FF2B5EF4-FFF2-40B4-BE49-F238E27FC236}">
                <a16:creationId xmlns:a16="http://schemas.microsoft.com/office/drawing/2014/main" id="{73874124-CE9D-87F4-2EA7-9E2442307B57}"/>
              </a:ext>
            </a:extLst>
          </p:cNvPr>
          <p:cNvSpPr>
            <a:spLocks noChangeArrowheads="1"/>
          </p:cNvSpPr>
          <p:nvPr/>
        </p:nvSpPr>
        <p:spPr bwMode="auto">
          <a:xfrm>
            <a:off x="0" y="0"/>
            <a:ext cx="9144000" cy="3429000"/>
          </a:xfrm>
          <a:prstGeom prst="rect">
            <a:avLst/>
          </a:prstGeom>
          <a:solidFill>
            <a:srgbClr val="00677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dirty="0"/>
          </a:p>
        </p:txBody>
      </p:sp>
      <p:sp>
        <p:nvSpPr>
          <p:cNvPr id="4099" name="Rectangle 3">
            <a:extLst>
              <a:ext uri="{FF2B5EF4-FFF2-40B4-BE49-F238E27FC236}">
                <a16:creationId xmlns:a16="http://schemas.microsoft.com/office/drawing/2014/main" id="{4A701A8A-48BE-8CC3-A34A-2C5B1802833F}"/>
              </a:ext>
            </a:extLst>
          </p:cNvPr>
          <p:cNvSpPr>
            <a:spLocks noGrp="1" noChangeArrowheads="1"/>
          </p:cNvSpPr>
          <p:nvPr>
            <p:ph type="ctrTitle"/>
          </p:nvPr>
        </p:nvSpPr>
        <p:spPr>
          <a:xfrm>
            <a:off x="2063750" y="442913"/>
            <a:ext cx="6083300" cy="787400"/>
          </a:xfrm>
        </p:spPr>
        <p:txBody>
          <a:bodyPr anchor="t"/>
          <a:lstStyle/>
          <a:p>
            <a:pPr algn="l" eaLnBrk="1" hangingPunct="1"/>
            <a:r>
              <a:rPr lang="it-IT" altLang="it-IT" sz="2400" dirty="0" err="1">
                <a:solidFill>
                  <a:schemeClr val="bg1"/>
                </a:solidFill>
              </a:rPr>
              <a:t>nnAttention</a:t>
            </a:r>
            <a:r>
              <a:rPr lang="it-IT" altLang="it-IT" sz="2400" dirty="0">
                <a:solidFill>
                  <a:schemeClr val="bg1"/>
                </a:solidFill>
              </a:rPr>
              <a:t> U-net</a:t>
            </a:r>
            <a:br>
              <a:rPr lang="it-IT" altLang="it-IT" sz="2400" dirty="0">
                <a:solidFill>
                  <a:schemeClr val="bg1"/>
                </a:solidFill>
              </a:rPr>
            </a:br>
            <a:r>
              <a:rPr lang="it-IT" altLang="it-IT" sz="2400" dirty="0">
                <a:solidFill>
                  <a:schemeClr val="bg1"/>
                </a:solidFill>
              </a:rPr>
              <a:t>for Brain </a:t>
            </a:r>
            <a:r>
              <a:rPr lang="it-IT" altLang="it-IT" sz="2400" dirty="0" err="1">
                <a:solidFill>
                  <a:schemeClr val="bg1"/>
                </a:solidFill>
              </a:rPr>
              <a:t>Tumor</a:t>
            </a:r>
            <a:r>
              <a:rPr lang="it-IT" altLang="it-IT" sz="2400" dirty="0">
                <a:solidFill>
                  <a:schemeClr val="bg1"/>
                </a:solidFill>
              </a:rPr>
              <a:t> </a:t>
            </a:r>
            <a:r>
              <a:rPr lang="it-IT" altLang="it-IT" sz="2400" dirty="0" err="1">
                <a:solidFill>
                  <a:schemeClr val="bg1"/>
                </a:solidFill>
              </a:rPr>
              <a:t>Segmentation</a:t>
            </a:r>
            <a:endParaRPr lang="it-IT" altLang="it-IT" sz="2400" dirty="0">
              <a:solidFill>
                <a:schemeClr val="bg1"/>
              </a:solidFill>
            </a:endParaRPr>
          </a:p>
        </p:txBody>
      </p:sp>
      <p:grpSp>
        <p:nvGrpSpPr>
          <p:cNvPr id="4100" name="Group 17">
            <a:extLst>
              <a:ext uri="{FF2B5EF4-FFF2-40B4-BE49-F238E27FC236}">
                <a16:creationId xmlns:a16="http://schemas.microsoft.com/office/drawing/2014/main" id="{F9AC9689-48AA-F886-A196-E2528D73836F}"/>
              </a:ext>
            </a:extLst>
          </p:cNvPr>
          <p:cNvGrpSpPr>
            <a:grpSpLocks/>
          </p:cNvGrpSpPr>
          <p:nvPr/>
        </p:nvGrpSpPr>
        <p:grpSpPr bwMode="auto">
          <a:xfrm>
            <a:off x="-1588" y="2759075"/>
            <a:ext cx="9145588" cy="4098925"/>
            <a:chOff x="0" y="1738"/>
            <a:chExt cx="5761" cy="2582"/>
          </a:xfrm>
        </p:grpSpPr>
        <p:pic>
          <p:nvPicPr>
            <p:cNvPr id="4105" name="Picture 15">
              <a:extLst>
                <a:ext uri="{FF2B5EF4-FFF2-40B4-BE49-F238E27FC236}">
                  <a16:creationId xmlns:a16="http://schemas.microsoft.com/office/drawing/2014/main" id="{8B437183-FC71-57FA-345F-48A9CE882B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58"/>
              <a:ext cx="5760" cy="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6" name="Picture 13">
              <a:extLst>
                <a:ext uri="{FF2B5EF4-FFF2-40B4-BE49-F238E27FC236}">
                  <a16:creationId xmlns:a16="http://schemas.microsoft.com/office/drawing/2014/main" id="{8ED46966-9329-FFFA-A17C-3747E42575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60"/>
              <a:ext cx="5761" cy="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7" name="Picture 16">
              <a:extLst>
                <a:ext uri="{FF2B5EF4-FFF2-40B4-BE49-F238E27FC236}">
                  <a16:creationId xmlns:a16="http://schemas.microsoft.com/office/drawing/2014/main" id="{D218B664-62C0-C1B9-40A7-B36F0F0D6E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6" y="1738"/>
              <a:ext cx="4444"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01" name="Gruppo 5">
            <a:extLst>
              <a:ext uri="{FF2B5EF4-FFF2-40B4-BE49-F238E27FC236}">
                <a16:creationId xmlns:a16="http://schemas.microsoft.com/office/drawing/2014/main" id="{58BD86D7-BDB7-A762-FE19-678C6F4C3405}"/>
              </a:ext>
            </a:extLst>
          </p:cNvPr>
          <p:cNvGrpSpPr>
            <a:grpSpLocks/>
          </p:cNvGrpSpPr>
          <p:nvPr/>
        </p:nvGrpSpPr>
        <p:grpSpPr bwMode="auto">
          <a:xfrm>
            <a:off x="4787900" y="5056188"/>
            <a:ext cx="4537075" cy="1685925"/>
            <a:chOff x="4986046" y="4449415"/>
            <a:chExt cx="4050450" cy="1685062"/>
          </a:xfrm>
        </p:grpSpPr>
        <p:sp>
          <p:nvSpPr>
            <p:cNvPr id="4102" name="CasellaDiTesto 1">
              <a:extLst>
                <a:ext uri="{FF2B5EF4-FFF2-40B4-BE49-F238E27FC236}">
                  <a16:creationId xmlns:a16="http://schemas.microsoft.com/office/drawing/2014/main" id="{4A5A6DAB-CB27-9CED-7656-B95D11FDA222}"/>
                </a:ext>
              </a:extLst>
            </p:cNvPr>
            <p:cNvSpPr txBox="1">
              <a:spLocks noChangeArrowheads="1"/>
            </p:cNvSpPr>
            <p:nvPr/>
          </p:nvSpPr>
          <p:spPr bwMode="auto">
            <a:xfrm>
              <a:off x="4986046" y="5241925"/>
              <a:ext cx="1764196"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600" b="1"/>
                <a:t>Advisor</a:t>
              </a:r>
              <a:endParaRPr lang="it-IT" altLang="it-IT" sz="1800" b="1"/>
            </a:p>
            <a:p>
              <a:r>
                <a:rPr lang="it-IT" altLang="it-IT" sz="1800"/>
                <a:t>Maria de Marsico</a:t>
              </a:r>
              <a:endParaRPr lang="it-IT" altLang="it-IT" sz="1600"/>
            </a:p>
          </p:txBody>
        </p:sp>
        <p:sp>
          <p:nvSpPr>
            <p:cNvPr id="4103" name="CasellaDiTesto 2">
              <a:extLst>
                <a:ext uri="{FF2B5EF4-FFF2-40B4-BE49-F238E27FC236}">
                  <a16:creationId xmlns:a16="http://schemas.microsoft.com/office/drawing/2014/main" id="{A7E630C2-BF6A-5B45-B59C-E18BD6A8ACF6}"/>
                </a:ext>
              </a:extLst>
            </p:cNvPr>
            <p:cNvSpPr txBox="1">
              <a:spLocks noChangeArrowheads="1"/>
            </p:cNvSpPr>
            <p:nvPr/>
          </p:nvSpPr>
          <p:spPr bwMode="auto">
            <a:xfrm>
              <a:off x="7020272" y="5241925"/>
              <a:ext cx="2016224"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600" b="1"/>
                <a:t>External Advisors</a:t>
              </a:r>
            </a:p>
            <a:p>
              <a:r>
                <a:rPr lang="it-IT" altLang="it-IT" sz="1800"/>
                <a:t>Ilaria Gianoli Manuel Orlandi</a:t>
              </a:r>
            </a:p>
          </p:txBody>
        </p:sp>
        <p:sp>
          <p:nvSpPr>
            <p:cNvPr id="4104" name="CasellaDiTesto 4">
              <a:extLst>
                <a:ext uri="{FF2B5EF4-FFF2-40B4-BE49-F238E27FC236}">
                  <a16:creationId xmlns:a16="http://schemas.microsoft.com/office/drawing/2014/main" id="{9B8D9931-2C65-D162-ADB2-B0015DD593A3}"/>
                </a:ext>
              </a:extLst>
            </p:cNvPr>
            <p:cNvSpPr txBox="1">
              <a:spLocks noChangeArrowheads="1"/>
            </p:cNvSpPr>
            <p:nvPr/>
          </p:nvSpPr>
          <p:spPr bwMode="auto">
            <a:xfrm>
              <a:off x="5868144" y="4449415"/>
              <a:ext cx="2448272" cy="754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800"/>
                <a:t>Mattia Capparella</a:t>
              </a:r>
            </a:p>
            <a:p>
              <a:r>
                <a:rPr lang="it-IT" altLang="it-IT" sz="1600"/>
                <a:t>ID Number 1746513</a:t>
              </a:r>
            </a:p>
            <a:p>
              <a:endParaRPr lang="it-IT" altLang="it-IT"/>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Segnaposto data 4">
            <a:extLst>
              <a:ext uri="{FF2B5EF4-FFF2-40B4-BE49-F238E27FC236}">
                <a16:creationId xmlns:a16="http://schemas.microsoft.com/office/drawing/2014/main" id="{71765A47-F81D-ED19-AD12-9CA54E5A52FD}"/>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F3EF1D73-FA2A-47D8-8A51-DA34ADCF152B}" type="datetime1">
              <a:rPr lang="it-IT" altLang="it-IT" sz="1100"/>
              <a:pPr/>
              <a:t>21/05/2023</a:t>
            </a:fld>
            <a:endParaRPr lang="it-IT" altLang="it-IT" sz="1100"/>
          </a:p>
        </p:txBody>
      </p:sp>
      <p:sp>
        <p:nvSpPr>
          <p:cNvPr id="6147" name="Segnaposto piè di pagina 5">
            <a:extLst>
              <a:ext uri="{FF2B5EF4-FFF2-40B4-BE49-F238E27FC236}">
                <a16:creationId xmlns:a16="http://schemas.microsoft.com/office/drawing/2014/main" id="{8D82F97D-1807-2153-3926-9346D5CE9C6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6148" name="Segnaposto numero diapositiva 6">
            <a:extLst>
              <a:ext uri="{FF2B5EF4-FFF2-40B4-BE49-F238E27FC236}">
                <a16:creationId xmlns:a16="http://schemas.microsoft.com/office/drawing/2014/main" id="{E8BAAE7B-9500-0E77-9A68-9B9171CDE2E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D0031A8B-4720-4115-A00D-CB10E797A4FC}" type="slidenum">
              <a:rPr lang="it-IT" altLang="it-IT" sz="1100" smtClean="0"/>
              <a:pPr/>
              <a:t>10</a:t>
            </a:fld>
            <a:endParaRPr lang="it-IT" altLang="it-IT" sz="1100"/>
          </a:p>
        </p:txBody>
      </p:sp>
      <p:pic>
        <p:nvPicPr>
          <p:cNvPr id="9" name="Immagine 8" descr="Immagine che contiene testo, cane, mammifero&#10;&#10;Descrizione generata automaticamente">
            <a:extLst>
              <a:ext uri="{FF2B5EF4-FFF2-40B4-BE49-F238E27FC236}">
                <a16:creationId xmlns:a16="http://schemas.microsoft.com/office/drawing/2014/main" id="{0265528E-E5CC-6CAB-53BB-C1A545F308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5772" y="404664"/>
            <a:ext cx="2511826" cy="5400000"/>
          </a:xfrm>
          <a:prstGeom prst="rect">
            <a:avLst/>
          </a:prstGeom>
        </p:spPr>
      </p:pic>
      <p:pic>
        <p:nvPicPr>
          <p:cNvPr id="7" name="Immagine 6" descr="Immagine che contiene testo, schermata, diagramma, design&#10;&#10;Descrizione generata automaticamente">
            <a:extLst>
              <a:ext uri="{FF2B5EF4-FFF2-40B4-BE49-F238E27FC236}">
                <a16:creationId xmlns:a16="http://schemas.microsoft.com/office/drawing/2014/main" id="{36FB9264-C92E-D978-7EF5-26D45B5676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435" y="289818"/>
            <a:ext cx="3779557" cy="5436576"/>
          </a:xfrm>
          <a:prstGeom prst="rect">
            <a:avLst/>
          </a:prstGeom>
        </p:spPr>
      </p:pic>
    </p:spTree>
    <p:extLst>
      <p:ext uri="{BB962C8B-B14F-4D97-AF65-F5344CB8AC3E}">
        <p14:creationId xmlns:p14="http://schemas.microsoft.com/office/powerpoint/2010/main" val="3810132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Segnaposto data 4">
            <a:extLst>
              <a:ext uri="{FF2B5EF4-FFF2-40B4-BE49-F238E27FC236}">
                <a16:creationId xmlns:a16="http://schemas.microsoft.com/office/drawing/2014/main" id="{71765A47-F81D-ED19-AD12-9CA54E5A52FD}"/>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F3EF1D73-FA2A-47D8-8A51-DA34ADCF152B}" type="datetime1">
              <a:rPr lang="it-IT" altLang="it-IT" sz="1100"/>
              <a:pPr/>
              <a:t>21/05/2023</a:t>
            </a:fld>
            <a:endParaRPr lang="it-IT" altLang="it-IT" sz="1100"/>
          </a:p>
        </p:txBody>
      </p:sp>
      <p:sp>
        <p:nvSpPr>
          <p:cNvPr id="6147" name="Segnaposto piè di pagina 5">
            <a:extLst>
              <a:ext uri="{FF2B5EF4-FFF2-40B4-BE49-F238E27FC236}">
                <a16:creationId xmlns:a16="http://schemas.microsoft.com/office/drawing/2014/main" id="{8D82F97D-1807-2153-3926-9346D5CE9C6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6148" name="Segnaposto numero diapositiva 6">
            <a:extLst>
              <a:ext uri="{FF2B5EF4-FFF2-40B4-BE49-F238E27FC236}">
                <a16:creationId xmlns:a16="http://schemas.microsoft.com/office/drawing/2014/main" id="{E8BAAE7B-9500-0E77-9A68-9B9171CDE2E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D0031A8B-4720-4115-A00D-CB10E797A4FC}" type="slidenum">
              <a:rPr lang="it-IT" altLang="it-IT" sz="1100" smtClean="0"/>
              <a:pPr/>
              <a:t>11</a:t>
            </a:fld>
            <a:endParaRPr lang="it-IT" altLang="it-IT" sz="1100"/>
          </a:p>
        </p:txBody>
      </p:sp>
      <p:sp>
        <p:nvSpPr>
          <p:cNvPr id="6150" name="Rectangle 8">
            <a:extLst>
              <a:ext uri="{FF2B5EF4-FFF2-40B4-BE49-F238E27FC236}">
                <a16:creationId xmlns:a16="http://schemas.microsoft.com/office/drawing/2014/main" id="{E13AC70D-96D9-986D-8473-05A63C54C61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sp>
        <p:nvSpPr>
          <p:cNvPr id="6" name="CasellaDiTesto 5">
            <a:extLst>
              <a:ext uri="{FF2B5EF4-FFF2-40B4-BE49-F238E27FC236}">
                <a16:creationId xmlns:a16="http://schemas.microsoft.com/office/drawing/2014/main" id="{5776EAB8-782B-D54E-F98B-83B73D121545}"/>
              </a:ext>
            </a:extLst>
          </p:cNvPr>
          <p:cNvSpPr txBox="1"/>
          <p:nvPr/>
        </p:nvSpPr>
        <p:spPr>
          <a:xfrm>
            <a:off x="2878107" y="473692"/>
            <a:ext cx="3370293" cy="579044"/>
          </a:xfrm>
          <a:prstGeom prst="rect">
            <a:avLst/>
          </a:prstGeom>
          <a:noFill/>
        </p:spPr>
        <p:txBody>
          <a:bodyPr wrap="square" rtlCol="0">
            <a:spAutoFit/>
          </a:bodyPr>
          <a:lstStyle/>
          <a:p>
            <a:pPr algn="ctr"/>
            <a:r>
              <a:rPr lang="it-IT" sz="1800" dirty="0">
                <a:solidFill>
                  <a:srgbClr val="000000"/>
                </a:solidFill>
              </a:rPr>
              <a:t>Vision Transformer</a:t>
            </a:r>
            <a:endParaRPr lang="en-GB" sz="1800" dirty="0">
              <a:solidFill>
                <a:srgbClr val="000000"/>
              </a:solidFill>
            </a:endParaRPr>
          </a:p>
        </p:txBody>
      </p:sp>
      <p:pic>
        <p:nvPicPr>
          <p:cNvPr id="11" name="Immagine 10" descr="Immagine che contiene testo, schermata, grafica, Elementi grafici&#10;&#10;Descrizione generata automaticamente">
            <a:extLst>
              <a:ext uri="{FF2B5EF4-FFF2-40B4-BE49-F238E27FC236}">
                <a16:creationId xmlns:a16="http://schemas.microsoft.com/office/drawing/2014/main" id="{A3C8D7AB-191F-73AF-7565-67DA029E7BCA}"/>
              </a:ext>
            </a:extLst>
          </p:cNvPr>
          <p:cNvPicPr>
            <a:picLocks noChangeAspect="1"/>
          </p:cNvPicPr>
          <p:nvPr/>
        </p:nvPicPr>
        <p:blipFill rotWithShape="1">
          <a:blip r:embed="rId3">
            <a:extLst>
              <a:ext uri="{28A0092B-C50C-407E-A947-70E740481C1C}">
                <a14:useLocalDpi xmlns:a14="http://schemas.microsoft.com/office/drawing/2010/main" val="0"/>
              </a:ext>
            </a:extLst>
          </a:blip>
          <a:srcRect l="4215" t="2770" r="4447" b="1758"/>
          <a:stretch/>
        </p:blipFill>
        <p:spPr>
          <a:xfrm>
            <a:off x="1764337" y="1224955"/>
            <a:ext cx="5158125" cy="3888432"/>
          </a:xfrm>
          <a:prstGeom prst="rect">
            <a:avLst/>
          </a:prstGeom>
        </p:spPr>
      </p:pic>
      <p:sp>
        <p:nvSpPr>
          <p:cNvPr id="2" name="CasellaDiTesto 1">
            <a:extLst>
              <a:ext uri="{FF2B5EF4-FFF2-40B4-BE49-F238E27FC236}">
                <a16:creationId xmlns:a16="http://schemas.microsoft.com/office/drawing/2014/main" id="{B4A32557-DBEB-EE7E-AA18-3AE9A3102BAB}"/>
              </a:ext>
            </a:extLst>
          </p:cNvPr>
          <p:cNvSpPr txBox="1"/>
          <p:nvPr/>
        </p:nvSpPr>
        <p:spPr>
          <a:xfrm>
            <a:off x="1072952" y="5337706"/>
            <a:ext cx="7385248" cy="523220"/>
          </a:xfrm>
          <a:prstGeom prst="rect">
            <a:avLst/>
          </a:prstGeom>
          <a:noFill/>
        </p:spPr>
        <p:txBody>
          <a:bodyPr wrap="square" rtlCol="0">
            <a:spAutoFit/>
          </a:bodyPr>
          <a:lstStyle/>
          <a:p>
            <a:pPr algn="ctr"/>
            <a:r>
              <a:rPr lang="en-GB" sz="1400" dirty="0" err="1">
                <a:solidFill>
                  <a:srgbClr val="000000"/>
                </a:solidFill>
              </a:rPr>
              <a:t>Dosovitskiy</a:t>
            </a:r>
            <a:r>
              <a:rPr lang="en-GB" sz="1400" dirty="0">
                <a:solidFill>
                  <a:srgbClr val="000000"/>
                </a:solidFill>
              </a:rPr>
              <a:t>, A., Beyer, L., Kolesnikov, A. </a:t>
            </a:r>
            <a:r>
              <a:rPr lang="en-GB" sz="1400" i="1" dirty="0">
                <a:solidFill>
                  <a:srgbClr val="000000"/>
                </a:solidFill>
              </a:rPr>
              <a:t>et al., </a:t>
            </a:r>
            <a:r>
              <a:rPr lang="en-GB" sz="1400" dirty="0">
                <a:solidFill>
                  <a:srgbClr val="000000"/>
                </a:solidFill>
              </a:rPr>
              <a:t>2020. </a:t>
            </a:r>
            <a:r>
              <a:rPr lang="en-GB" sz="1400" b="1" dirty="0">
                <a:solidFill>
                  <a:srgbClr val="000000"/>
                </a:solidFill>
              </a:rPr>
              <a:t>An Image is Worth 16x16 Words: Transformers for Image Recognition at Scale</a:t>
            </a:r>
            <a:r>
              <a:rPr lang="en-GB" sz="1400" dirty="0">
                <a:solidFill>
                  <a:srgbClr val="000000"/>
                </a:solidFill>
              </a:rPr>
              <a:t>, arXiv:2010.11929v2</a:t>
            </a:r>
          </a:p>
        </p:txBody>
      </p:sp>
    </p:spTree>
    <p:extLst>
      <p:ext uri="{BB962C8B-B14F-4D97-AF65-F5344CB8AC3E}">
        <p14:creationId xmlns:p14="http://schemas.microsoft.com/office/powerpoint/2010/main" val="198352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a:pPr/>
              <a:t>21/05/2023</a:t>
            </a:fld>
            <a:endParaRPr lang="it-IT" altLang="it-IT" sz="110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12</a:t>
            </a:fld>
            <a:endParaRPr lang="it-IT" altLang="it-IT" sz="1100"/>
          </a:p>
        </p:txBody>
      </p:sp>
      <p:sp>
        <p:nvSpPr>
          <p:cNvPr id="8197" name="Rectangle 2">
            <a:extLst>
              <a:ext uri="{FF2B5EF4-FFF2-40B4-BE49-F238E27FC236}">
                <a16:creationId xmlns:a16="http://schemas.microsoft.com/office/drawing/2014/main" id="{40621EC2-CD26-9DDE-5482-6088DF20FFA4}"/>
              </a:ext>
            </a:extLst>
          </p:cNvPr>
          <p:cNvSpPr>
            <a:spLocks noGrp="1" noChangeArrowheads="1"/>
          </p:cNvSpPr>
          <p:nvPr>
            <p:ph type="title"/>
          </p:nvPr>
        </p:nvSpPr>
        <p:spPr>
          <a:xfrm>
            <a:off x="1116013" y="409575"/>
            <a:ext cx="7416800" cy="504825"/>
          </a:xfrm>
        </p:spPr>
        <p:txBody>
          <a:bodyPr/>
          <a:lstStyle/>
          <a:p>
            <a:pPr eaLnBrk="1" hangingPunct="1"/>
            <a:r>
              <a:rPr lang="it-IT" altLang="it-IT" sz="2200" b="0" dirty="0"/>
              <a:t>Attention</a:t>
            </a:r>
          </a:p>
        </p:txBody>
      </p:sp>
      <p:pic>
        <p:nvPicPr>
          <p:cNvPr id="3" name="Immagine 2" descr="Immagine che contiene testo, schermata, diagramma, design&#10;&#10;Descrizione generata automaticamente">
            <a:extLst>
              <a:ext uri="{FF2B5EF4-FFF2-40B4-BE49-F238E27FC236}">
                <a16:creationId xmlns:a16="http://schemas.microsoft.com/office/drawing/2014/main" id="{11C50729-F290-04E2-6500-B1A3255913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136" y="1988840"/>
            <a:ext cx="5076912" cy="3202806"/>
          </a:xfrm>
          <a:prstGeom prst="rect">
            <a:avLst/>
          </a:prstGeom>
        </p:spPr>
      </p:pic>
      <p:grpSp>
        <p:nvGrpSpPr>
          <p:cNvPr id="13" name="Gruppo 12">
            <a:extLst>
              <a:ext uri="{FF2B5EF4-FFF2-40B4-BE49-F238E27FC236}">
                <a16:creationId xmlns:a16="http://schemas.microsoft.com/office/drawing/2014/main" id="{F7940B9B-9393-58F1-D1B2-CA4A91003265}"/>
              </a:ext>
            </a:extLst>
          </p:cNvPr>
          <p:cNvGrpSpPr/>
          <p:nvPr/>
        </p:nvGrpSpPr>
        <p:grpSpPr>
          <a:xfrm>
            <a:off x="5515216" y="1484784"/>
            <a:ext cx="3466649" cy="4373674"/>
            <a:chOff x="5515216" y="908720"/>
            <a:chExt cx="3466649" cy="4373674"/>
          </a:xfrm>
        </p:grpSpPr>
        <p:pic>
          <p:nvPicPr>
            <p:cNvPr id="5" name="Immagine 4" descr="Immagine che contiene diagramma, Rettangolo, schermata, quadrato&#10;&#10;Descrizione generata automaticamente">
              <a:extLst>
                <a:ext uri="{FF2B5EF4-FFF2-40B4-BE49-F238E27FC236}">
                  <a16:creationId xmlns:a16="http://schemas.microsoft.com/office/drawing/2014/main" id="{903D06C4-A5E4-5379-50E3-521154CF6F4D}"/>
                </a:ext>
              </a:extLst>
            </p:cNvPr>
            <p:cNvPicPr>
              <a:picLocks noChangeAspect="1"/>
            </p:cNvPicPr>
            <p:nvPr/>
          </p:nvPicPr>
          <p:blipFill rotWithShape="1">
            <a:blip r:embed="rId4">
              <a:extLst>
                <a:ext uri="{28A0092B-C50C-407E-A947-70E740481C1C}">
                  <a14:useLocalDpi xmlns:a14="http://schemas.microsoft.com/office/drawing/2010/main" val="0"/>
                </a:ext>
              </a:extLst>
            </a:blip>
            <a:srcRect l="6408" t="3500" r="6014" b="4082"/>
            <a:stretch/>
          </p:blipFill>
          <p:spPr>
            <a:xfrm>
              <a:off x="5868144" y="908720"/>
              <a:ext cx="2952328" cy="3528392"/>
            </a:xfrm>
            <a:prstGeom prst="rect">
              <a:avLst/>
            </a:prstGeom>
          </p:spPr>
        </p:pic>
        <p:grpSp>
          <p:nvGrpSpPr>
            <p:cNvPr id="12" name="Gruppo 11">
              <a:extLst>
                <a:ext uri="{FF2B5EF4-FFF2-40B4-BE49-F238E27FC236}">
                  <a16:creationId xmlns:a16="http://schemas.microsoft.com/office/drawing/2014/main" id="{22F9AAAC-587B-E7A3-2F5D-E78476CBE6F7}"/>
                </a:ext>
              </a:extLst>
            </p:cNvPr>
            <p:cNvGrpSpPr>
              <a:grpSpLocks noChangeAspect="1"/>
            </p:cNvGrpSpPr>
            <p:nvPr/>
          </p:nvGrpSpPr>
          <p:grpSpPr>
            <a:xfrm>
              <a:off x="5515216" y="4508735"/>
              <a:ext cx="3466649" cy="773659"/>
              <a:chOff x="5162289" y="4820926"/>
              <a:chExt cx="4007433" cy="894347"/>
            </a:xfrm>
          </p:grpSpPr>
          <p:pic>
            <p:nvPicPr>
              <p:cNvPr id="10" name="Immagine 9" descr="Immagine che contiene diagramma, schermata, linea, design&#10;&#10;Descrizione generata automaticamente">
                <a:extLst>
                  <a:ext uri="{FF2B5EF4-FFF2-40B4-BE49-F238E27FC236}">
                    <a16:creationId xmlns:a16="http://schemas.microsoft.com/office/drawing/2014/main" id="{A7A920FE-2F8D-B5AC-DC65-EBB59AF4F608}"/>
                  </a:ext>
                </a:extLst>
              </p:cNvPr>
              <p:cNvPicPr>
                <a:picLocks noChangeAspect="1"/>
              </p:cNvPicPr>
              <p:nvPr/>
            </p:nvPicPr>
            <p:blipFill rotWithShape="1">
              <a:blip r:embed="rId5">
                <a:extLst>
                  <a:ext uri="{28A0092B-C50C-407E-A947-70E740481C1C}">
                    <a14:useLocalDpi xmlns:a14="http://schemas.microsoft.com/office/drawing/2010/main" val="0"/>
                  </a:ext>
                </a:extLst>
              </a:blip>
              <a:srcRect l="12459" r="12786" b="34178"/>
              <a:stretch/>
            </p:blipFill>
            <p:spPr>
              <a:xfrm>
                <a:off x="5162289" y="4822230"/>
                <a:ext cx="2592288" cy="893043"/>
              </a:xfrm>
              <a:prstGeom prst="rect">
                <a:avLst/>
              </a:prstGeom>
            </p:spPr>
          </p:pic>
          <p:pic>
            <p:nvPicPr>
              <p:cNvPr id="11" name="Immagine 10" descr="Immagine che contiene diagramma, schermata, linea, design&#10;&#10;Descrizione generata automaticamente">
                <a:extLst>
                  <a:ext uri="{FF2B5EF4-FFF2-40B4-BE49-F238E27FC236}">
                    <a16:creationId xmlns:a16="http://schemas.microsoft.com/office/drawing/2014/main" id="{B6E9B7D5-F92D-4ECC-8FCD-E281133FBDE2}"/>
                  </a:ext>
                </a:extLst>
              </p:cNvPr>
              <p:cNvPicPr>
                <a:picLocks noChangeAspect="1"/>
              </p:cNvPicPr>
              <p:nvPr/>
            </p:nvPicPr>
            <p:blipFill rotWithShape="1">
              <a:blip r:embed="rId5">
                <a:extLst>
                  <a:ext uri="{28A0092B-C50C-407E-A947-70E740481C1C}">
                    <a14:useLocalDpi xmlns:a14="http://schemas.microsoft.com/office/drawing/2010/main" val="0"/>
                  </a:ext>
                </a:extLst>
              </a:blip>
              <a:srcRect l="13537" t="66302" r="66723" b="1715"/>
              <a:stretch/>
            </p:blipFill>
            <p:spPr>
              <a:xfrm>
                <a:off x="7761002" y="4820926"/>
                <a:ext cx="1408720" cy="893043"/>
              </a:xfrm>
              <a:prstGeom prst="rect">
                <a:avLst/>
              </a:prstGeom>
            </p:spPr>
          </p:pic>
        </p:grpSp>
      </p:grpSp>
    </p:spTree>
    <p:extLst>
      <p:ext uri="{BB962C8B-B14F-4D97-AF65-F5344CB8AC3E}">
        <p14:creationId xmlns:p14="http://schemas.microsoft.com/office/powerpoint/2010/main" val="894709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a:pPr/>
              <a:t>21/05/2023</a:t>
            </a:fld>
            <a:endParaRPr lang="it-IT" altLang="it-IT" sz="110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13</a:t>
            </a:fld>
            <a:endParaRPr lang="it-IT" altLang="it-IT" sz="1100"/>
          </a:p>
        </p:txBody>
      </p:sp>
      <p:sp>
        <p:nvSpPr>
          <p:cNvPr id="8197" name="Rectangle 2">
            <a:extLst>
              <a:ext uri="{FF2B5EF4-FFF2-40B4-BE49-F238E27FC236}">
                <a16:creationId xmlns:a16="http://schemas.microsoft.com/office/drawing/2014/main" id="{40621EC2-CD26-9DDE-5482-6088DF20FFA4}"/>
              </a:ext>
            </a:extLst>
          </p:cNvPr>
          <p:cNvSpPr>
            <a:spLocks noGrp="1" noChangeArrowheads="1"/>
          </p:cNvSpPr>
          <p:nvPr>
            <p:ph type="title"/>
          </p:nvPr>
        </p:nvSpPr>
        <p:spPr>
          <a:xfrm>
            <a:off x="1116013" y="409575"/>
            <a:ext cx="7416800" cy="504825"/>
          </a:xfrm>
        </p:spPr>
        <p:txBody>
          <a:bodyPr/>
          <a:lstStyle/>
          <a:p>
            <a:pPr eaLnBrk="1" hangingPunct="1"/>
            <a:r>
              <a:rPr lang="it-IT" altLang="it-IT" sz="2200" b="0" dirty="0"/>
              <a:t>Attention</a:t>
            </a:r>
          </a:p>
        </p:txBody>
      </p:sp>
      <p:pic>
        <p:nvPicPr>
          <p:cNvPr id="7" name="Immagine 6" descr="Immagine che contiene testo, schermata, diagramma, design&#10;&#10;Descrizione generata automaticamente">
            <a:extLst>
              <a:ext uri="{FF2B5EF4-FFF2-40B4-BE49-F238E27FC236}">
                <a16:creationId xmlns:a16="http://schemas.microsoft.com/office/drawing/2014/main" id="{F4982A24-AEBE-FBF8-E4BE-E02380F9EB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620" y="1408838"/>
            <a:ext cx="6840760" cy="4040324"/>
          </a:xfrm>
          <a:prstGeom prst="rect">
            <a:avLst/>
          </a:prstGeom>
        </p:spPr>
      </p:pic>
    </p:spTree>
    <p:extLst>
      <p:ext uri="{BB962C8B-B14F-4D97-AF65-F5344CB8AC3E}">
        <p14:creationId xmlns:p14="http://schemas.microsoft.com/office/powerpoint/2010/main" val="1030590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a:pPr/>
              <a:t>21/05/2023</a:t>
            </a:fld>
            <a:endParaRPr lang="it-IT" altLang="it-IT" sz="110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14</a:t>
            </a:fld>
            <a:endParaRPr lang="it-IT" altLang="it-IT" sz="1100"/>
          </a:p>
        </p:txBody>
      </p:sp>
      <p:sp>
        <p:nvSpPr>
          <p:cNvPr id="8197" name="Rectangle 2">
            <a:extLst>
              <a:ext uri="{FF2B5EF4-FFF2-40B4-BE49-F238E27FC236}">
                <a16:creationId xmlns:a16="http://schemas.microsoft.com/office/drawing/2014/main" id="{40621EC2-CD26-9DDE-5482-6088DF20FFA4}"/>
              </a:ext>
            </a:extLst>
          </p:cNvPr>
          <p:cNvSpPr>
            <a:spLocks noGrp="1" noChangeArrowheads="1"/>
          </p:cNvSpPr>
          <p:nvPr>
            <p:ph type="title"/>
          </p:nvPr>
        </p:nvSpPr>
        <p:spPr>
          <a:xfrm>
            <a:off x="1116013" y="409575"/>
            <a:ext cx="7416800" cy="504825"/>
          </a:xfrm>
        </p:spPr>
        <p:txBody>
          <a:bodyPr/>
          <a:lstStyle/>
          <a:p>
            <a:pPr eaLnBrk="1" hangingPunct="1"/>
            <a:r>
              <a:rPr lang="it-IT" altLang="it-IT" sz="2200" b="0" dirty="0"/>
              <a:t>Attention</a:t>
            </a:r>
          </a:p>
        </p:txBody>
      </p:sp>
      <p:pic>
        <p:nvPicPr>
          <p:cNvPr id="3" name="Immagine 2" descr="Immagine che contiene testo, schermata, Carattere, linea&#10;&#10;Descrizione generata automaticamente">
            <a:extLst>
              <a:ext uri="{FF2B5EF4-FFF2-40B4-BE49-F238E27FC236}">
                <a16:creationId xmlns:a16="http://schemas.microsoft.com/office/drawing/2014/main" id="{3A78E065-526C-8E44-11E5-1ADA11BC6B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0" y="1137091"/>
            <a:ext cx="2509604" cy="4583818"/>
          </a:xfrm>
          <a:prstGeom prst="rect">
            <a:avLst/>
          </a:prstGeom>
        </p:spPr>
      </p:pic>
      <p:pic>
        <p:nvPicPr>
          <p:cNvPr id="6" name="Immagine 5" descr="Immagine che contiene schizzo, disegno&#10;&#10;Descrizione generata automaticamente">
            <a:extLst>
              <a:ext uri="{FF2B5EF4-FFF2-40B4-BE49-F238E27FC236}">
                <a16:creationId xmlns:a16="http://schemas.microsoft.com/office/drawing/2014/main" id="{E2CCA027-FCA5-4ABA-5FAD-65C6C8DFCB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36" y="1553369"/>
            <a:ext cx="5751946" cy="3954462"/>
          </a:xfrm>
          <a:prstGeom prst="rect">
            <a:avLst/>
          </a:prstGeom>
        </p:spPr>
      </p:pic>
    </p:spTree>
    <p:extLst>
      <p:ext uri="{BB962C8B-B14F-4D97-AF65-F5344CB8AC3E}">
        <p14:creationId xmlns:p14="http://schemas.microsoft.com/office/powerpoint/2010/main" val="3842828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a:pPr/>
              <a:t>21/05/2023</a:t>
            </a:fld>
            <a:endParaRPr lang="it-IT" altLang="it-IT" sz="110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15</a:t>
            </a:fld>
            <a:endParaRPr lang="it-IT" altLang="it-IT" sz="1100"/>
          </a:p>
        </p:txBody>
      </p:sp>
      <p:sp>
        <p:nvSpPr>
          <p:cNvPr id="8197" name="Rectangle 2">
            <a:extLst>
              <a:ext uri="{FF2B5EF4-FFF2-40B4-BE49-F238E27FC236}">
                <a16:creationId xmlns:a16="http://schemas.microsoft.com/office/drawing/2014/main" id="{40621EC2-CD26-9DDE-5482-6088DF20FFA4}"/>
              </a:ext>
            </a:extLst>
          </p:cNvPr>
          <p:cNvSpPr>
            <a:spLocks noGrp="1" noChangeArrowheads="1"/>
          </p:cNvSpPr>
          <p:nvPr>
            <p:ph type="title"/>
          </p:nvPr>
        </p:nvSpPr>
        <p:spPr>
          <a:xfrm>
            <a:off x="1116013" y="409575"/>
            <a:ext cx="7416800" cy="504825"/>
          </a:xfrm>
        </p:spPr>
        <p:txBody>
          <a:bodyPr/>
          <a:lstStyle/>
          <a:p>
            <a:pPr eaLnBrk="1" hangingPunct="1"/>
            <a:r>
              <a:rPr lang="it-IT" altLang="it-IT" sz="2200" b="0" dirty="0"/>
              <a:t>Attention</a:t>
            </a:r>
          </a:p>
        </p:txBody>
      </p:sp>
      <p:pic>
        <p:nvPicPr>
          <p:cNvPr id="8" name="Immagine 7" descr="Immagine che contiene diagramma, Piano, testo, Disegno tecnico&#10;&#10;Descrizione generata automaticamente">
            <a:extLst>
              <a:ext uri="{FF2B5EF4-FFF2-40B4-BE49-F238E27FC236}">
                <a16:creationId xmlns:a16="http://schemas.microsoft.com/office/drawing/2014/main" id="{23B5AA08-78D2-48A6-2426-3D54B16A9A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1340768"/>
            <a:ext cx="7704856" cy="4436363"/>
          </a:xfrm>
          <a:prstGeom prst="rect">
            <a:avLst/>
          </a:prstGeom>
        </p:spPr>
      </p:pic>
    </p:spTree>
    <p:extLst>
      <p:ext uri="{BB962C8B-B14F-4D97-AF65-F5344CB8AC3E}">
        <p14:creationId xmlns:p14="http://schemas.microsoft.com/office/powerpoint/2010/main" val="1767001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a:extLst>
              <a:ext uri="{FF2B5EF4-FFF2-40B4-BE49-F238E27FC236}">
                <a16:creationId xmlns:a16="http://schemas.microsoft.com/office/drawing/2014/main" id="{F0718AF8-7E2F-15FB-0613-05DE374483BB}"/>
              </a:ext>
            </a:extLst>
          </p:cNvPr>
          <p:cNvSpPr>
            <a:spLocks noGrp="1"/>
          </p:cNvSpPr>
          <p:nvPr>
            <p:ph type="dt" sz="half" idx="10"/>
          </p:nvPr>
        </p:nvSpPr>
        <p:spPr/>
        <p:txBody>
          <a:bodyPr/>
          <a:lstStyle/>
          <a:p>
            <a:pPr>
              <a:defRPr/>
            </a:pPr>
            <a:fld id="{9404B74E-706E-4074-8DE3-5C80FFF5ABB8}" type="datetime1">
              <a:rPr lang="it-IT" altLang="it-IT" smtClean="0"/>
              <a:pPr>
                <a:defRPr/>
              </a:pPr>
              <a:t>21/05/2023</a:t>
            </a:fld>
            <a:endParaRPr lang="it-IT" altLang="it-IT"/>
          </a:p>
        </p:txBody>
      </p:sp>
      <p:sp>
        <p:nvSpPr>
          <p:cNvPr id="5" name="Segnaposto piè di pagina 4">
            <a:extLst>
              <a:ext uri="{FF2B5EF4-FFF2-40B4-BE49-F238E27FC236}">
                <a16:creationId xmlns:a16="http://schemas.microsoft.com/office/drawing/2014/main" id="{4A98DC59-042E-6840-11B8-F4F3B0133B0D}"/>
              </a:ext>
            </a:extLst>
          </p:cNvPr>
          <p:cNvSpPr>
            <a:spLocks noGrp="1"/>
          </p:cNvSpPr>
          <p:nvPr>
            <p:ph type="ftr" sz="quarter" idx="11"/>
          </p:nvPr>
        </p:nvSpPr>
        <p:spPr/>
        <p:txBody>
          <a:bodyPr/>
          <a:lstStyle/>
          <a:p>
            <a:pPr>
              <a:defRPr/>
            </a:pPr>
            <a:r>
              <a:rPr lang="it-IT" altLang="it-IT"/>
              <a:t>nnAttention U-net for Brain Tumor Segmentation</a:t>
            </a:r>
          </a:p>
        </p:txBody>
      </p:sp>
      <p:sp>
        <p:nvSpPr>
          <p:cNvPr id="6" name="Segnaposto numero diapositiva 5">
            <a:extLst>
              <a:ext uri="{FF2B5EF4-FFF2-40B4-BE49-F238E27FC236}">
                <a16:creationId xmlns:a16="http://schemas.microsoft.com/office/drawing/2014/main" id="{FE17147C-3713-80B5-DD82-F35BE5A286AC}"/>
              </a:ext>
            </a:extLst>
          </p:cNvPr>
          <p:cNvSpPr>
            <a:spLocks noGrp="1"/>
          </p:cNvSpPr>
          <p:nvPr>
            <p:ph type="sldNum" sz="quarter" idx="12"/>
          </p:nvPr>
        </p:nvSpPr>
        <p:spPr/>
        <p:txBody>
          <a:bodyPr/>
          <a:lstStyle/>
          <a:p>
            <a:pPr>
              <a:defRPr/>
            </a:pPr>
            <a:r>
              <a:rPr lang="it-IT" altLang="it-IT"/>
              <a:t>Pagina </a:t>
            </a:r>
            <a:fld id="{1B09309E-0327-4DE0-AB98-CA3069887DCE}" type="slidenum">
              <a:rPr lang="it-IT" altLang="it-IT" smtClean="0"/>
              <a:pPr>
                <a:defRPr/>
              </a:pPr>
              <a:t>16</a:t>
            </a:fld>
            <a:endParaRPr lang="it-IT" altLang="it-IT"/>
          </a:p>
        </p:txBody>
      </p:sp>
      <p:grpSp>
        <p:nvGrpSpPr>
          <p:cNvPr id="7" name="Gruppo 6">
            <a:extLst>
              <a:ext uri="{FF2B5EF4-FFF2-40B4-BE49-F238E27FC236}">
                <a16:creationId xmlns:a16="http://schemas.microsoft.com/office/drawing/2014/main" id="{5D73D9FB-4720-59FE-DF2A-27104437BA3E}"/>
              </a:ext>
            </a:extLst>
          </p:cNvPr>
          <p:cNvGrpSpPr/>
          <p:nvPr/>
        </p:nvGrpSpPr>
        <p:grpSpPr>
          <a:xfrm>
            <a:off x="395536" y="1196637"/>
            <a:ext cx="7465351" cy="4349223"/>
            <a:chOff x="726149" y="1196637"/>
            <a:chExt cx="7465351" cy="4349223"/>
          </a:xfrm>
        </p:grpSpPr>
        <p:grpSp>
          <p:nvGrpSpPr>
            <p:cNvPr id="25" name="Gruppo 24">
              <a:extLst>
                <a:ext uri="{FF2B5EF4-FFF2-40B4-BE49-F238E27FC236}">
                  <a16:creationId xmlns:a16="http://schemas.microsoft.com/office/drawing/2014/main" id="{203D3C77-EB32-0AA1-55B2-B9904311237A}"/>
                </a:ext>
              </a:extLst>
            </p:cNvPr>
            <p:cNvGrpSpPr/>
            <p:nvPr/>
          </p:nvGrpSpPr>
          <p:grpSpPr>
            <a:xfrm>
              <a:off x="726149" y="2644740"/>
              <a:ext cx="2940483" cy="1771720"/>
              <a:chOff x="4852193" y="3721040"/>
              <a:chExt cx="2940483" cy="1771720"/>
            </a:xfrm>
          </p:grpSpPr>
          <p:pic>
            <p:nvPicPr>
              <p:cNvPr id="16" name="Elemento grafico 15" descr="Compasso da disegno contorno">
                <a:extLst>
                  <a:ext uri="{FF2B5EF4-FFF2-40B4-BE49-F238E27FC236}">
                    <a16:creationId xmlns:a16="http://schemas.microsoft.com/office/drawing/2014/main" id="{D8A92370-9AFC-EB0D-7C47-CB3E309BC4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20956" y="3721040"/>
                <a:ext cx="1771720" cy="1771720"/>
              </a:xfrm>
              <a:prstGeom prst="rect">
                <a:avLst/>
              </a:prstGeom>
            </p:spPr>
          </p:pic>
          <p:sp>
            <p:nvSpPr>
              <p:cNvPr id="9" name="CasellaDiTesto 8">
                <a:extLst>
                  <a:ext uri="{FF2B5EF4-FFF2-40B4-BE49-F238E27FC236}">
                    <a16:creationId xmlns:a16="http://schemas.microsoft.com/office/drawing/2014/main" id="{DFE8254F-20A2-AB2A-4431-506A35CD2320}"/>
                  </a:ext>
                </a:extLst>
              </p:cNvPr>
              <p:cNvSpPr txBox="1"/>
              <p:nvPr/>
            </p:nvSpPr>
            <p:spPr>
              <a:xfrm>
                <a:off x="4852193" y="4686300"/>
                <a:ext cx="2895600" cy="400110"/>
              </a:xfrm>
              <a:prstGeom prst="rect">
                <a:avLst/>
              </a:prstGeom>
              <a:noFill/>
            </p:spPr>
            <p:txBody>
              <a:bodyPr wrap="square" rtlCol="0">
                <a:spAutoFit/>
              </a:bodyPr>
              <a:lstStyle/>
              <a:p>
                <a:pPr algn="ctr"/>
                <a:r>
                  <a:rPr lang="it-IT" sz="2000" dirty="0">
                    <a:solidFill>
                      <a:srgbClr val="000000"/>
                    </a:solidFill>
                  </a:rPr>
                  <a:t>SOTA</a:t>
                </a:r>
                <a:endParaRPr lang="en-GB" sz="2000" dirty="0">
                  <a:solidFill>
                    <a:srgbClr val="000000"/>
                  </a:solidFill>
                </a:endParaRPr>
              </a:p>
            </p:txBody>
          </p:sp>
        </p:grpSp>
        <p:grpSp>
          <p:nvGrpSpPr>
            <p:cNvPr id="24" name="Gruppo 23">
              <a:extLst>
                <a:ext uri="{FF2B5EF4-FFF2-40B4-BE49-F238E27FC236}">
                  <a16:creationId xmlns:a16="http://schemas.microsoft.com/office/drawing/2014/main" id="{2CC0DAFF-C7B8-5035-F85B-67E420948A99}"/>
                </a:ext>
              </a:extLst>
            </p:cNvPr>
            <p:cNvGrpSpPr/>
            <p:nvPr/>
          </p:nvGrpSpPr>
          <p:grpSpPr>
            <a:xfrm>
              <a:off x="5295900" y="4122725"/>
              <a:ext cx="2895600" cy="1423135"/>
              <a:chOff x="1547664" y="2838023"/>
              <a:chExt cx="2895600" cy="1423135"/>
            </a:xfrm>
          </p:grpSpPr>
          <p:pic>
            <p:nvPicPr>
              <p:cNvPr id="22" name="Elemento grafico 21" descr="Lampadina e ingranaggio contorno">
                <a:extLst>
                  <a:ext uri="{FF2B5EF4-FFF2-40B4-BE49-F238E27FC236}">
                    <a16:creationId xmlns:a16="http://schemas.microsoft.com/office/drawing/2014/main" id="{F7417D42-0184-67A1-DEB6-7320F9D1B95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38991" y="2838023"/>
                <a:ext cx="1371253" cy="1371253"/>
              </a:xfrm>
              <a:prstGeom prst="rect">
                <a:avLst/>
              </a:prstGeom>
            </p:spPr>
          </p:pic>
          <p:sp>
            <p:nvSpPr>
              <p:cNvPr id="10" name="CasellaDiTesto 9">
                <a:extLst>
                  <a:ext uri="{FF2B5EF4-FFF2-40B4-BE49-F238E27FC236}">
                    <a16:creationId xmlns:a16="http://schemas.microsoft.com/office/drawing/2014/main" id="{5979591F-1163-274A-E884-B46999BDCED2}"/>
                  </a:ext>
                </a:extLst>
              </p:cNvPr>
              <p:cNvSpPr txBox="1"/>
              <p:nvPr/>
            </p:nvSpPr>
            <p:spPr>
              <a:xfrm>
                <a:off x="1547664" y="3861048"/>
                <a:ext cx="2895600" cy="400110"/>
              </a:xfrm>
              <a:prstGeom prst="rect">
                <a:avLst/>
              </a:prstGeom>
              <a:noFill/>
            </p:spPr>
            <p:txBody>
              <a:bodyPr wrap="square" rtlCol="0">
                <a:spAutoFit/>
              </a:bodyPr>
              <a:lstStyle/>
              <a:p>
                <a:pPr algn="ctr"/>
                <a:r>
                  <a:rPr lang="it-IT" sz="2000" dirty="0" err="1">
                    <a:solidFill>
                      <a:srgbClr val="000000"/>
                    </a:solidFill>
                  </a:rPr>
                  <a:t>proposed</a:t>
                </a:r>
                <a:r>
                  <a:rPr lang="it-IT" sz="2000" dirty="0">
                    <a:solidFill>
                      <a:srgbClr val="000000"/>
                    </a:solidFill>
                  </a:rPr>
                  <a:t> </a:t>
                </a:r>
                <a:r>
                  <a:rPr lang="it-IT" sz="2000" dirty="0" err="1">
                    <a:solidFill>
                      <a:srgbClr val="000000"/>
                    </a:solidFill>
                  </a:rPr>
                  <a:t>solution</a:t>
                </a:r>
                <a:endParaRPr lang="en-GB" sz="2000" dirty="0">
                  <a:solidFill>
                    <a:srgbClr val="000000"/>
                  </a:solidFill>
                </a:endParaRPr>
              </a:p>
            </p:txBody>
          </p:sp>
        </p:grpSp>
        <p:grpSp>
          <p:nvGrpSpPr>
            <p:cNvPr id="23" name="Gruppo 22">
              <a:extLst>
                <a:ext uri="{FF2B5EF4-FFF2-40B4-BE49-F238E27FC236}">
                  <a16:creationId xmlns:a16="http://schemas.microsoft.com/office/drawing/2014/main" id="{79C7007F-66A6-2443-B10A-B38FB895B833}"/>
                </a:ext>
              </a:extLst>
            </p:cNvPr>
            <p:cNvGrpSpPr/>
            <p:nvPr/>
          </p:nvGrpSpPr>
          <p:grpSpPr>
            <a:xfrm>
              <a:off x="4413126" y="1196637"/>
              <a:ext cx="3074981" cy="1838989"/>
              <a:chOff x="1216825" y="1329169"/>
              <a:chExt cx="3074981" cy="1838989"/>
            </a:xfrm>
          </p:grpSpPr>
          <p:pic>
            <p:nvPicPr>
              <p:cNvPr id="14" name="Elemento grafico 13" descr="Punto interrogativo con riempimento a tinta unita">
                <a:extLst>
                  <a:ext uri="{FF2B5EF4-FFF2-40B4-BE49-F238E27FC236}">
                    <a16:creationId xmlns:a16="http://schemas.microsoft.com/office/drawing/2014/main" id="{792B9D46-2EA9-6696-130B-F1A5AF23ED9B}"/>
                  </a:ext>
                </a:extLst>
              </p:cNvPr>
              <p:cNvPicPr>
                <a:picLocks noChangeAspect="1"/>
              </p:cNvPicPr>
              <p:nvPr/>
            </p:nvPicPr>
            <p:blipFill>
              <a:blip r:embed="rId7">
                <a:alphaModFix/>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120586">
                <a:off x="1216825" y="1329169"/>
                <a:ext cx="1838989" cy="1838989"/>
              </a:xfrm>
              <a:prstGeom prst="rect">
                <a:avLst/>
              </a:prstGeom>
            </p:spPr>
          </p:pic>
          <p:sp>
            <p:nvSpPr>
              <p:cNvPr id="8" name="CasellaDiTesto 7">
                <a:extLst>
                  <a:ext uri="{FF2B5EF4-FFF2-40B4-BE49-F238E27FC236}">
                    <a16:creationId xmlns:a16="http://schemas.microsoft.com/office/drawing/2014/main" id="{645A0CBE-4CC5-2F0C-19CC-59072FA8B251}"/>
                  </a:ext>
                </a:extLst>
              </p:cNvPr>
              <p:cNvSpPr txBox="1"/>
              <p:nvPr/>
            </p:nvSpPr>
            <p:spPr>
              <a:xfrm>
                <a:off x="1396206" y="1771590"/>
                <a:ext cx="2895600" cy="400110"/>
              </a:xfrm>
              <a:prstGeom prst="rect">
                <a:avLst/>
              </a:prstGeom>
              <a:noFill/>
            </p:spPr>
            <p:txBody>
              <a:bodyPr wrap="square" rtlCol="0">
                <a:spAutoFit/>
              </a:bodyPr>
              <a:lstStyle/>
              <a:p>
                <a:pPr algn="ctr"/>
                <a:r>
                  <a:rPr lang="it-IT" sz="2000" dirty="0">
                    <a:solidFill>
                      <a:srgbClr val="000000"/>
                    </a:solidFill>
                  </a:rPr>
                  <a:t>the problem</a:t>
                </a:r>
                <a:endParaRPr lang="en-GB" sz="2000" dirty="0">
                  <a:solidFill>
                    <a:srgbClr val="000000"/>
                  </a:solidFill>
                </a:endParaRPr>
              </a:p>
            </p:txBody>
          </p:sp>
        </p:grpSp>
      </p:grpSp>
      <p:sp>
        <p:nvSpPr>
          <p:cNvPr id="3" name="Rectangle 2">
            <a:extLst>
              <a:ext uri="{FF2B5EF4-FFF2-40B4-BE49-F238E27FC236}">
                <a16:creationId xmlns:a16="http://schemas.microsoft.com/office/drawing/2014/main" id="{FB481D7E-DD86-6161-ECB8-9BE454E9B9C0}"/>
              </a:ext>
            </a:extLst>
          </p:cNvPr>
          <p:cNvSpPr>
            <a:spLocks noGrp="1" noChangeArrowheads="1"/>
          </p:cNvSpPr>
          <p:nvPr>
            <p:ph type="title"/>
          </p:nvPr>
        </p:nvSpPr>
        <p:spPr>
          <a:xfrm>
            <a:off x="1116013" y="404813"/>
            <a:ext cx="7416800" cy="509587"/>
          </a:xfrm>
        </p:spPr>
        <p:txBody>
          <a:bodyPr/>
          <a:lstStyle/>
          <a:p>
            <a:pPr eaLnBrk="1" hangingPunct="1"/>
            <a:r>
              <a:rPr lang="it-IT" altLang="it-IT" dirty="0" err="1"/>
              <a:t>Main</a:t>
            </a:r>
            <a:r>
              <a:rPr lang="it-IT" altLang="it-IT" dirty="0"/>
              <a:t> Work</a:t>
            </a:r>
          </a:p>
        </p:txBody>
      </p:sp>
    </p:spTree>
    <p:extLst>
      <p:ext uri="{BB962C8B-B14F-4D97-AF65-F5344CB8AC3E}">
        <p14:creationId xmlns:p14="http://schemas.microsoft.com/office/powerpoint/2010/main" val="17244034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Segnaposto data 4">
            <a:extLst>
              <a:ext uri="{FF2B5EF4-FFF2-40B4-BE49-F238E27FC236}">
                <a16:creationId xmlns:a16="http://schemas.microsoft.com/office/drawing/2014/main" id="{71765A47-F81D-ED19-AD12-9CA54E5A52FD}"/>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F3EF1D73-FA2A-47D8-8A51-DA34ADCF152B}" type="datetime1">
              <a:rPr lang="it-IT" altLang="it-IT" sz="1100"/>
              <a:pPr/>
              <a:t>21/05/2023</a:t>
            </a:fld>
            <a:endParaRPr lang="it-IT" altLang="it-IT" sz="1100"/>
          </a:p>
        </p:txBody>
      </p:sp>
      <p:sp>
        <p:nvSpPr>
          <p:cNvPr id="6147" name="Segnaposto piè di pagina 5">
            <a:extLst>
              <a:ext uri="{FF2B5EF4-FFF2-40B4-BE49-F238E27FC236}">
                <a16:creationId xmlns:a16="http://schemas.microsoft.com/office/drawing/2014/main" id="{8D82F97D-1807-2153-3926-9346D5CE9C6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6148" name="Segnaposto numero diapositiva 6">
            <a:extLst>
              <a:ext uri="{FF2B5EF4-FFF2-40B4-BE49-F238E27FC236}">
                <a16:creationId xmlns:a16="http://schemas.microsoft.com/office/drawing/2014/main" id="{E8BAAE7B-9500-0E77-9A68-9B9171CDE2E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D0031A8B-4720-4115-A00D-CB10E797A4FC}" type="slidenum">
              <a:rPr lang="it-IT" altLang="it-IT" sz="1100" smtClean="0"/>
              <a:pPr/>
              <a:t>17</a:t>
            </a:fld>
            <a:endParaRPr lang="it-IT" altLang="it-IT" sz="1100"/>
          </a:p>
        </p:txBody>
      </p:sp>
      <p:sp>
        <p:nvSpPr>
          <p:cNvPr id="6149" name="Rectangle 2">
            <a:extLst>
              <a:ext uri="{FF2B5EF4-FFF2-40B4-BE49-F238E27FC236}">
                <a16:creationId xmlns:a16="http://schemas.microsoft.com/office/drawing/2014/main" id="{1636EBAD-47B7-EAFD-180B-2864144EF456}"/>
              </a:ext>
            </a:extLst>
          </p:cNvPr>
          <p:cNvSpPr>
            <a:spLocks noGrp="1" noChangeArrowheads="1"/>
          </p:cNvSpPr>
          <p:nvPr>
            <p:ph type="title"/>
          </p:nvPr>
        </p:nvSpPr>
        <p:spPr>
          <a:xfrm>
            <a:off x="1116013" y="404813"/>
            <a:ext cx="7416800" cy="509587"/>
          </a:xfrm>
        </p:spPr>
        <p:txBody>
          <a:bodyPr/>
          <a:lstStyle/>
          <a:p>
            <a:pPr eaLnBrk="1" hangingPunct="1"/>
            <a:r>
              <a:rPr lang="it-IT" altLang="it-IT" dirty="0"/>
              <a:t>The problem</a:t>
            </a:r>
          </a:p>
        </p:txBody>
      </p:sp>
      <p:sp>
        <p:nvSpPr>
          <p:cNvPr id="6150" name="Rectangle 8">
            <a:extLst>
              <a:ext uri="{FF2B5EF4-FFF2-40B4-BE49-F238E27FC236}">
                <a16:creationId xmlns:a16="http://schemas.microsoft.com/office/drawing/2014/main" id="{E13AC70D-96D9-986D-8473-05A63C54C61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pic>
        <p:nvPicPr>
          <p:cNvPr id="4" name="Immagine 3" descr="Immagine che contiene testo, schermata, logo, Carattere&#10;&#10;Descrizione generata automaticamente">
            <a:extLst>
              <a:ext uri="{FF2B5EF4-FFF2-40B4-BE49-F238E27FC236}">
                <a16:creationId xmlns:a16="http://schemas.microsoft.com/office/drawing/2014/main" id="{AA5DBAE8-515B-B7E4-A87B-DB6142AA0E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593" y="2517374"/>
            <a:ext cx="8532813" cy="1823251"/>
          </a:xfrm>
          <a:prstGeom prst="rect">
            <a:avLst/>
          </a:prstGeom>
        </p:spPr>
      </p:pic>
    </p:spTree>
    <p:extLst>
      <p:ext uri="{BB962C8B-B14F-4D97-AF65-F5344CB8AC3E}">
        <p14:creationId xmlns:p14="http://schemas.microsoft.com/office/powerpoint/2010/main" val="27181504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Segnaposto data 4">
            <a:extLst>
              <a:ext uri="{FF2B5EF4-FFF2-40B4-BE49-F238E27FC236}">
                <a16:creationId xmlns:a16="http://schemas.microsoft.com/office/drawing/2014/main" id="{71765A47-F81D-ED19-AD12-9CA54E5A52FD}"/>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F3EF1D73-FA2A-47D8-8A51-DA34ADCF152B}" type="datetime1">
              <a:rPr lang="it-IT" altLang="it-IT" sz="1100"/>
              <a:pPr/>
              <a:t>21/05/2023</a:t>
            </a:fld>
            <a:endParaRPr lang="it-IT" altLang="it-IT" sz="1100"/>
          </a:p>
        </p:txBody>
      </p:sp>
      <p:sp>
        <p:nvSpPr>
          <p:cNvPr id="6147" name="Segnaposto piè di pagina 5">
            <a:extLst>
              <a:ext uri="{FF2B5EF4-FFF2-40B4-BE49-F238E27FC236}">
                <a16:creationId xmlns:a16="http://schemas.microsoft.com/office/drawing/2014/main" id="{8D82F97D-1807-2153-3926-9346D5CE9C6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6148" name="Segnaposto numero diapositiva 6">
            <a:extLst>
              <a:ext uri="{FF2B5EF4-FFF2-40B4-BE49-F238E27FC236}">
                <a16:creationId xmlns:a16="http://schemas.microsoft.com/office/drawing/2014/main" id="{E8BAAE7B-9500-0E77-9A68-9B9171CDE2E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D0031A8B-4720-4115-A00D-CB10E797A4FC}" type="slidenum">
              <a:rPr lang="it-IT" altLang="it-IT" sz="1100" smtClean="0"/>
              <a:pPr/>
              <a:t>18</a:t>
            </a:fld>
            <a:endParaRPr lang="it-IT" altLang="it-IT" sz="1100"/>
          </a:p>
        </p:txBody>
      </p:sp>
      <p:sp>
        <p:nvSpPr>
          <p:cNvPr id="6149" name="Rectangle 2">
            <a:extLst>
              <a:ext uri="{FF2B5EF4-FFF2-40B4-BE49-F238E27FC236}">
                <a16:creationId xmlns:a16="http://schemas.microsoft.com/office/drawing/2014/main" id="{1636EBAD-47B7-EAFD-180B-2864144EF456}"/>
              </a:ext>
            </a:extLst>
          </p:cNvPr>
          <p:cNvSpPr>
            <a:spLocks noGrp="1" noChangeArrowheads="1"/>
          </p:cNvSpPr>
          <p:nvPr>
            <p:ph type="title"/>
          </p:nvPr>
        </p:nvSpPr>
        <p:spPr>
          <a:xfrm>
            <a:off x="1116013" y="404813"/>
            <a:ext cx="7416800" cy="509587"/>
          </a:xfrm>
        </p:spPr>
        <p:txBody>
          <a:bodyPr/>
          <a:lstStyle/>
          <a:p>
            <a:pPr eaLnBrk="1" hangingPunct="1"/>
            <a:r>
              <a:rPr lang="it-IT" altLang="it-IT" dirty="0"/>
              <a:t>The problem</a:t>
            </a:r>
          </a:p>
        </p:txBody>
      </p:sp>
      <p:sp>
        <p:nvSpPr>
          <p:cNvPr id="6150" name="Rectangle 8">
            <a:extLst>
              <a:ext uri="{FF2B5EF4-FFF2-40B4-BE49-F238E27FC236}">
                <a16:creationId xmlns:a16="http://schemas.microsoft.com/office/drawing/2014/main" id="{E13AC70D-96D9-986D-8473-05A63C54C61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pic>
        <p:nvPicPr>
          <p:cNvPr id="8" name="Immagine 7" descr="Immagine che contiene schermata, arte&#10;&#10;Descrizione generata automaticamente">
            <a:extLst>
              <a:ext uri="{FF2B5EF4-FFF2-40B4-BE49-F238E27FC236}">
                <a16:creationId xmlns:a16="http://schemas.microsoft.com/office/drawing/2014/main" id="{D771A566-8E01-3886-DD00-E72C525BB8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23" y="2164816"/>
            <a:ext cx="8047554" cy="3208962"/>
          </a:xfrm>
          <a:prstGeom prst="rect">
            <a:avLst/>
          </a:prstGeom>
        </p:spPr>
      </p:pic>
      <p:sp>
        <p:nvSpPr>
          <p:cNvPr id="9" name="Rettangolo con angoli arrotondati 8">
            <a:extLst>
              <a:ext uri="{FF2B5EF4-FFF2-40B4-BE49-F238E27FC236}">
                <a16:creationId xmlns:a16="http://schemas.microsoft.com/office/drawing/2014/main" id="{923E1408-982C-9702-C8D6-7F5389CB1DE0}"/>
              </a:ext>
            </a:extLst>
          </p:cNvPr>
          <p:cNvSpPr/>
          <p:nvPr/>
        </p:nvSpPr>
        <p:spPr bwMode="auto">
          <a:xfrm>
            <a:off x="335729" y="1991584"/>
            <a:ext cx="1198637" cy="346463"/>
          </a:xfrm>
          <a:prstGeom prst="roundRect">
            <a:avLst/>
          </a:prstGeom>
          <a:solidFill>
            <a:srgbClr val="EFD7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it-IT" sz="900" b="1"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rPr>
              <a:t>WHOLE TUMOR</a:t>
            </a:r>
            <a:endParaRPr kumimoji="0" lang="en-GB" sz="900" b="1"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endParaRPr>
          </a:p>
        </p:txBody>
      </p:sp>
      <p:sp>
        <p:nvSpPr>
          <p:cNvPr id="10" name="Rettangolo con angoli arrotondati 9">
            <a:extLst>
              <a:ext uri="{FF2B5EF4-FFF2-40B4-BE49-F238E27FC236}">
                <a16:creationId xmlns:a16="http://schemas.microsoft.com/office/drawing/2014/main" id="{EB03C943-2FAB-E142-5E1E-F481B0F92E75}"/>
              </a:ext>
            </a:extLst>
          </p:cNvPr>
          <p:cNvSpPr/>
          <p:nvPr/>
        </p:nvSpPr>
        <p:spPr bwMode="auto">
          <a:xfrm>
            <a:off x="1904280" y="1991583"/>
            <a:ext cx="1198637" cy="346463"/>
          </a:xfrm>
          <a:prstGeom prst="roundRect">
            <a:avLst/>
          </a:prstGeom>
          <a:solidFill>
            <a:srgbClr val="BB887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it-IT" sz="900" b="1"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rPr>
              <a:t>TUMOR CORE</a:t>
            </a:r>
            <a:endParaRPr kumimoji="0" lang="en-GB" sz="900" b="1"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endParaRPr>
          </a:p>
        </p:txBody>
      </p:sp>
      <p:sp>
        <p:nvSpPr>
          <p:cNvPr id="11" name="Rettangolo con angoli arrotondati 10">
            <a:extLst>
              <a:ext uri="{FF2B5EF4-FFF2-40B4-BE49-F238E27FC236}">
                <a16:creationId xmlns:a16="http://schemas.microsoft.com/office/drawing/2014/main" id="{D234A08C-E18A-C7E7-6D96-71775ED651CB}"/>
              </a:ext>
            </a:extLst>
          </p:cNvPr>
          <p:cNvSpPr/>
          <p:nvPr/>
        </p:nvSpPr>
        <p:spPr bwMode="auto">
          <a:xfrm>
            <a:off x="3344440" y="1988840"/>
            <a:ext cx="1403731" cy="346463"/>
          </a:xfrm>
          <a:prstGeom prst="roundRect">
            <a:avLst/>
          </a:prstGeom>
          <a:solidFill>
            <a:srgbClr val="94DAE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it-IT" sz="900" b="1"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rPr>
              <a:t>ENHANCING TUMOR</a:t>
            </a:r>
            <a:endParaRPr kumimoji="0" lang="en-GB" sz="900" b="1"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endParaRPr>
          </a:p>
        </p:txBody>
      </p:sp>
      <p:grpSp>
        <p:nvGrpSpPr>
          <p:cNvPr id="17" name="Gruppo 16">
            <a:extLst>
              <a:ext uri="{FF2B5EF4-FFF2-40B4-BE49-F238E27FC236}">
                <a16:creationId xmlns:a16="http://schemas.microsoft.com/office/drawing/2014/main" id="{6E2FEAD5-FD20-E5C3-3627-5D2B94A54BE5}"/>
              </a:ext>
            </a:extLst>
          </p:cNvPr>
          <p:cNvGrpSpPr>
            <a:grpSpLocks noChangeAspect="1"/>
          </p:cNvGrpSpPr>
          <p:nvPr/>
        </p:nvGrpSpPr>
        <p:grpSpPr>
          <a:xfrm>
            <a:off x="7740352" y="2709288"/>
            <a:ext cx="1206676" cy="2120017"/>
            <a:chOff x="6004121" y="1127679"/>
            <a:chExt cx="1206676" cy="2120017"/>
          </a:xfrm>
        </p:grpSpPr>
        <p:sp>
          <p:nvSpPr>
            <p:cNvPr id="13" name="Rettangolo con angoli arrotondati 12">
              <a:extLst>
                <a:ext uri="{FF2B5EF4-FFF2-40B4-BE49-F238E27FC236}">
                  <a16:creationId xmlns:a16="http://schemas.microsoft.com/office/drawing/2014/main" id="{1CDE1849-6760-DC26-2310-F65CF960DD08}"/>
                </a:ext>
              </a:extLst>
            </p:cNvPr>
            <p:cNvSpPr/>
            <p:nvPr/>
          </p:nvSpPr>
          <p:spPr bwMode="auto">
            <a:xfrm>
              <a:off x="6012160" y="1127679"/>
              <a:ext cx="1198637" cy="346463"/>
            </a:xfrm>
            <a:prstGeom prst="roundRect">
              <a:avLst/>
            </a:prstGeom>
            <a:solidFill>
              <a:srgbClr val="EFD7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it-IT" sz="900" b="0"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rPr>
                <a:t>EDEMA</a:t>
              </a:r>
              <a:endParaRPr kumimoji="0" lang="en-GB" sz="900" b="0"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endParaRPr>
            </a:p>
          </p:txBody>
        </p:sp>
        <p:sp>
          <p:nvSpPr>
            <p:cNvPr id="14" name="Rettangolo con angoli arrotondati 13">
              <a:extLst>
                <a:ext uri="{FF2B5EF4-FFF2-40B4-BE49-F238E27FC236}">
                  <a16:creationId xmlns:a16="http://schemas.microsoft.com/office/drawing/2014/main" id="{E63F988D-9F29-7AA4-8066-C321F6550533}"/>
                </a:ext>
              </a:extLst>
            </p:cNvPr>
            <p:cNvSpPr/>
            <p:nvPr/>
          </p:nvSpPr>
          <p:spPr bwMode="auto">
            <a:xfrm>
              <a:off x="6004121" y="1685973"/>
              <a:ext cx="1198637" cy="346463"/>
            </a:xfrm>
            <a:prstGeom prst="roundRect">
              <a:avLst/>
            </a:prstGeom>
            <a:solidFill>
              <a:srgbClr val="BB887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it-IT" sz="900" b="0"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rPr>
                <a:t>NON-ENHANCING </a:t>
              </a:r>
              <a:endParaRPr kumimoji="0" lang="en-GB" sz="900" b="0"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endParaRPr>
            </a:p>
          </p:txBody>
        </p:sp>
        <p:sp>
          <p:nvSpPr>
            <p:cNvPr id="15" name="Rettangolo con angoli arrotondati 14">
              <a:extLst>
                <a:ext uri="{FF2B5EF4-FFF2-40B4-BE49-F238E27FC236}">
                  <a16:creationId xmlns:a16="http://schemas.microsoft.com/office/drawing/2014/main" id="{CA959FE4-F384-2253-6B10-7EC403CF1B3F}"/>
                </a:ext>
              </a:extLst>
            </p:cNvPr>
            <p:cNvSpPr/>
            <p:nvPr/>
          </p:nvSpPr>
          <p:spPr bwMode="auto">
            <a:xfrm>
              <a:off x="6004121" y="2262265"/>
              <a:ext cx="1198637" cy="346463"/>
            </a:xfrm>
            <a:prstGeom prst="roundRect">
              <a:avLst/>
            </a:prstGeom>
            <a:solidFill>
              <a:srgbClr val="94DAE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it-IT" sz="900" b="0"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rPr>
                <a:t>ENHANCING</a:t>
              </a:r>
              <a:endParaRPr kumimoji="0" lang="en-GB" sz="900" b="0"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endParaRPr>
            </a:p>
          </p:txBody>
        </p:sp>
        <p:sp>
          <p:nvSpPr>
            <p:cNvPr id="16" name="Rettangolo con angoli arrotondati 15">
              <a:extLst>
                <a:ext uri="{FF2B5EF4-FFF2-40B4-BE49-F238E27FC236}">
                  <a16:creationId xmlns:a16="http://schemas.microsoft.com/office/drawing/2014/main" id="{172ADCAA-2BA7-53D3-11C3-82008F684273}"/>
                </a:ext>
              </a:extLst>
            </p:cNvPr>
            <p:cNvSpPr/>
            <p:nvPr/>
          </p:nvSpPr>
          <p:spPr bwMode="auto">
            <a:xfrm>
              <a:off x="6004121" y="2901233"/>
              <a:ext cx="1198637" cy="346463"/>
            </a:xfrm>
            <a:prstGeom prst="roundRect">
              <a:avLst/>
            </a:prstGeom>
            <a:solidFill>
              <a:srgbClr val="648D6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it-IT" dirty="0">
                  <a:solidFill>
                    <a:srgbClr val="000000"/>
                  </a:solidFill>
                </a:rPr>
                <a:t>NECROSIS</a:t>
              </a:r>
              <a:endParaRPr kumimoji="0" lang="en-GB" sz="900" b="0"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endParaRPr>
            </a:p>
          </p:txBody>
        </p:sp>
      </p:grpSp>
    </p:spTree>
    <p:extLst>
      <p:ext uri="{BB962C8B-B14F-4D97-AF65-F5344CB8AC3E}">
        <p14:creationId xmlns:p14="http://schemas.microsoft.com/office/powerpoint/2010/main" val="21775620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Segnaposto data 4">
            <a:extLst>
              <a:ext uri="{FF2B5EF4-FFF2-40B4-BE49-F238E27FC236}">
                <a16:creationId xmlns:a16="http://schemas.microsoft.com/office/drawing/2014/main" id="{71765A47-F81D-ED19-AD12-9CA54E5A52FD}"/>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F3EF1D73-FA2A-47D8-8A51-DA34ADCF152B}" type="datetime1">
              <a:rPr lang="it-IT" altLang="it-IT" sz="1100"/>
              <a:pPr/>
              <a:t>21/05/2023</a:t>
            </a:fld>
            <a:endParaRPr lang="it-IT" altLang="it-IT" sz="1100"/>
          </a:p>
        </p:txBody>
      </p:sp>
      <p:sp>
        <p:nvSpPr>
          <p:cNvPr id="6147" name="Segnaposto piè di pagina 5">
            <a:extLst>
              <a:ext uri="{FF2B5EF4-FFF2-40B4-BE49-F238E27FC236}">
                <a16:creationId xmlns:a16="http://schemas.microsoft.com/office/drawing/2014/main" id="{8D82F97D-1807-2153-3926-9346D5CE9C6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6148" name="Segnaposto numero diapositiva 6">
            <a:extLst>
              <a:ext uri="{FF2B5EF4-FFF2-40B4-BE49-F238E27FC236}">
                <a16:creationId xmlns:a16="http://schemas.microsoft.com/office/drawing/2014/main" id="{E8BAAE7B-9500-0E77-9A68-9B9171CDE2E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D0031A8B-4720-4115-A00D-CB10E797A4FC}" type="slidenum">
              <a:rPr lang="it-IT" altLang="it-IT" sz="1100" smtClean="0"/>
              <a:pPr/>
              <a:t>19</a:t>
            </a:fld>
            <a:endParaRPr lang="it-IT" altLang="it-IT" sz="1100"/>
          </a:p>
        </p:txBody>
      </p:sp>
      <p:sp>
        <p:nvSpPr>
          <p:cNvPr id="6149" name="Rectangle 2">
            <a:extLst>
              <a:ext uri="{FF2B5EF4-FFF2-40B4-BE49-F238E27FC236}">
                <a16:creationId xmlns:a16="http://schemas.microsoft.com/office/drawing/2014/main" id="{1636EBAD-47B7-EAFD-180B-2864144EF456}"/>
              </a:ext>
            </a:extLst>
          </p:cNvPr>
          <p:cNvSpPr>
            <a:spLocks noGrp="1" noChangeArrowheads="1"/>
          </p:cNvSpPr>
          <p:nvPr>
            <p:ph type="title"/>
          </p:nvPr>
        </p:nvSpPr>
        <p:spPr>
          <a:xfrm>
            <a:off x="1116013" y="404813"/>
            <a:ext cx="7416800" cy="509587"/>
          </a:xfrm>
        </p:spPr>
        <p:txBody>
          <a:bodyPr/>
          <a:lstStyle/>
          <a:p>
            <a:pPr eaLnBrk="1" hangingPunct="1"/>
            <a:r>
              <a:rPr lang="it-IT" altLang="it-IT" dirty="0"/>
              <a:t>The problem</a:t>
            </a:r>
          </a:p>
        </p:txBody>
      </p:sp>
      <p:sp>
        <p:nvSpPr>
          <p:cNvPr id="6150" name="Rectangle 8">
            <a:extLst>
              <a:ext uri="{FF2B5EF4-FFF2-40B4-BE49-F238E27FC236}">
                <a16:creationId xmlns:a16="http://schemas.microsoft.com/office/drawing/2014/main" id="{E13AC70D-96D9-986D-8473-05A63C54C61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pic>
        <p:nvPicPr>
          <p:cNvPr id="3" name="Immagine 2" descr="Immagine che contiene Imaging medicale, radiologia, lastra dei raggi X&#10;&#10;Descrizione generata automaticamente">
            <a:extLst>
              <a:ext uri="{FF2B5EF4-FFF2-40B4-BE49-F238E27FC236}">
                <a16:creationId xmlns:a16="http://schemas.microsoft.com/office/drawing/2014/main" id="{22B9AF07-2471-12D7-A6D6-F49D81ECD333}"/>
              </a:ext>
            </a:extLst>
          </p:cNvPr>
          <p:cNvPicPr>
            <a:picLocks noChangeAspect="1"/>
          </p:cNvPicPr>
          <p:nvPr/>
        </p:nvPicPr>
        <p:blipFill rotWithShape="1">
          <a:blip r:embed="rId3">
            <a:extLst>
              <a:ext uri="{28A0092B-C50C-407E-A947-70E740481C1C}">
                <a14:useLocalDpi xmlns:a14="http://schemas.microsoft.com/office/drawing/2010/main" val="0"/>
              </a:ext>
            </a:extLst>
          </a:blip>
          <a:srcRect l="19930" t="6858" r="59450"/>
          <a:stretch/>
        </p:blipFill>
        <p:spPr>
          <a:xfrm>
            <a:off x="1716244" y="1847036"/>
            <a:ext cx="2797475" cy="3166140"/>
          </a:xfrm>
          <a:prstGeom prst="rect">
            <a:avLst/>
          </a:prstGeom>
        </p:spPr>
      </p:pic>
      <p:pic>
        <p:nvPicPr>
          <p:cNvPr id="4" name="Immagine 3" descr="Immagine che contiene arte&#10;&#10;Descrizione generata automaticamente con attendibilità media">
            <a:extLst>
              <a:ext uri="{FF2B5EF4-FFF2-40B4-BE49-F238E27FC236}">
                <a16:creationId xmlns:a16="http://schemas.microsoft.com/office/drawing/2014/main" id="{CCF2B0F9-B5C2-AC2E-0BBD-1363AF3B037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4630281" y="1844824"/>
            <a:ext cx="2797475" cy="3168352"/>
          </a:xfrm>
          <a:prstGeom prst="rect">
            <a:avLst/>
          </a:prstGeom>
        </p:spPr>
      </p:pic>
    </p:spTree>
    <p:extLst>
      <p:ext uri="{BB962C8B-B14F-4D97-AF65-F5344CB8AC3E}">
        <p14:creationId xmlns:p14="http://schemas.microsoft.com/office/powerpoint/2010/main" val="2020417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Segnaposto data 4">
            <a:extLst>
              <a:ext uri="{FF2B5EF4-FFF2-40B4-BE49-F238E27FC236}">
                <a16:creationId xmlns:a16="http://schemas.microsoft.com/office/drawing/2014/main" id="{71765A47-F81D-ED19-AD12-9CA54E5A52FD}"/>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F3EF1D73-FA2A-47D8-8A51-DA34ADCF152B}" type="datetime1">
              <a:rPr lang="it-IT" altLang="it-IT" sz="1100"/>
              <a:pPr/>
              <a:t>21/05/2023</a:t>
            </a:fld>
            <a:endParaRPr lang="it-IT" altLang="it-IT" sz="1100"/>
          </a:p>
        </p:txBody>
      </p:sp>
      <p:sp>
        <p:nvSpPr>
          <p:cNvPr id="6147" name="Segnaposto piè di pagina 5">
            <a:extLst>
              <a:ext uri="{FF2B5EF4-FFF2-40B4-BE49-F238E27FC236}">
                <a16:creationId xmlns:a16="http://schemas.microsoft.com/office/drawing/2014/main" id="{8D82F97D-1807-2153-3926-9346D5CE9C6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6148" name="Segnaposto numero diapositiva 6">
            <a:extLst>
              <a:ext uri="{FF2B5EF4-FFF2-40B4-BE49-F238E27FC236}">
                <a16:creationId xmlns:a16="http://schemas.microsoft.com/office/drawing/2014/main" id="{E8BAAE7B-9500-0E77-9A68-9B9171CDE2E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D0031A8B-4720-4115-A00D-CB10E797A4FC}" type="slidenum">
              <a:rPr lang="it-IT" altLang="it-IT" sz="1100" smtClean="0"/>
              <a:pPr/>
              <a:t>2</a:t>
            </a:fld>
            <a:endParaRPr lang="it-IT" altLang="it-IT" sz="1100"/>
          </a:p>
        </p:txBody>
      </p:sp>
      <p:sp>
        <p:nvSpPr>
          <p:cNvPr id="6149" name="Rectangle 2">
            <a:extLst>
              <a:ext uri="{FF2B5EF4-FFF2-40B4-BE49-F238E27FC236}">
                <a16:creationId xmlns:a16="http://schemas.microsoft.com/office/drawing/2014/main" id="{1636EBAD-47B7-EAFD-180B-2864144EF456}"/>
              </a:ext>
            </a:extLst>
          </p:cNvPr>
          <p:cNvSpPr>
            <a:spLocks noGrp="1" noChangeArrowheads="1"/>
          </p:cNvSpPr>
          <p:nvPr>
            <p:ph type="title"/>
          </p:nvPr>
        </p:nvSpPr>
        <p:spPr>
          <a:xfrm>
            <a:off x="1116013" y="404813"/>
            <a:ext cx="7416800" cy="509587"/>
          </a:xfrm>
        </p:spPr>
        <p:txBody>
          <a:bodyPr/>
          <a:lstStyle/>
          <a:p>
            <a:pPr eaLnBrk="1" hangingPunct="1"/>
            <a:r>
              <a:rPr lang="it-IT" altLang="it-IT" dirty="0" err="1"/>
              <a:t>Introduction</a:t>
            </a:r>
            <a:endParaRPr lang="it-IT" altLang="it-IT" dirty="0"/>
          </a:p>
        </p:txBody>
      </p:sp>
      <p:sp>
        <p:nvSpPr>
          <p:cNvPr id="6150" name="Rectangle 8">
            <a:extLst>
              <a:ext uri="{FF2B5EF4-FFF2-40B4-BE49-F238E27FC236}">
                <a16:creationId xmlns:a16="http://schemas.microsoft.com/office/drawing/2014/main" id="{E13AC70D-96D9-986D-8473-05A63C54C61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grpSp>
        <p:nvGrpSpPr>
          <p:cNvPr id="14" name="Gruppo 13">
            <a:extLst>
              <a:ext uri="{FF2B5EF4-FFF2-40B4-BE49-F238E27FC236}">
                <a16:creationId xmlns:a16="http://schemas.microsoft.com/office/drawing/2014/main" id="{E321B7BA-63DD-7FDF-514E-51ED6F8CAE8B}"/>
              </a:ext>
            </a:extLst>
          </p:cNvPr>
          <p:cNvGrpSpPr>
            <a:grpSpLocks noChangeAspect="1"/>
          </p:cNvGrpSpPr>
          <p:nvPr/>
        </p:nvGrpSpPr>
        <p:grpSpPr>
          <a:xfrm>
            <a:off x="2411760" y="4964596"/>
            <a:ext cx="4950265" cy="923289"/>
            <a:chOff x="845871" y="4346598"/>
            <a:chExt cx="7488101" cy="1396629"/>
          </a:xfrm>
        </p:grpSpPr>
        <p:pic>
          <p:nvPicPr>
            <p:cNvPr id="4" name="Immagine 3" descr="Immagine che contiene Elementi grafici, Carattere, grafica, logo&#10;&#10;Descrizione generata automaticamente">
              <a:extLst>
                <a:ext uri="{FF2B5EF4-FFF2-40B4-BE49-F238E27FC236}">
                  <a16:creationId xmlns:a16="http://schemas.microsoft.com/office/drawing/2014/main" id="{7DF3FCF6-7EA1-81E9-CB94-2BDBB835B7ED}"/>
                </a:ext>
              </a:extLst>
            </p:cNvPr>
            <p:cNvPicPr>
              <a:picLocks noChangeAspect="1"/>
            </p:cNvPicPr>
            <p:nvPr/>
          </p:nvPicPr>
          <p:blipFill rotWithShape="1">
            <a:blip r:embed="rId3">
              <a:extLst>
                <a:ext uri="{28A0092B-C50C-407E-A947-70E740481C1C}">
                  <a14:useLocalDpi xmlns:a14="http://schemas.microsoft.com/office/drawing/2010/main" val="0"/>
                </a:ext>
              </a:extLst>
            </a:blip>
            <a:srcRect r="36226"/>
            <a:stretch/>
          </p:blipFill>
          <p:spPr>
            <a:xfrm>
              <a:off x="4824413" y="4607021"/>
              <a:ext cx="3509559" cy="1011691"/>
            </a:xfrm>
            <a:prstGeom prst="rect">
              <a:avLst/>
            </a:prstGeom>
          </p:spPr>
        </p:pic>
        <p:pic>
          <p:nvPicPr>
            <p:cNvPr id="13" name="Immagine 12" descr="Immagine che contiene testo, logo, Carattere, Elementi grafici&#10;&#10;Descrizione generata automaticamente">
              <a:extLst>
                <a:ext uri="{FF2B5EF4-FFF2-40B4-BE49-F238E27FC236}">
                  <a16:creationId xmlns:a16="http://schemas.microsoft.com/office/drawing/2014/main" id="{D538A101-292B-CB3C-2A7C-8E5C4290D2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871" y="4346598"/>
              <a:ext cx="3361798" cy="1396629"/>
            </a:xfrm>
            <a:prstGeom prst="rect">
              <a:avLst/>
            </a:prstGeom>
          </p:spPr>
        </p:pic>
      </p:grpSp>
      <p:grpSp>
        <p:nvGrpSpPr>
          <p:cNvPr id="3" name="Gruppo 2">
            <a:extLst>
              <a:ext uri="{FF2B5EF4-FFF2-40B4-BE49-F238E27FC236}">
                <a16:creationId xmlns:a16="http://schemas.microsoft.com/office/drawing/2014/main" id="{D6A4EAA4-323E-2DFB-986F-FB8AC6C3E808}"/>
              </a:ext>
            </a:extLst>
          </p:cNvPr>
          <p:cNvGrpSpPr/>
          <p:nvPr/>
        </p:nvGrpSpPr>
        <p:grpSpPr>
          <a:xfrm>
            <a:off x="683568" y="1412776"/>
            <a:ext cx="7510471" cy="3495086"/>
            <a:chOff x="999852" y="1396413"/>
            <a:chExt cx="7510471" cy="3495086"/>
          </a:xfrm>
        </p:grpSpPr>
        <p:grpSp>
          <p:nvGrpSpPr>
            <p:cNvPr id="9" name="Gruppo 8">
              <a:extLst>
                <a:ext uri="{FF2B5EF4-FFF2-40B4-BE49-F238E27FC236}">
                  <a16:creationId xmlns:a16="http://schemas.microsoft.com/office/drawing/2014/main" id="{207331B7-41E3-2C42-3880-6621D793A95C}"/>
                </a:ext>
              </a:extLst>
            </p:cNvPr>
            <p:cNvGrpSpPr>
              <a:grpSpLocks noChangeAspect="1"/>
            </p:cNvGrpSpPr>
            <p:nvPr/>
          </p:nvGrpSpPr>
          <p:grpSpPr>
            <a:xfrm>
              <a:off x="999852" y="1396413"/>
              <a:ext cx="7510471" cy="3495086"/>
              <a:chOff x="1219200" y="1569767"/>
              <a:chExt cx="6431041" cy="2992760"/>
            </a:xfrm>
          </p:grpSpPr>
          <p:pic>
            <p:nvPicPr>
              <p:cNvPr id="6" name="Immagine 5" descr="Immagine che contiene nero, oscurità&#10;&#10;Descrizione generata automaticamente">
                <a:extLst>
                  <a:ext uri="{FF2B5EF4-FFF2-40B4-BE49-F238E27FC236}">
                    <a16:creationId xmlns:a16="http://schemas.microsoft.com/office/drawing/2014/main" id="{E10B9B5E-2AA2-6A76-A2BC-FE8377E719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3655" y="2064303"/>
                <a:ext cx="2176586" cy="2176586"/>
              </a:xfrm>
              <a:prstGeom prst="rect">
                <a:avLst/>
              </a:prstGeom>
            </p:spPr>
          </p:pic>
          <p:pic>
            <p:nvPicPr>
              <p:cNvPr id="8" name="Immagine 7" descr="Immagine che contiene mammifero, cane, interno&#10;&#10;Descrizione generata automaticamente">
                <a:extLst>
                  <a:ext uri="{FF2B5EF4-FFF2-40B4-BE49-F238E27FC236}">
                    <a16:creationId xmlns:a16="http://schemas.microsoft.com/office/drawing/2014/main" id="{1F19707B-BCF3-8DD0-DB56-605A01A62139}"/>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8529" r="90000">
                            <a14:foregroundMark x1="8824" y1="18824" x2="8824" y2="18824"/>
                            <a14:foregroundMark x1="28235" y1="16176" x2="28235" y2="16176"/>
                            <a14:foregroundMark x1="23824" y1="15882" x2="23824" y2="15882"/>
                            <a14:foregroundMark x1="69412" y1="14118" x2="69412" y2="14118"/>
                            <a14:foregroundMark x1="65294" y1="14118" x2="65294" y2="14118"/>
                            <a14:foregroundMark x1="43824" y1="13529" x2="43824" y2="13529"/>
                            <a14:foregroundMark x1="49412" y1="11765" x2="49412" y2="11765"/>
                            <a14:foregroundMark x1="47059" y1="11471" x2="47059" y2="11471"/>
                            <a14:foregroundMark x1="40294" y1="14412" x2="40294" y2="14412"/>
                            <a14:backgroundMark x1="89118" y1="63529" x2="89118" y2="63529"/>
                            <a14:backgroundMark x1="10588" y1="58824" x2="10588" y2="58824"/>
                            <a14:backgroundMark x1="8824" y1="45000" x2="8824" y2="45000"/>
                          </a14:backgroundRemoval>
                        </a14:imgEffect>
                      </a14:imgLayer>
                    </a14:imgProps>
                  </a:ext>
                  <a:ext uri="{28A0092B-C50C-407E-A947-70E740481C1C}">
                    <a14:useLocalDpi xmlns:a14="http://schemas.microsoft.com/office/drawing/2010/main" val="0"/>
                  </a:ext>
                </a:extLst>
              </a:blip>
              <a:stretch>
                <a:fillRect/>
              </a:stretch>
            </p:blipFill>
            <p:spPr>
              <a:xfrm>
                <a:off x="1219200" y="1569767"/>
                <a:ext cx="2992760" cy="2992760"/>
              </a:xfrm>
              <a:prstGeom prst="rect">
                <a:avLst/>
              </a:prstGeom>
            </p:spPr>
          </p:pic>
        </p:grpSp>
        <p:sp>
          <p:nvSpPr>
            <p:cNvPr id="2" name="Segno di moltiplicazione 1">
              <a:extLst>
                <a:ext uri="{FF2B5EF4-FFF2-40B4-BE49-F238E27FC236}">
                  <a16:creationId xmlns:a16="http://schemas.microsoft.com/office/drawing/2014/main" id="{A4F6174F-A2D7-4C21-EC1F-45199D739E00}"/>
                </a:ext>
              </a:extLst>
            </p:cNvPr>
            <p:cNvSpPr/>
            <p:nvPr/>
          </p:nvSpPr>
          <p:spPr bwMode="auto">
            <a:xfrm>
              <a:off x="4803228" y="2796897"/>
              <a:ext cx="985344" cy="896035"/>
            </a:xfrm>
            <a:prstGeom prst="mathMultiply">
              <a:avLst>
                <a:gd name="adj1" fmla="val 19492"/>
              </a:avLst>
            </a:prstGeom>
            <a:solidFill>
              <a:srgbClr val="000000"/>
            </a:solidFill>
            <a:ln>
              <a:solidFill>
                <a:srgbClr val="00000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Segnaposto data 4">
            <a:extLst>
              <a:ext uri="{FF2B5EF4-FFF2-40B4-BE49-F238E27FC236}">
                <a16:creationId xmlns:a16="http://schemas.microsoft.com/office/drawing/2014/main" id="{71765A47-F81D-ED19-AD12-9CA54E5A52FD}"/>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F3EF1D73-FA2A-47D8-8A51-DA34ADCF152B}" type="datetime1">
              <a:rPr lang="it-IT" altLang="it-IT" sz="1100"/>
              <a:pPr/>
              <a:t>21/05/2023</a:t>
            </a:fld>
            <a:endParaRPr lang="it-IT" altLang="it-IT" sz="1100"/>
          </a:p>
        </p:txBody>
      </p:sp>
      <p:sp>
        <p:nvSpPr>
          <p:cNvPr id="6147" name="Segnaposto piè di pagina 5">
            <a:extLst>
              <a:ext uri="{FF2B5EF4-FFF2-40B4-BE49-F238E27FC236}">
                <a16:creationId xmlns:a16="http://schemas.microsoft.com/office/drawing/2014/main" id="{8D82F97D-1807-2153-3926-9346D5CE9C6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6148" name="Segnaposto numero diapositiva 6">
            <a:extLst>
              <a:ext uri="{FF2B5EF4-FFF2-40B4-BE49-F238E27FC236}">
                <a16:creationId xmlns:a16="http://schemas.microsoft.com/office/drawing/2014/main" id="{E8BAAE7B-9500-0E77-9A68-9B9171CDE2E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D0031A8B-4720-4115-A00D-CB10E797A4FC}" type="slidenum">
              <a:rPr lang="it-IT" altLang="it-IT" sz="1100" smtClean="0"/>
              <a:pPr/>
              <a:t>20</a:t>
            </a:fld>
            <a:endParaRPr lang="it-IT" altLang="it-IT" sz="1100"/>
          </a:p>
        </p:txBody>
      </p:sp>
      <p:sp>
        <p:nvSpPr>
          <p:cNvPr id="6150" name="Rectangle 8">
            <a:extLst>
              <a:ext uri="{FF2B5EF4-FFF2-40B4-BE49-F238E27FC236}">
                <a16:creationId xmlns:a16="http://schemas.microsoft.com/office/drawing/2014/main" id="{E13AC70D-96D9-986D-8473-05A63C54C61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sp>
        <p:nvSpPr>
          <p:cNvPr id="4" name="CasellaDiTesto 3">
            <a:extLst>
              <a:ext uri="{FF2B5EF4-FFF2-40B4-BE49-F238E27FC236}">
                <a16:creationId xmlns:a16="http://schemas.microsoft.com/office/drawing/2014/main" id="{FD14B0AB-891A-3B77-C611-65C08CB281DA}"/>
              </a:ext>
            </a:extLst>
          </p:cNvPr>
          <p:cNvSpPr txBox="1"/>
          <p:nvPr/>
        </p:nvSpPr>
        <p:spPr>
          <a:xfrm>
            <a:off x="381409" y="4090714"/>
            <a:ext cx="8505855" cy="1200329"/>
          </a:xfrm>
          <a:prstGeom prst="rect">
            <a:avLst/>
          </a:prstGeom>
          <a:noFill/>
        </p:spPr>
        <p:txBody>
          <a:bodyPr wrap="none" rtlCol="0">
            <a:spAutoFit/>
          </a:bodyPr>
          <a:lstStyle/>
          <a:p>
            <a:pPr marL="171450" indent="-171450">
              <a:buFont typeface="Arial" panose="020B0604020202020204" pitchFamily="34" charset="0"/>
              <a:buChar char="•"/>
            </a:pPr>
            <a:r>
              <a:rPr lang="it-IT" sz="2400" dirty="0">
                <a:solidFill>
                  <a:srgbClr val="000000"/>
                </a:solidFill>
              </a:rPr>
              <a:t>CSF </a:t>
            </a:r>
            <a:r>
              <a:rPr lang="it-IT" sz="2400" dirty="0" err="1">
                <a:solidFill>
                  <a:srgbClr val="000000"/>
                </a:solidFill>
              </a:rPr>
              <a:t>is</a:t>
            </a:r>
            <a:r>
              <a:rPr lang="it-IT" sz="2400" dirty="0">
                <a:solidFill>
                  <a:srgbClr val="000000"/>
                </a:solidFill>
              </a:rPr>
              <a:t> dark on T1 imaging</a:t>
            </a:r>
          </a:p>
          <a:p>
            <a:pPr marL="171450" indent="-171450">
              <a:buFont typeface="Arial" panose="020B0604020202020204" pitchFamily="34" charset="0"/>
              <a:buChar char="•"/>
            </a:pPr>
            <a:r>
              <a:rPr lang="it-IT" sz="2400" dirty="0">
                <a:solidFill>
                  <a:srgbClr val="000000"/>
                </a:solidFill>
              </a:rPr>
              <a:t>CSF </a:t>
            </a:r>
            <a:r>
              <a:rPr lang="it-IT" sz="2400" dirty="0" err="1">
                <a:solidFill>
                  <a:srgbClr val="000000"/>
                </a:solidFill>
              </a:rPr>
              <a:t>is</a:t>
            </a:r>
            <a:r>
              <a:rPr lang="it-IT" sz="2400" dirty="0">
                <a:solidFill>
                  <a:srgbClr val="000000"/>
                </a:solidFill>
              </a:rPr>
              <a:t> </a:t>
            </a:r>
            <a:r>
              <a:rPr lang="it-IT" sz="2400" dirty="0" err="1">
                <a:solidFill>
                  <a:srgbClr val="000000"/>
                </a:solidFill>
              </a:rPr>
              <a:t>bright</a:t>
            </a:r>
            <a:r>
              <a:rPr lang="it-IT" sz="2400" dirty="0">
                <a:solidFill>
                  <a:srgbClr val="000000"/>
                </a:solidFill>
              </a:rPr>
              <a:t> on T2 imaging</a:t>
            </a:r>
          </a:p>
          <a:p>
            <a:pPr marL="171450" indent="-171450">
              <a:buFont typeface="Arial" panose="020B0604020202020204" pitchFamily="34" charset="0"/>
              <a:buChar char="•"/>
            </a:pPr>
            <a:r>
              <a:rPr lang="it-IT" sz="2400" dirty="0">
                <a:solidFill>
                  <a:srgbClr val="000000"/>
                </a:solidFill>
              </a:rPr>
              <a:t>CSF </a:t>
            </a:r>
            <a:r>
              <a:rPr lang="it-IT" sz="2400" dirty="0" err="1">
                <a:solidFill>
                  <a:srgbClr val="000000"/>
                </a:solidFill>
              </a:rPr>
              <a:t>is</a:t>
            </a:r>
            <a:r>
              <a:rPr lang="it-IT" sz="2400" dirty="0">
                <a:solidFill>
                  <a:srgbClr val="000000"/>
                </a:solidFill>
              </a:rPr>
              <a:t> made dark and </a:t>
            </a:r>
            <a:r>
              <a:rPr lang="it-IT" sz="2400" dirty="0" err="1">
                <a:solidFill>
                  <a:srgbClr val="000000"/>
                </a:solidFill>
              </a:rPr>
              <a:t>abnormalities</a:t>
            </a:r>
            <a:r>
              <a:rPr lang="it-IT" sz="2400" dirty="0">
                <a:solidFill>
                  <a:srgbClr val="000000"/>
                </a:solidFill>
              </a:rPr>
              <a:t> </a:t>
            </a:r>
            <a:r>
              <a:rPr lang="it-IT" sz="2400" dirty="0" err="1">
                <a:solidFill>
                  <a:srgbClr val="000000"/>
                </a:solidFill>
              </a:rPr>
              <a:t>remain</a:t>
            </a:r>
            <a:r>
              <a:rPr lang="it-IT" sz="2400" dirty="0">
                <a:solidFill>
                  <a:srgbClr val="000000"/>
                </a:solidFill>
              </a:rPr>
              <a:t> </a:t>
            </a:r>
            <a:r>
              <a:rPr lang="it-IT" sz="2400" dirty="0" err="1">
                <a:solidFill>
                  <a:srgbClr val="000000"/>
                </a:solidFill>
              </a:rPr>
              <a:t>bright</a:t>
            </a:r>
            <a:r>
              <a:rPr lang="it-IT" sz="2400" dirty="0">
                <a:solidFill>
                  <a:srgbClr val="000000"/>
                </a:solidFill>
              </a:rPr>
              <a:t> in FLAIR</a:t>
            </a:r>
          </a:p>
        </p:txBody>
      </p:sp>
      <p:grpSp>
        <p:nvGrpSpPr>
          <p:cNvPr id="5" name="Gruppo 4">
            <a:extLst>
              <a:ext uri="{FF2B5EF4-FFF2-40B4-BE49-F238E27FC236}">
                <a16:creationId xmlns:a16="http://schemas.microsoft.com/office/drawing/2014/main" id="{BF2758D8-DBF8-327C-E7F4-0D709C92066A}"/>
              </a:ext>
            </a:extLst>
          </p:cNvPr>
          <p:cNvGrpSpPr/>
          <p:nvPr/>
        </p:nvGrpSpPr>
        <p:grpSpPr>
          <a:xfrm>
            <a:off x="381409" y="1484784"/>
            <a:ext cx="8381181" cy="2099962"/>
            <a:chOff x="381409" y="1484784"/>
            <a:chExt cx="8381181" cy="2099962"/>
          </a:xfrm>
        </p:grpSpPr>
        <p:pic>
          <p:nvPicPr>
            <p:cNvPr id="3" name="Immagine 2" descr="Immagine che contiene Imaging medicale, radiologia, lastra dei raggi X&#10;&#10;Descrizione generata automaticamente">
              <a:extLst>
                <a:ext uri="{FF2B5EF4-FFF2-40B4-BE49-F238E27FC236}">
                  <a16:creationId xmlns:a16="http://schemas.microsoft.com/office/drawing/2014/main" id="{22B9AF07-2471-12D7-A6D6-F49D81ECD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409" y="1484784"/>
              <a:ext cx="8381181" cy="2099962"/>
            </a:xfrm>
            <a:prstGeom prst="rect">
              <a:avLst/>
            </a:prstGeom>
          </p:spPr>
        </p:pic>
        <p:pic>
          <p:nvPicPr>
            <p:cNvPr id="2" name="Immagine 1" descr="Immagine che contiene arte&#10;&#10;Descrizione generata automaticamente con attendibilità media">
              <a:extLst>
                <a:ext uri="{FF2B5EF4-FFF2-40B4-BE49-F238E27FC236}">
                  <a16:creationId xmlns:a16="http://schemas.microsoft.com/office/drawing/2014/main" id="{0EFC34C7-66B2-603A-1D5D-CEDEB5513560}"/>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l="1" r="2002"/>
            <a:stretch/>
          </p:blipFill>
          <p:spPr>
            <a:xfrm>
              <a:off x="7150162" y="1700808"/>
              <a:ext cx="1598302" cy="1830854"/>
            </a:xfrm>
            <a:prstGeom prst="rect">
              <a:avLst/>
            </a:prstGeom>
          </p:spPr>
        </p:pic>
      </p:grpSp>
    </p:spTree>
    <p:extLst>
      <p:ext uri="{BB962C8B-B14F-4D97-AF65-F5344CB8AC3E}">
        <p14:creationId xmlns:p14="http://schemas.microsoft.com/office/powerpoint/2010/main" val="654721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a:pPr/>
              <a:t>21/05/2023</a:t>
            </a:fld>
            <a:endParaRPr lang="it-IT" altLang="it-IT" sz="110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21</a:t>
            </a:fld>
            <a:endParaRPr lang="it-IT" altLang="it-IT" sz="1100"/>
          </a:p>
        </p:txBody>
      </p:sp>
      <p:sp>
        <p:nvSpPr>
          <p:cNvPr id="8197" name="Rectangle 2">
            <a:extLst>
              <a:ext uri="{FF2B5EF4-FFF2-40B4-BE49-F238E27FC236}">
                <a16:creationId xmlns:a16="http://schemas.microsoft.com/office/drawing/2014/main" id="{40621EC2-CD26-9DDE-5482-6088DF20FFA4}"/>
              </a:ext>
            </a:extLst>
          </p:cNvPr>
          <p:cNvSpPr>
            <a:spLocks noGrp="1" noChangeArrowheads="1"/>
          </p:cNvSpPr>
          <p:nvPr>
            <p:ph type="title"/>
          </p:nvPr>
        </p:nvSpPr>
        <p:spPr>
          <a:xfrm>
            <a:off x="1116013" y="409575"/>
            <a:ext cx="7416800" cy="504825"/>
          </a:xfrm>
        </p:spPr>
        <p:txBody>
          <a:bodyPr/>
          <a:lstStyle/>
          <a:p>
            <a:pPr eaLnBrk="1" hangingPunct="1"/>
            <a:r>
              <a:rPr lang="it-IT" altLang="it-IT" dirty="0"/>
              <a:t>Literature </a:t>
            </a:r>
            <a:r>
              <a:rPr lang="it-IT" altLang="it-IT" dirty="0" err="1"/>
              <a:t>Overview</a:t>
            </a:r>
            <a:endParaRPr lang="it-IT" altLang="it-IT" dirty="0"/>
          </a:p>
        </p:txBody>
      </p:sp>
      <p:pic>
        <p:nvPicPr>
          <p:cNvPr id="3" name="Immagine 2" descr="Immagine che contiene testo, schermata, diagramma, linea&#10;&#10;Descrizione generata automaticamente">
            <a:extLst>
              <a:ext uri="{FF2B5EF4-FFF2-40B4-BE49-F238E27FC236}">
                <a16:creationId xmlns:a16="http://schemas.microsoft.com/office/drawing/2014/main" id="{42B70330-49EA-3B2D-13DD-FC7684E9E1B2}"/>
              </a:ext>
            </a:extLst>
          </p:cNvPr>
          <p:cNvPicPr>
            <a:picLocks noChangeAspect="1"/>
          </p:cNvPicPr>
          <p:nvPr/>
        </p:nvPicPr>
        <p:blipFill rotWithShape="1">
          <a:blip r:embed="rId3">
            <a:extLst>
              <a:ext uri="{28A0092B-C50C-407E-A947-70E740481C1C}">
                <a14:useLocalDpi xmlns:a14="http://schemas.microsoft.com/office/drawing/2010/main" val="0"/>
              </a:ext>
            </a:extLst>
          </a:blip>
          <a:srcRect l="4336" t="1700" r="4336" b="20601"/>
          <a:stretch/>
        </p:blipFill>
        <p:spPr>
          <a:xfrm>
            <a:off x="1510953" y="1369945"/>
            <a:ext cx="6122093" cy="411811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a:pPr/>
              <a:t>21/05/2023</a:t>
            </a:fld>
            <a:endParaRPr lang="it-IT" altLang="it-IT" sz="110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22</a:t>
            </a:fld>
            <a:endParaRPr lang="it-IT" altLang="it-IT" sz="1100"/>
          </a:p>
        </p:txBody>
      </p:sp>
      <p:sp>
        <p:nvSpPr>
          <p:cNvPr id="8197" name="Rectangle 2">
            <a:extLst>
              <a:ext uri="{FF2B5EF4-FFF2-40B4-BE49-F238E27FC236}">
                <a16:creationId xmlns:a16="http://schemas.microsoft.com/office/drawing/2014/main" id="{40621EC2-CD26-9DDE-5482-6088DF20FFA4}"/>
              </a:ext>
            </a:extLst>
          </p:cNvPr>
          <p:cNvSpPr>
            <a:spLocks noGrp="1" noChangeArrowheads="1"/>
          </p:cNvSpPr>
          <p:nvPr>
            <p:ph type="title"/>
          </p:nvPr>
        </p:nvSpPr>
        <p:spPr>
          <a:xfrm>
            <a:off x="1116013" y="409575"/>
            <a:ext cx="7416800" cy="504825"/>
          </a:xfrm>
        </p:spPr>
        <p:txBody>
          <a:bodyPr/>
          <a:lstStyle/>
          <a:p>
            <a:pPr eaLnBrk="1" hangingPunct="1"/>
            <a:r>
              <a:rPr lang="it-IT" altLang="it-IT" dirty="0" err="1"/>
              <a:t>SegResNet</a:t>
            </a:r>
            <a:endParaRPr lang="it-IT" altLang="it-IT" dirty="0"/>
          </a:p>
        </p:txBody>
      </p:sp>
      <p:grpSp>
        <p:nvGrpSpPr>
          <p:cNvPr id="9" name="Gruppo 8">
            <a:extLst>
              <a:ext uri="{FF2B5EF4-FFF2-40B4-BE49-F238E27FC236}">
                <a16:creationId xmlns:a16="http://schemas.microsoft.com/office/drawing/2014/main" id="{F6EFBFDE-3940-FDF7-0490-F3ED331E04AA}"/>
              </a:ext>
            </a:extLst>
          </p:cNvPr>
          <p:cNvGrpSpPr/>
          <p:nvPr/>
        </p:nvGrpSpPr>
        <p:grpSpPr>
          <a:xfrm>
            <a:off x="863600" y="1338943"/>
            <a:ext cx="7416800" cy="3746241"/>
            <a:chOff x="863600" y="1555879"/>
            <a:chExt cx="7416800" cy="3746241"/>
          </a:xfrm>
        </p:grpSpPr>
        <p:pic>
          <p:nvPicPr>
            <p:cNvPr id="6" name="Immagine 5" descr="Immagine che contiene testo, diagramma, schermata, design&#10;&#10;Descrizione generata automaticamente">
              <a:extLst>
                <a:ext uri="{FF2B5EF4-FFF2-40B4-BE49-F238E27FC236}">
                  <a16:creationId xmlns:a16="http://schemas.microsoft.com/office/drawing/2014/main" id="{1B5DD058-9A65-67F7-9968-F892ACAA1E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600" y="1555879"/>
              <a:ext cx="7416800" cy="3746241"/>
            </a:xfrm>
            <a:prstGeom prst="rect">
              <a:avLst/>
            </a:prstGeom>
          </p:spPr>
        </p:pic>
        <p:sp>
          <p:nvSpPr>
            <p:cNvPr id="7" name="CasellaDiTesto 6">
              <a:extLst>
                <a:ext uri="{FF2B5EF4-FFF2-40B4-BE49-F238E27FC236}">
                  <a16:creationId xmlns:a16="http://schemas.microsoft.com/office/drawing/2014/main" id="{7A1C66B7-60EB-6136-0682-71055E0674C9}"/>
                </a:ext>
              </a:extLst>
            </p:cNvPr>
            <p:cNvSpPr txBox="1"/>
            <p:nvPr/>
          </p:nvSpPr>
          <p:spPr>
            <a:xfrm>
              <a:off x="6732240" y="2708920"/>
              <a:ext cx="1188120" cy="246221"/>
            </a:xfrm>
            <a:prstGeom prst="rect">
              <a:avLst/>
            </a:prstGeom>
            <a:noFill/>
          </p:spPr>
          <p:txBody>
            <a:bodyPr wrap="square" rtlCol="0">
              <a:spAutoFit/>
            </a:bodyPr>
            <a:lstStyle/>
            <a:p>
              <a:pPr algn="ctr"/>
              <a:r>
                <a:rPr lang="it-IT" sz="1000" b="1" dirty="0">
                  <a:solidFill>
                    <a:srgbClr val="000000"/>
                  </a:solidFill>
                  <a:latin typeface="+mn-lt"/>
                </a:rPr>
                <a:t>3x160x192x128</a:t>
              </a:r>
            </a:p>
          </p:txBody>
        </p:sp>
        <p:sp>
          <p:nvSpPr>
            <p:cNvPr id="8" name="CasellaDiTesto 7">
              <a:extLst>
                <a:ext uri="{FF2B5EF4-FFF2-40B4-BE49-F238E27FC236}">
                  <a16:creationId xmlns:a16="http://schemas.microsoft.com/office/drawing/2014/main" id="{4FDCF085-BE99-08C8-9049-34B3F8A53A83}"/>
                </a:ext>
              </a:extLst>
            </p:cNvPr>
            <p:cNvSpPr txBox="1"/>
            <p:nvPr/>
          </p:nvSpPr>
          <p:spPr>
            <a:xfrm>
              <a:off x="7020272" y="4149080"/>
              <a:ext cx="1188120" cy="246221"/>
            </a:xfrm>
            <a:prstGeom prst="rect">
              <a:avLst/>
            </a:prstGeom>
            <a:noFill/>
          </p:spPr>
          <p:txBody>
            <a:bodyPr wrap="square" rtlCol="0">
              <a:spAutoFit/>
            </a:bodyPr>
            <a:lstStyle/>
            <a:p>
              <a:pPr algn="ctr"/>
              <a:r>
                <a:rPr lang="it-IT" sz="1000" b="1" dirty="0">
                  <a:solidFill>
                    <a:srgbClr val="000000"/>
                  </a:solidFill>
                  <a:latin typeface="+mn-lt"/>
                </a:rPr>
                <a:t>4x160x192x128</a:t>
              </a:r>
            </a:p>
          </p:txBody>
        </p:sp>
      </p:grpSp>
      <p:sp>
        <p:nvSpPr>
          <p:cNvPr id="2" name="CasellaDiTesto 1">
            <a:extLst>
              <a:ext uri="{FF2B5EF4-FFF2-40B4-BE49-F238E27FC236}">
                <a16:creationId xmlns:a16="http://schemas.microsoft.com/office/drawing/2014/main" id="{28302CA7-FB43-5BF7-59D4-AECB2A7BC559}"/>
              </a:ext>
            </a:extLst>
          </p:cNvPr>
          <p:cNvSpPr txBox="1"/>
          <p:nvPr/>
        </p:nvSpPr>
        <p:spPr>
          <a:xfrm>
            <a:off x="1072952" y="5337706"/>
            <a:ext cx="7385248" cy="523220"/>
          </a:xfrm>
          <a:prstGeom prst="rect">
            <a:avLst/>
          </a:prstGeom>
          <a:noFill/>
        </p:spPr>
        <p:txBody>
          <a:bodyPr wrap="square" rtlCol="0">
            <a:spAutoFit/>
          </a:bodyPr>
          <a:lstStyle/>
          <a:p>
            <a:pPr algn="ctr"/>
            <a:r>
              <a:rPr lang="en-GB" sz="1400" dirty="0" err="1">
                <a:solidFill>
                  <a:srgbClr val="000000"/>
                </a:solidFill>
              </a:rPr>
              <a:t>Myronenko</a:t>
            </a:r>
            <a:r>
              <a:rPr lang="en-GB" sz="1400" dirty="0">
                <a:solidFill>
                  <a:srgbClr val="000000"/>
                </a:solidFill>
              </a:rPr>
              <a:t> A.</a:t>
            </a:r>
            <a:r>
              <a:rPr lang="en-GB" sz="1400" i="1" dirty="0">
                <a:solidFill>
                  <a:srgbClr val="000000"/>
                </a:solidFill>
              </a:rPr>
              <a:t>, </a:t>
            </a:r>
            <a:r>
              <a:rPr lang="en-GB" sz="1400" dirty="0">
                <a:solidFill>
                  <a:srgbClr val="000000"/>
                </a:solidFill>
              </a:rPr>
              <a:t>2018. </a:t>
            </a:r>
            <a:r>
              <a:rPr lang="en-GB" sz="1400" b="1" dirty="0">
                <a:solidFill>
                  <a:srgbClr val="000000"/>
                </a:solidFill>
              </a:rPr>
              <a:t>3D MRI brain </a:t>
            </a:r>
            <a:r>
              <a:rPr lang="en-GB" sz="1400" b="1" dirty="0" err="1">
                <a:solidFill>
                  <a:srgbClr val="000000"/>
                </a:solidFill>
              </a:rPr>
              <a:t>tumor</a:t>
            </a:r>
            <a:r>
              <a:rPr lang="en-GB" sz="1400" b="1" dirty="0">
                <a:solidFill>
                  <a:srgbClr val="000000"/>
                </a:solidFill>
              </a:rPr>
              <a:t> segmentation using autoencoder regularization</a:t>
            </a:r>
            <a:r>
              <a:rPr lang="en-GB" sz="1400" dirty="0">
                <a:solidFill>
                  <a:srgbClr val="000000"/>
                </a:solidFill>
              </a:rPr>
              <a:t>, arXiv:1810.11654</a:t>
            </a:r>
          </a:p>
        </p:txBody>
      </p:sp>
    </p:spTree>
    <p:extLst>
      <p:ext uri="{BB962C8B-B14F-4D97-AF65-F5344CB8AC3E}">
        <p14:creationId xmlns:p14="http://schemas.microsoft.com/office/powerpoint/2010/main" val="2827334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a:pPr/>
              <a:t>21/05/2023</a:t>
            </a:fld>
            <a:endParaRPr lang="it-IT" altLang="it-IT" sz="110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23</a:t>
            </a:fld>
            <a:endParaRPr lang="it-IT" altLang="it-IT" sz="1100"/>
          </a:p>
        </p:txBody>
      </p:sp>
      <p:sp>
        <p:nvSpPr>
          <p:cNvPr id="8197" name="Rectangle 2">
            <a:extLst>
              <a:ext uri="{FF2B5EF4-FFF2-40B4-BE49-F238E27FC236}">
                <a16:creationId xmlns:a16="http://schemas.microsoft.com/office/drawing/2014/main" id="{40621EC2-CD26-9DDE-5482-6088DF20FFA4}"/>
              </a:ext>
            </a:extLst>
          </p:cNvPr>
          <p:cNvSpPr>
            <a:spLocks noGrp="1" noChangeArrowheads="1"/>
          </p:cNvSpPr>
          <p:nvPr>
            <p:ph type="title"/>
          </p:nvPr>
        </p:nvSpPr>
        <p:spPr>
          <a:xfrm>
            <a:off x="1116013" y="409575"/>
            <a:ext cx="7416800" cy="504825"/>
          </a:xfrm>
        </p:spPr>
        <p:txBody>
          <a:bodyPr/>
          <a:lstStyle/>
          <a:p>
            <a:pPr eaLnBrk="1" hangingPunct="1"/>
            <a:r>
              <a:rPr lang="it-IT" altLang="it-IT" dirty="0"/>
              <a:t>Shifted Windows Transformer</a:t>
            </a:r>
          </a:p>
        </p:txBody>
      </p:sp>
      <p:pic>
        <p:nvPicPr>
          <p:cNvPr id="8" name="Immagine 7" descr="Immagine che contiene schermata, quadrato, finestra, Rettangolo&#10;&#10;Descrizione generata automaticamente">
            <a:extLst>
              <a:ext uri="{FF2B5EF4-FFF2-40B4-BE49-F238E27FC236}">
                <a16:creationId xmlns:a16="http://schemas.microsoft.com/office/drawing/2014/main" id="{5FB20C73-AB01-2CB0-5EE4-27BB06194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676" y="983445"/>
            <a:ext cx="7918648" cy="4354261"/>
          </a:xfrm>
          <a:prstGeom prst="rect">
            <a:avLst/>
          </a:prstGeom>
        </p:spPr>
      </p:pic>
      <p:sp>
        <p:nvSpPr>
          <p:cNvPr id="4" name="CasellaDiTesto 3">
            <a:extLst>
              <a:ext uri="{FF2B5EF4-FFF2-40B4-BE49-F238E27FC236}">
                <a16:creationId xmlns:a16="http://schemas.microsoft.com/office/drawing/2014/main" id="{156C9165-8273-67F0-C16F-D5347182DE93}"/>
              </a:ext>
            </a:extLst>
          </p:cNvPr>
          <p:cNvSpPr txBox="1"/>
          <p:nvPr/>
        </p:nvSpPr>
        <p:spPr>
          <a:xfrm>
            <a:off x="1072952" y="5337706"/>
            <a:ext cx="7385248" cy="523220"/>
          </a:xfrm>
          <a:prstGeom prst="rect">
            <a:avLst/>
          </a:prstGeom>
          <a:noFill/>
        </p:spPr>
        <p:txBody>
          <a:bodyPr wrap="square" rtlCol="0">
            <a:spAutoFit/>
          </a:bodyPr>
          <a:lstStyle/>
          <a:p>
            <a:pPr algn="ctr"/>
            <a:r>
              <a:rPr lang="en-GB" sz="1400" dirty="0">
                <a:solidFill>
                  <a:srgbClr val="000000"/>
                </a:solidFill>
              </a:rPr>
              <a:t>Liu, Z., Lin, Y., Cao, Y. </a:t>
            </a:r>
            <a:r>
              <a:rPr lang="en-GB" sz="1400" i="1" dirty="0">
                <a:solidFill>
                  <a:srgbClr val="000000"/>
                </a:solidFill>
              </a:rPr>
              <a:t>et al., </a:t>
            </a:r>
            <a:r>
              <a:rPr lang="en-GB" sz="1400" dirty="0">
                <a:solidFill>
                  <a:srgbClr val="000000"/>
                </a:solidFill>
              </a:rPr>
              <a:t>2021. </a:t>
            </a:r>
            <a:r>
              <a:rPr lang="en-GB" sz="1400" b="1" dirty="0">
                <a:solidFill>
                  <a:srgbClr val="000000"/>
                </a:solidFill>
              </a:rPr>
              <a:t>Swin Transformer: Hierarchical Vision Transformer using Shifted Windows</a:t>
            </a:r>
            <a:r>
              <a:rPr lang="en-GB" sz="1400" dirty="0">
                <a:solidFill>
                  <a:srgbClr val="000000"/>
                </a:solidFill>
              </a:rPr>
              <a:t>, arXiv:2103.14030</a:t>
            </a:r>
          </a:p>
        </p:txBody>
      </p:sp>
    </p:spTree>
    <p:extLst>
      <p:ext uri="{BB962C8B-B14F-4D97-AF65-F5344CB8AC3E}">
        <p14:creationId xmlns:p14="http://schemas.microsoft.com/office/powerpoint/2010/main" val="1334220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a:pPr/>
              <a:t>21/05/2023</a:t>
            </a:fld>
            <a:endParaRPr lang="it-IT" altLang="it-IT" sz="110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24</a:t>
            </a:fld>
            <a:endParaRPr lang="it-IT" altLang="it-IT" sz="1100"/>
          </a:p>
        </p:txBody>
      </p:sp>
      <p:sp>
        <p:nvSpPr>
          <p:cNvPr id="8197" name="Rectangle 2">
            <a:extLst>
              <a:ext uri="{FF2B5EF4-FFF2-40B4-BE49-F238E27FC236}">
                <a16:creationId xmlns:a16="http://schemas.microsoft.com/office/drawing/2014/main" id="{40621EC2-CD26-9DDE-5482-6088DF20FFA4}"/>
              </a:ext>
            </a:extLst>
          </p:cNvPr>
          <p:cNvSpPr>
            <a:spLocks noGrp="1" noChangeArrowheads="1"/>
          </p:cNvSpPr>
          <p:nvPr>
            <p:ph type="title"/>
          </p:nvPr>
        </p:nvSpPr>
        <p:spPr>
          <a:xfrm>
            <a:off x="1116013" y="409575"/>
            <a:ext cx="7416800" cy="504825"/>
          </a:xfrm>
        </p:spPr>
        <p:txBody>
          <a:bodyPr/>
          <a:lstStyle/>
          <a:p>
            <a:pPr eaLnBrk="1" hangingPunct="1"/>
            <a:r>
              <a:rPr lang="it-IT" altLang="it-IT" sz="2200" b="0" dirty="0"/>
              <a:t>Shifted Window </a:t>
            </a:r>
            <a:r>
              <a:rPr lang="it-IT" altLang="it-IT" sz="2200" b="0" dirty="0" err="1"/>
              <a:t>Mechanism</a:t>
            </a:r>
            <a:endParaRPr lang="it-IT" altLang="it-IT" sz="2200" b="0" dirty="0"/>
          </a:p>
        </p:txBody>
      </p:sp>
      <p:grpSp>
        <p:nvGrpSpPr>
          <p:cNvPr id="5" name="Gruppo 4">
            <a:extLst>
              <a:ext uri="{FF2B5EF4-FFF2-40B4-BE49-F238E27FC236}">
                <a16:creationId xmlns:a16="http://schemas.microsoft.com/office/drawing/2014/main" id="{8BB0B6F9-D21D-65DD-6705-CBC14B27754E}"/>
              </a:ext>
            </a:extLst>
          </p:cNvPr>
          <p:cNvGrpSpPr/>
          <p:nvPr/>
        </p:nvGrpSpPr>
        <p:grpSpPr>
          <a:xfrm>
            <a:off x="323528" y="2204865"/>
            <a:ext cx="4032448" cy="2540024"/>
            <a:chOff x="323528" y="2204865"/>
            <a:chExt cx="4032448" cy="2540024"/>
          </a:xfrm>
        </p:grpSpPr>
        <p:pic>
          <p:nvPicPr>
            <p:cNvPr id="10" name="Immagine 9" descr="Immagine che contiene linea, testo, schermata, Parallelo&#10;&#10;Descrizione generata automaticamente">
              <a:extLst>
                <a:ext uri="{FF2B5EF4-FFF2-40B4-BE49-F238E27FC236}">
                  <a16:creationId xmlns:a16="http://schemas.microsoft.com/office/drawing/2014/main" id="{9C6F7C22-C629-6372-576A-01A5A0FE7C8A}"/>
                </a:ext>
              </a:extLst>
            </p:cNvPr>
            <p:cNvPicPr>
              <a:picLocks noChangeAspect="1"/>
            </p:cNvPicPr>
            <p:nvPr/>
          </p:nvPicPr>
          <p:blipFill rotWithShape="1">
            <a:blip r:embed="rId3">
              <a:extLst>
                <a:ext uri="{28A0092B-C50C-407E-A947-70E740481C1C}">
                  <a14:useLocalDpi xmlns:a14="http://schemas.microsoft.com/office/drawing/2010/main" val="0"/>
                </a:ext>
              </a:extLst>
            </a:blip>
            <a:srcRect b="7843"/>
            <a:stretch/>
          </p:blipFill>
          <p:spPr>
            <a:xfrm>
              <a:off x="371872" y="2204865"/>
              <a:ext cx="3984104" cy="2088232"/>
            </a:xfrm>
            <a:prstGeom prst="rect">
              <a:avLst/>
            </a:prstGeom>
          </p:spPr>
        </p:pic>
        <p:sp>
          <p:nvSpPr>
            <p:cNvPr id="2" name="CasellaDiTesto 1">
              <a:extLst>
                <a:ext uri="{FF2B5EF4-FFF2-40B4-BE49-F238E27FC236}">
                  <a16:creationId xmlns:a16="http://schemas.microsoft.com/office/drawing/2014/main" id="{F980ABBB-7E03-FAF4-8FAD-BFE7E77540C3}"/>
                </a:ext>
              </a:extLst>
            </p:cNvPr>
            <p:cNvSpPr txBox="1"/>
            <p:nvPr/>
          </p:nvSpPr>
          <p:spPr>
            <a:xfrm>
              <a:off x="323528" y="4437112"/>
              <a:ext cx="2255912" cy="307777"/>
            </a:xfrm>
            <a:prstGeom prst="rect">
              <a:avLst/>
            </a:prstGeom>
            <a:noFill/>
          </p:spPr>
          <p:txBody>
            <a:bodyPr wrap="square" rtlCol="0">
              <a:spAutoFit/>
            </a:bodyPr>
            <a:lstStyle/>
            <a:p>
              <a:pPr algn="ctr"/>
              <a:r>
                <a:rPr lang="it-IT" sz="1100" dirty="0">
                  <a:solidFill>
                    <a:srgbClr val="000000"/>
                  </a:solidFill>
                </a:rPr>
                <a:t>(a.1)</a:t>
              </a:r>
              <a:r>
                <a:rPr lang="it-IT" sz="1400" dirty="0">
                  <a:solidFill>
                    <a:srgbClr val="000000"/>
                  </a:solidFill>
                </a:rPr>
                <a:t> </a:t>
              </a:r>
              <a:r>
                <a:rPr lang="it-IT" sz="1400" dirty="0" err="1">
                  <a:solidFill>
                    <a:srgbClr val="000000"/>
                  </a:solidFill>
                </a:rPr>
                <a:t>Swin</a:t>
              </a:r>
              <a:r>
                <a:rPr lang="it-IT" sz="1400" dirty="0">
                  <a:solidFill>
                    <a:srgbClr val="000000"/>
                  </a:solidFill>
                </a:rPr>
                <a:t>-Transformer</a:t>
              </a:r>
            </a:p>
          </p:txBody>
        </p:sp>
        <p:sp>
          <p:nvSpPr>
            <p:cNvPr id="3" name="CasellaDiTesto 2">
              <a:extLst>
                <a:ext uri="{FF2B5EF4-FFF2-40B4-BE49-F238E27FC236}">
                  <a16:creationId xmlns:a16="http://schemas.microsoft.com/office/drawing/2014/main" id="{EBEC78CD-09E8-7813-076A-1069AA949FD8}"/>
                </a:ext>
              </a:extLst>
            </p:cNvPr>
            <p:cNvSpPr txBox="1"/>
            <p:nvPr/>
          </p:nvSpPr>
          <p:spPr>
            <a:xfrm>
              <a:off x="2987824" y="4437112"/>
              <a:ext cx="936104" cy="307777"/>
            </a:xfrm>
            <a:prstGeom prst="rect">
              <a:avLst/>
            </a:prstGeom>
            <a:noFill/>
          </p:spPr>
          <p:txBody>
            <a:bodyPr wrap="square" rtlCol="0">
              <a:spAutoFit/>
            </a:bodyPr>
            <a:lstStyle/>
            <a:p>
              <a:pPr algn="ctr"/>
              <a:r>
                <a:rPr lang="it-IT" sz="1100" dirty="0">
                  <a:solidFill>
                    <a:srgbClr val="000000"/>
                  </a:solidFill>
                </a:rPr>
                <a:t>(a.2)</a:t>
              </a:r>
              <a:r>
                <a:rPr lang="it-IT" sz="1400" dirty="0">
                  <a:solidFill>
                    <a:srgbClr val="000000"/>
                  </a:solidFill>
                </a:rPr>
                <a:t> </a:t>
              </a:r>
              <a:r>
                <a:rPr lang="it-IT" sz="1400" dirty="0" err="1">
                  <a:solidFill>
                    <a:srgbClr val="000000"/>
                  </a:solidFill>
                </a:rPr>
                <a:t>ViT</a:t>
              </a:r>
              <a:endParaRPr lang="it-IT" sz="1400" dirty="0">
                <a:solidFill>
                  <a:srgbClr val="000000"/>
                </a:solidFill>
              </a:endParaRPr>
            </a:p>
          </p:txBody>
        </p:sp>
      </p:grpSp>
      <p:grpSp>
        <p:nvGrpSpPr>
          <p:cNvPr id="9" name="Gruppo 8">
            <a:extLst>
              <a:ext uri="{FF2B5EF4-FFF2-40B4-BE49-F238E27FC236}">
                <a16:creationId xmlns:a16="http://schemas.microsoft.com/office/drawing/2014/main" id="{882ED3A3-5F71-8353-4982-D92A80AF4F0F}"/>
              </a:ext>
            </a:extLst>
          </p:cNvPr>
          <p:cNvGrpSpPr/>
          <p:nvPr/>
        </p:nvGrpSpPr>
        <p:grpSpPr>
          <a:xfrm>
            <a:off x="4860032" y="2509897"/>
            <a:ext cx="4083707" cy="2225013"/>
            <a:chOff x="4860032" y="2509897"/>
            <a:chExt cx="4083707" cy="2225013"/>
          </a:xfrm>
        </p:grpSpPr>
        <p:pic>
          <p:nvPicPr>
            <p:cNvPr id="6" name="Immagine 5" descr="Immagine che contiene schermata, Rettangolo, finestra&#10;&#10;Descrizione generata automaticamente">
              <a:extLst>
                <a:ext uri="{FF2B5EF4-FFF2-40B4-BE49-F238E27FC236}">
                  <a16:creationId xmlns:a16="http://schemas.microsoft.com/office/drawing/2014/main" id="{FD9D615A-3CF0-6CDA-90C1-02C4DEC2EB13}"/>
                </a:ext>
              </a:extLst>
            </p:cNvPr>
            <p:cNvPicPr>
              <a:picLocks noChangeAspect="1"/>
            </p:cNvPicPr>
            <p:nvPr/>
          </p:nvPicPr>
          <p:blipFill rotWithShape="1">
            <a:blip r:embed="rId4">
              <a:extLst>
                <a:ext uri="{28A0092B-C50C-407E-A947-70E740481C1C}">
                  <a14:useLocalDpi xmlns:a14="http://schemas.microsoft.com/office/drawing/2010/main" val="0"/>
                </a:ext>
              </a:extLst>
            </a:blip>
            <a:srcRect b="5357"/>
            <a:stretch/>
          </p:blipFill>
          <p:spPr>
            <a:xfrm>
              <a:off x="4860032" y="2509897"/>
              <a:ext cx="4083707" cy="1567176"/>
            </a:xfrm>
            <a:prstGeom prst="rect">
              <a:avLst/>
            </a:prstGeom>
          </p:spPr>
        </p:pic>
        <p:sp>
          <p:nvSpPr>
            <p:cNvPr id="7" name="CasellaDiTesto 6">
              <a:extLst>
                <a:ext uri="{FF2B5EF4-FFF2-40B4-BE49-F238E27FC236}">
                  <a16:creationId xmlns:a16="http://schemas.microsoft.com/office/drawing/2014/main" id="{8F3CED5B-444B-816B-7DB5-6E519F66D9CE}"/>
                </a:ext>
              </a:extLst>
            </p:cNvPr>
            <p:cNvSpPr txBox="1"/>
            <p:nvPr/>
          </p:nvSpPr>
          <p:spPr>
            <a:xfrm>
              <a:off x="5773929" y="4427133"/>
              <a:ext cx="2255912" cy="307777"/>
            </a:xfrm>
            <a:prstGeom prst="rect">
              <a:avLst/>
            </a:prstGeom>
            <a:noFill/>
          </p:spPr>
          <p:txBody>
            <a:bodyPr wrap="square" rtlCol="0">
              <a:spAutoFit/>
            </a:bodyPr>
            <a:lstStyle/>
            <a:p>
              <a:pPr algn="ctr"/>
              <a:r>
                <a:rPr lang="it-IT" sz="1100" dirty="0">
                  <a:solidFill>
                    <a:srgbClr val="000000"/>
                  </a:solidFill>
                </a:rPr>
                <a:t>(b)</a:t>
              </a:r>
              <a:r>
                <a:rPr lang="it-IT" sz="1400" dirty="0">
                  <a:solidFill>
                    <a:srgbClr val="000000"/>
                  </a:solidFill>
                </a:rPr>
                <a:t> Shifted Window</a:t>
              </a:r>
            </a:p>
          </p:txBody>
        </p:sp>
      </p:grpSp>
    </p:spTree>
    <p:extLst>
      <p:ext uri="{BB962C8B-B14F-4D97-AF65-F5344CB8AC3E}">
        <p14:creationId xmlns:p14="http://schemas.microsoft.com/office/powerpoint/2010/main" val="3407652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a:pPr/>
              <a:t>21/05/2023</a:t>
            </a:fld>
            <a:endParaRPr lang="it-IT" altLang="it-IT" sz="1100" dirty="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en-GB" altLang="it-IT" sz="1100" dirty="0" err="1"/>
              <a:t>nnAttention</a:t>
            </a:r>
            <a:r>
              <a:rPr lang="it-IT" altLang="it-IT" sz="1100" dirty="0"/>
              <a:t> U-net for Brain </a:t>
            </a:r>
            <a:r>
              <a:rPr lang="it-IT" altLang="it-IT" sz="1100" dirty="0" err="1"/>
              <a:t>Tumor</a:t>
            </a:r>
            <a:r>
              <a:rPr lang="it-IT" altLang="it-IT" sz="1100" dirty="0"/>
              <a:t> </a:t>
            </a:r>
            <a:r>
              <a:rPr lang="it-IT" altLang="it-IT" sz="1100" dirty="0" err="1"/>
              <a:t>Segmentation</a:t>
            </a:r>
            <a:endParaRPr lang="it-IT" altLang="it-IT" sz="1100" dirty="0"/>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25</a:t>
            </a:fld>
            <a:endParaRPr lang="it-IT" altLang="it-IT" sz="1100"/>
          </a:p>
        </p:txBody>
      </p:sp>
      <p:pic>
        <p:nvPicPr>
          <p:cNvPr id="8" name="Immagine 7">
            <a:extLst>
              <a:ext uri="{FF2B5EF4-FFF2-40B4-BE49-F238E27FC236}">
                <a16:creationId xmlns:a16="http://schemas.microsoft.com/office/drawing/2014/main" id="{D9F2CACE-A9A3-E6F9-F0C6-08C7C65315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621" y="1760073"/>
            <a:ext cx="7996758" cy="3337854"/>
          </a:xfrm>
          <a:prstGeom prst="rect">
            <a:avLst/>
          </a:prstGeom>
        </p:spPr>
      </p:pic>
      <p:sp>
        <p:nvSpPr>
          <p:cNvPr id="3" name="Text Box 5">
            <a:extLst>
              <a:ext uri="{FF2B5EF4-FFF2-40B4-BE49-F238E27FC236}">
                <a16:creationId xmlns:a16="http://schemas.microsoft.com/office/drawing/2014/main" id="{96B10C8F-F35C-3402-9139-559E0F215DC4}"/>
              </a:ext>
            </a:extLst>
          </p:cNvPr>
          <p:cNvSpPr txBox="1">
            <a:spLocks noChangeArrowheads="1"/>
          </p:cNvSpPr>
          <p:nvPr/>
        </p:nvSpPr>
        <p:spPr bwMode="auto">
          <a:xfrm>
            <a:off x="1116013" y="409675"/>
            <a:ext cx="74041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pPr>
              <a:spcBef>
                <a:spcPct val="50000"/>
              </a:spcBef>
            </a:pPr>
            <a:r>
              <a:rPr lang="it-IT" altLang="it-IT" sz="2200" dirty="0">
                <a:solidFill>
                  <a:schemeClr val="tx1"/>
                </a:solidFill>
              </a:rPr>
              <a:t>3D Volume shifted </a:t>
            </a:r>
            <a:r>
              <a:rPr lang="it-IT" altLang="it-IT" sz="2200" dirty="0" err="1">
                <a:solidFill>
                  <a:schemeClr val="tx1"/>
                </a:solidFill>
              </a:rPr>
              <a:t>segmentation</a:t>
            </a:r>
            <a:endParaRPr lang="it-IT" altLang="it-IT" sz="2200" dirty="0">
              <a:solidFill>
                <a:schemeClr val="tx1"/>
              </a:solidFill>
            </a:endParaRPr>
          </a:p>
        </p:txBody>
      </p:sp>
    </p:spTree>
    <p:extLst>
      <p:ext uri="{BB962C8B-B14F-4D97-AF65-F5344CB8AC3E}">
        <p14:creationId xmlns:p14="http://schemas.microsoft.com/office/powerpoint/2010/main" val="39870118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a:pPr/>
              <a:t>21/05/2023</a:t>
            </a:fld>
            <a:endParaRPr lang="it-IT" altLang="it-IT" sz="110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26</a:t>
            </a:fld>
            <a:endParaRPr lang="it-IT" altLang="it-IT" sz="1100"/>
          </a:p>
        </p:txBody>
      </p:sp>
      <p:sp>
        <p:nvSpPr>
          <p:cNvPr id="8197" name="Rectangle 2">
            <a:extLst>
              <a:ext uri="{FF2B5EF4-FFF2-40B4-BE49-F238E27FC236}">
                <a16:creationId xmlns:a16="http://schemas.microsoft.com/office/drawing/2014/main" id="{40621EC2-CD26-9DDE-5482-6088DF20FFA4}"/>
              </a:ext>
            </a:extLst>
          </p:cNvPr>
          <p:cNvSpPr>
            <a:spLocks noGrp="1" noChangeArrowheads="1"/>
          </p:cNvSpPr>
          <p:nvPr>
            <p:ph type="title"/>
          </p:nvPr>
        </p:nvSpPr>
        <p:spPr>
          <a:xfrm>
            <a:off x="1116013" y="409575"/>
            <a:ext cx="7416800" cy="504825"/>
          </a:xfrm>
        </p:spPr>
        <p:txBody>
          <a:bodyPr/>
          <a:lstStyle/>
          <a:p>
            <a:pPr eaLnBrk="1" hangingPunct="1"/>
            <a:r>
              <a:rPr lang="it-IT" altLang="it-IT"/>
              <a:t>Literature Review</a:t>
            </a:r>
          </a:p>
        </p:txBody>
      </p:sp>
      <p:pic>
        <p:nvPicPr>
          <p:cNvPr id="4" name="Immagine 3" descr="Immagine che contiene diagramma, testo, Piano, schematico&#10;&#10;Descrizione generata automaticamente">
            <a:extLst>
              <a:ext uri="{FF2B5EF4-FFF2-40B4-BE49-F238E27FC236}">
                <a16:creationId xmlns:a16="http://schemas.microsoft.com/office/drawing/2014/main" id="{688E8315-D655-41D7-0F2B-36AA2D197A54}"/>
              </a:ext>
            </a:extLst>
          </p:cNvPr>
          <p:cNvPicPr>
            <a:picLocks noChangeAspect="1"/>
          </p:cNvPicPr>
          <p:nvPr/>
        </p:nvPicPr>
        <p:blipFill rotWithShape="1">
          <a:blip r:embed="rId3">
            <a:extLst>
              <a:ext uri="{28A0092B-C50C-407E-A947-70E740481C1C}">
                <a14:useLocalDpi xmlns:a14="http://schemas.microsoft.com/office/drawing/2010/main" val="0"/>
              </a:ext>
            </a:extLst>
          </a:blip>
          <a:srcRect b="2852"/>
          <a:stretch/>
        </p:blipFill>
        <p:spPr>
          <a:xfrm>
            <a:off x="246753" y="2130802"/>
            <a:ext cx="8650494" cy="2522334"/>
          </a:xfrm>
          <a:prstGeom prst="rect">
            <a:avLst/>
          </a:prstGeom>
        </p:spPr>
      </p:pic>
    </p:spTree>
    <p:extLst>
      <p:ext uri="{BB962C8B-B14F-4D97-AF65-F5344CB8AC3E}">
        <p14:creationId xmlns:p14="http://schemas.microsoft.com/office/powerpoint/2010/main" val="3851750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a:pPr/>
              <a:t>21/05/2023</a:t>
            </a:fld>
            <a:endParaRPr lang="it-IT" altLang="it-IT" sz="110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27</a:t>
            </a:fld>
            <a:endParaRPr lang="it-IT" altLang="it-IT" sz="1100"/>
          </a:p>
        </p:txBody>
      </p:sp>
      <p:sp>
        <p:nvSpPr>
          <p:cNvPr id="8197" name="Rectangle 2">
            <a:extLst>
              <a:ext uri="{FF2B5EF4-FFF2-40B4-BE49-F238E27FC236}">
                <a16:creationId xmlns:a16="http://schemas.microsoft.com/office/drawing/2014/main" id="{40621EC2-CD26-9DDE-5482-6088DF20FFA4}"/>
              </a:ext>
            </a:extLst>
          </p:cNvPr>
          <p:cNvSpPr>
            <a:spLocks noGrp="1" noChangeArrowheads="1"/>
          </p:cNvSpPr>
          <p:nvPr>
            <p:ph type="title"/>
          </p:nvPr>
        </p:nvSpPr>
        <p:spPr>
          <a:xfrm>
            <a:off x="1116013" y="409575"/>
            <a:ext cx="7416800" cy="504825"/>
          </a:xfrm>
        </p:spPr>
        <p:txBody>
          <a:bodyPr/>
          <a:lstStyle/>
          <a:p>
            <a:pPr eaLnBrk="1" hangingPunct="1"/>
            <a:r>
              <a:rPr lang="it-IT" altLang="it-IT" dirty="0" err="1"/>
              <a:t>Swin</a:t>
            </a:r>
            <a:r>
              <a:rPr lang="it-IT" altLang="it-IT" dirty="0"/>
              <a:t> </a:t>
            </a:r>
            <a:r>
              <a:rPr lang="it-IT" altLang="it-IT" dirty="0" err="1"/>
              <a:t>UNetTRansformer</a:t>
            </a:r>
            <a:r>
              <a:rPr lang="it-IT" altLang="it-IT" dirty="0"/>
              <a:t> (</a:t>
            </a:r>
            <a:r>
              <a:rPr lang="it-IT" altLang="it-IT" dirty="0" err="1"/>
              <a:t>Swin</a:t>
            </a:r>
            <a:r>
              <a:rPr lang="it-IT" altLang="it-IT" dirty="0"/>
              <a:t> UNETR)</a:t>
            </a:r>
          </a:p>
        </p:txBody>
      </p:sp>
      <p:pic>
        <p:nvPicPr>
          <p:cNvPr id="15" name="Immagine 14" descr="Immagine che contiene testo, diagramma, schermata, Piano&#10;&#10;Descrizione generata automaticamente">
            <a:extLst>
              <a:ext uri="{FF2B5EF4-FFF2-40B4-BE49-F238E27FC236}">
                <a16:creationId xmlns:a16="http://schemas.microsoft.com/office/drawing/2014/main" id="{61CA3713-5C75-FE69-9CB8-0659D16E6F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862" y="1706265"/>
            <a:ext cx="8776276" cy="3306911"/>
          </a:xfrm>
          <a:prstGeom prst="rect">
            <a:avLst/>
          </a:prstGeom>
        </p:spPr>
      </p:pic>
      <p:sp>
        <p:nvSpPr>
          <p:cNvPr id="2" name="CasellaDiTesto 1">
            <a:extLst>
              <a:ext uri="{FF2B5EF4-FFF2-40B4-BE49-F238E27FC236}">
                <a16:creationId xmlns:a16="http://schemas.microsoft.com/office/drawing/2014/main" id="{96A41995-410A-25A3-7727-FCDBFD81BD7D}"/>
              </a:ext>
            </a:extLst>
          </p:cNvPr>
          <p:cNvSpPr txBox="1"/>
          <p:nvPr/>
        </p:nvSpPr>
        <p:spPr>
          <a:xfrm>
            <a:off x="1072952" y="5337706"/>
            <a:ext cx="7385248" cy="523220"/>
          </a:xfrm>
          <a:prstGeom prst="rect">
            <a:avLst/>
          </a:prstGeom>
          <a:noFill/>
        </p:spPr>
        <p:txBody>
          <a:bodyPr wrap="square" rtlCol="0">
            <a:spAutoFit/>
          </a:bodyPr>
          <a:lstStyle/>
          <a:p>
            <a:pPr algn="ctr"/>
            <a:r>
              <a:rPr lang="en-GB" sz="1400" dirty="0" err="1">
                <a:solidFill>
                  <a:srgbClr val="000000"/>
                </a:solidFill>
              </a:rPr>
              <a:t>Hatamizadeh</a:t>
            </a:r>
            <a:r>
              <a:rPr lang="en-GB" sz="1400" dirty="0">
                <a:solidFill>
                  <a:srgbClr val="000000"/>
                </a:solidFill>
              </a:rPr>
              <a:t>, A., Nath, V., Tang, Y. </a:t>
            </a:r>
            <a:r>
              <a:rPr lang="en-GB" sz="1400" i="1" dirty="0">
                <a:solidFill>
                  <a:srgbClr val="000000"/>
                </a:solidFill>
              </a:rPr>
              <a:t>et al., </a:t>
            </a:r>
            <a:r>
              <a:rPr lang="en-GB" sz="1400" dirty="0">
                <a:solidFill>
                  <a:srgbClr val="000000"/>
                </a:solidFill>
              </a:rPr>
              <a:t>2022. </a:t>
            </a:r>
            <a:r>
              <a:rPr lang="en-GB" sz="1400" b="1" dirty="0">
                <a:solidFill>
                  <a:srgbClr val="000000"/>
                </a:solidFill>
              </a:rPr>
              <a:t>Swin UNETR: Swin Transformers for Semantic Segmentation of Brain </a:t>
            </a:r>
            <a:r>
              <a:rPr lang="en-GB" sz="1400" b="1" dirty="0" err="1">
                <a:solidFill>
                  <a:srgbClr val="000000"/>
                </a:solidFill>
              </a:rPr>
              <a:t>Tumors</a:t>
            </a:r>
            <a:r>
              <a:rPr lang="en-GB" sz="1400" b="1" dirty="0">
                <a:solidFill>
                  <a:srgbClr val="000000"/>
                </a:solidFill>
              </a:rPr>
              <a:t> in MRI Images</a:t>
            </a:r>
            <a:r>
              <a:rPr lang="en-GB" sz="1400" dirty="0">
                <a:solidFill>
                  <a:srgbClr val="000000"/>
                </a:solidFill>
              </a:rPr>
              <a:t>, arXiv:2201.01266</a:t>
            </a:r>
          </a:p>
        </p:txBody>
      </p:sp>
    </p:spTree>
    <p:extLst>
      <p:ext uri="{BB962C8B-B14F-4D97-AF65-F5344CB8AC3E}">
        <p14:creationId xmlns:p14="http://schemas.microsoft.com/office/powerpoint/2010/main" val="39073740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a:pPr/>
              <a:t>21/05/2023</a:t>
            </a:fld>
            <a:endParaRPr lang="it-IT" altLang="it-IT" sz="110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28</a:t>
            </a:fld>
            <a:endParaRPr lang="it-IT" altLang="it-IT" sz="1100"/>
          </a:p>
        </p:txBody>
      </p:sp>
      <p:sp>
        <p:nvSpPr>
          <p:cNvPr id="8197" name="Rectangle 2">
            <a:extLst>
              <a:ext uri="{FF2B5EF4-FFF2-40B4-BE49-F238E27FC236}">
                <a16:creationId xmlns:a16="http://schemas.microsoft.com/office/drawing/2014/main" id="{40621EC2-CD26-9DDE-5482-6088DF20FFA4}"/>
              </a:ext>
            </a:extLst>
          </p:cNvPr>
          <p:cNvSpPr>
            <a:spLocks noGrp="1" noChangeArrowheads="1"/>
          </p:cNvSpPr>
          <p:nvPr>
            <p:ph type="title"/>
          </p:nvPr>
        </p:nvSpPr>
        <p:spPr>
          <a:xfrm>
            <a:off x="1116013" y="409575"/>
            <a:ext cx="7416800" cy="504825"/>
          </a:xfrm>
        </p:spPr>
        <p:txBody>
          <a:bodyPr/>
          <a:lstStyle/>
          <a:p>
            <a:pPr eaLnBrk="1" hangingPunct="1"/>
            <a:r>
              <a:rPr lang="it-IT" altLang="it-IT" dirty="0"/>
              <a:t>Attention U-Net</a:t>
            </a:r>
          </a:p>
        </p:txBody>
      </p:sp>
      <p:pic>
        <p:nvPicPr>
          <p:cNvPr id="4" name="Immagine 3" descr="Immagine che contiene testo, diagramma, design, schermata&#10;&#10;Descrizione generata automaticamente">
            <a:extLst>
              <a:ext uri="{FF2B5EF4-FFF2-40B4-BE49-F238E27FC236}">
                <a16:creationId xmlns:a16="http://schemas.microsoft.com/office/drawing/2014/main" id="{3BFAD2EA-8E18-3527-EA33-D8FCB0554731}"/>
              </a:ext>
            </a:extLst>
          </p:cNvPr>
          <p:cNvPicPr>
            <a:picLocks noChangeAspect="1"/>
          </p:cNvPicPr>
          <p:nvPr/>
        </p:nvPicPr>
        <p:blipFill rotWithShape="1">
          <a:blip r:embed="rId3">
            <a:extLst>
              <a:ext uri="{28A0092B-C50C-407E-A947-70E740481C1C}">
                <a14:useLocalDpi xmlns:a14="http://schemas.microsoft.com/office/drawing/2010/main" val="0"/>
              </a:ext>
            </a:extLst>
          </a:blip>
          <a:srcRect b="38782"/>
          <a:stretch/>
        </p:blipFill>
        <p:spPr>
          <a:xfrm>
            <a:off x="351397" y="1503350"/>
            <a:ext cx="8441206" cy="2357698"/>
          </a:xfrm>
          <a:prstGeom prst="rect">
            <a:avLst/>
          </a:prstGeom>
        </p:spPr>
      </p:pic>
      <p:pic>
        <p:nvPicPr>
          <p:cNvPr id="2" name="Immagine 1" descr="Immagine che contiene testo, diagramma, design, schermata&#10;&#10;Descrizione generata automaticamente">
            <a:extLst>
              <a:ext uri="{FF2B5EF4-FFF2-40B4-BE49-F238E27FC236}">
                <a16:creationId xmlns:a16="http://schemas.microsoft.com/office/drawing/2014/main" id="{1EE1AB38-F131-C887-6380-3A5A1FA57733}"/>
              </a:ext>
            </a:extLst>
          </p:cNvPr>
          <p:cNvPicPr>
            <a:picLocks noChangeAspect="1"/>
          </p:cNvPicPr>
          <p:nvPr/>
        </p:nvPicPr>
        <p:blipFill rotWithShape="1">
          <a:blip r:embed="rId3">
            <a:extLst>
              <a:ext uri="{28A0092B-C50C-407E-A947-70E740481C1C}">
                <a14:useLocalDpi xmlns:a14="http://schemas.microsoft.com/office/drawing/2010/main" val="0"/>
              </a:ext>
            </a:extLst>
          </a:blip>
          <a:srcRect l="13071" t="64957" r="9887"/>
          <a:stretch/>
        </p:blipFill>
        <p:spPr>
          <a:xfrm>
            <a:off x="351397" y="4005064"/>
            <a:ext cx="8498703" cy="1763678"/>
          </a:xfrm>
          <a:prstGeom prst="rect">
            <a:avLst/>
          </a:prstGeom>
        </p:spPr>
      </p:pic>
    </p:spTree>
    <p:extLst>
      <p:ext uri="{BB962C8B-B14F-4D97-AF65-F5344CB8AC3E}">
        <p14:creationId xmlns:p14="http://schemas.microsoft.com/office/powerpoint/2010/main" val="35440962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a:pPr/>
              <a:t>21/05/2023</a:t>
            </a:fld>
            <a:endParaRPr lang="it-IT" altLang="it-IT" sz="110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29</a:t>
            </a:fld>
            <a:endParaRPr lang="it-IT" altLang="it-IT" sz="1100"/>
          </a:p>
        </p:txBody>
      </p:sp>
      <p:pic>
        <p:nvPicPr>
          <p:cNvPr id="3" name="Immagine 2" descr="Immagine che contiene testo, lavagna, schermata&#10;&#10;Descrizione generata automaticamente">
            <a:extLst>
              <a:ext uri="{FF2B5EF4-FFF2-40B4-BE49-F238E27FC236}">
                <a16:creationId xmlns:a16="http://schemas.microsoft.com/office/drawing/2014/main" id="{B39CA281-6118-82DE-C2B7-7D5BCE92F5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24" y="1484784"/>
            <a:ext cx="8006751" cy="3640571"/>
          </a:xfrm>
          <a:prstGeom prst="rect">
            <a:avLst/>
          </a:prstGeom>
        </p:spPr>
      </p:pic>
      <p:sp>
        <p:nvSpPr>
          <p:cNvPr id="2" name="Titolo 1">
            <a:extLst>
              <a:ext uri="{FF2B5EF4-FFF2-40B4-BE49-F238E27FC236}">
                <a16:creationId xmlns:a16="http://schemas.microsoft.com/office/drawing/2014/main" id="{CF334A8D-8A7D-800F-7A7A-1A6E99B9194D}"/>
              </a:ext>
            </a:extLst>
          </p:cNvPr>
          <p:cNvSpPr>
            <a:spLocks noGrp="1"/>
          </p:cNvSpPr>
          <p:nvPr>
            <p:ph type="title"/>
          </p:nvPr>
        </p:nvSpPr>
        <p:spPr/>
        <p:txBody>
          <a:bodyPr/>
          <a:lstStyle/>
          <a:p>
            <a:endParaRPr lang="en-GB" dirty="0"/>
          </a:p>
        </p:txBody>
      </p:sp>
    </p:spTree>
    <p:extLst>
      <p:ext uri="{BB962C8B-B14F-4D97-AF65-F5344CB8AC3E}">
        <p14:creationId xmlns:p14="http://schemas.microsoft.com/office/powerpoint/2010/main" val="1602326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Segnaposto data 4">
            <a:extLst>
              <a:ext uri="{FF2B5EF4-FFF2-40B4-BE49-F238E27FC236}">
                <a16:creationId xmlns:a16="http://schemas.microsoft.com/office/drawing/2014/main" id="{71765A47-F81D-ED19-AD12-9CA54E5A52FD}"/>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F3EF1D73-FA2A-47D8-8A51-DA34ADCF152B}" type="datetime1">
              <a:rPr lang="it-IT" altLang="it-IT" sz="1100"/>
              <a:pPr/>
              <a:t>21/05/2023</a:t>
            </a:fld>
            <a:endParaRPr lang="it-IT" altLang="it-IT" sz="1100"/>
          </a:p>
        </p:txBody>
      </p:sp>
      <p:sp>
        <p:nvSpPr>
          <p:cNvPr id="6147" name="Segnaposto piè di pagina 5">
            <a:extLst>
              <a:ext uri="{FF2B5EF4-FFF2-40B4-BE49-F238E27FC236}">
                <a16:creationId xmlns:a16="http://schemas.microsoft.com/office/drawing/2014/main" id="{8D82F97D-1807-2153-3926-9346D5CE9C6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6148" name="Segnaposto numero diapositiva 6">
            <a:extLst>
              <a:ext uri="{FF2B5EF4-FFF2-40B4-BE49-F238E27FC236}">
                <a16:creationId xmlns:a16="http://schemas.microsoft.com/office/drawing/2014/main" id="{E8BAAE7B-9500-0E77-9A68-9B9171CDE2E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D0031A8B-4720-4115-A00D-CB10E797A4FC}" type="slidenum">
              <a:rPr lang="it-IT" altLang="it-IT" sz="1100" smtClean="0"/>
              <a:pPr/>
              <a:t>3</a:t>
            </a:fld>
            <a:endParaRPr lang="it-IT" altLang="it-IT" sz="1100"/>
          </a:p>
        </p:txBody>
      </p:sp>
      <p:sp>
        <p:nvSpPr>
          <p:cNvPr id="6150" name="Rectangle 8">
            <a:extLst>
              <a:ext uri="{FF2B5EF4-FFF2-40B4-BE49-F238E27FC236}">
                <a16:creationId xmlns:a16="http://schemas.microsoft.com/office/drawing/2014/main" id="{E13AC70D-96D9-986D-8473-05A63C54C61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grpSp>
        <p:nvGrpSpPr>
          <p:cNvPr id="2" name="Gruppo 1">
            <a:extLst>
              <a:ext uri="{FF2B5EF4-FFF2-40B4-BE49-F238E27FC236}">
                <a16:creationId xmlns:a16="http://schemas.microsoft.com/office/drawing/2014/main" id="{7B71C423-2644-59F2-A936-F2D97223E08B}"/>
              </a:ext>
            </a:extLst>
          </p:cNvPr>
          <p:cNvGrpSpPr/>
          <p:nvPr/>
        </p:nvGrpSpPr>
        <p:grpSpPr>
          <a:xfrm>
            <a:off x="507556" y="2708920"/>
            <a:ext cx="8127360" cy="1497332"/>
            <a:chOff x="507556" y="2708920"/>
            <a:chExt cx="8127360" cy="1497332"/>
          </a:xfrm>
        </p:grpSpPr>
        <p:pic>
          <p:nvPicPr>
            <p:cNvPr id="3" name="Elemento grafico 2">
              <a:extLst>
                <a:ext uri="{FF2B5EF4-FFF2-40B4-BE49-F238E27FC236}">
                  <a16:creationId xmlns:a16="http://schemas.microsoft.com/office/drawing/2014/main" id="{85B6BC72-4B09-37A3-319B-87D9387522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6773" y="2708920"/>
              <a:ext cx="1080001" cy="1080000"/>
            </a:xfrm>
            <a:prstGeom prst="rect">
              <a:avLst/>
            </a:prstGeom>
          </p:spPr>
        </p:pic>
        <p:pic>
          <p:nvPicPr>
            <p:cNvPr id="5" name="Elemento grafico 4">
              <a:extLst>
                <a:ext uri="{FF2B5EF4-FFF2-40B4-BE49-F238E27FC236}">
                  <a16:creationId xmlns:a16="http://schemas.microsoft.com/office/drawing/2014/main" id="{3CF2D79A-EA9C-7280-8757-93826DB9F0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31999" y="2708920"/>
              <a:ext cx="1080001" cy="1080000"/>
            </a:xfrm>
            <a:prstGeom prst="rect">
              <a:avLst/>
            </a:prstGeom>
          </p:spPr>
        </p:pic>
        <p:pic>
          <p:nvPicPr>
            <p:cNvPr id="7" name="Elemento grafico 6">
              <a:extLst>
                <a:ext uri="{FF2B5EF4-FFF2-40B4-BE49-F238E27FC236}">
                  <a16:creationId xmlns:a16="http://schemas.microsoft.com/office/drawing/2014/main" id="{A7D4235A-928E-C33F-D49F-EFB903892E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67226" y="2708920"/>
              <a:ext cx="1080001" cy="1080000"/>
            </a:xfrm>
            <a:prstGeom prst="rect">
              <a:avLst/>
            </a:prstGeom>
          </p:spPr>
        </p:pic>
        <p:sp>
          <p:nvSpPr>
            <p:cNvPr id="10" name="CasellaDiTesto 9">
              <a:extLst>
                <a:ext uri="{FF2B5EF4-FFF2-40B4-BE49-F238E27FC236}">
                  <a16:creationId xmlns:a16="http://schemas.microsoft.com/office/drawing/2014/main" id="{D212797F-6444-6273-0F64-9BA7F191D7C1}"/>
                </a:ext>
              </a:extLst>
            </p:cNvPr>
            <p:cNvSpPr txBox="1"/>
            <p:nvPr/>
          </p:nvSpPr>
          <p:spPr>
            <a:xfrm>
              <a:off x="507556" y="3806142"/>
              <a:ext cx="2258433" cy="400110"/>
            </a:xfrm>
            <a:prstGeom prst="rect">
              <a:avLst/>
            </a:prstGeom>
            <a:noFill/>
          </p:spPr>
          <p:txBody>
            <a:bodyPr wrap="square" rtlCol="0">
              <a:spAutoFit/>
            </a:bodyPr>
            <a:lstStyle/>
            <a:p>
              <a:pPr algn="ctr"/>
              <a:r>
                <a:rPr lang="it-IT" sz="2000" dirty="0">
                  <a:solidFill>
                    <a:srgbClr val="000000"/>
                  </a:solidFill>
                </a:rPr>
                <a:t>CLASSIFICATION</a:t>
              </a:r>
            </a:p>
          </p:txBody>
        </p:sp>
        <p:sp>
          <p:nvSpPr>
            <p:cNvPr id="11" name="CasellaDiTesto 10">
              <a:extLst>
                <a:ext uri="{FF2B5EF4-FFF2-40B4-BE49-F238E27FC236}">
                  <a16:creationId xmlns:a16="http://schemas.microsoft.com/office/drawing/2014/main" id="{6D53479B-B897-38AB-96C7-A6B7BE4BFF8E}"/>
                </a:ext>
              </a:extLst>
            </p:cNvPr>
            <p:cNvSpPr txBox="1"/>
            <p:nvPr/>
          </p:nvSpPr>
          <p:spPr>
            <a:xfrm>
              <a:off x="3442782" y="3782985"/>
              <a:ext cx="2258433" cy="400110"/>
            </a:xfrm>
            <a:prstGeom prst="rect">
              <a:avLst/>
            </a:prstGeom>
            <a:noFill/>
          </p:spPr>
          <p:txBody>
            <a:bodyPr wrap="square" rtlCol="0">
              <a:spAutoFit/>
            </a:bodyPr>
            <a:lstStyle/>
            <a:p>
              <a:pPr algn="ctr"/>
              <a:r>
                <a:rPr lang="it-IT" sz="2000" dirty="0">
                  <a:solidFill>
                    <a:srgbClr val="000000"/>
                  </a:solidFill>
                </a:rPr>
                <a:t>DETECTION</a:t>
              </a:r>
            </a:p>
          </p:txBody>
        </p:sp>
        <p:sp>
          <p:nvSpPr>
            <p:cNvPr id="12" name="CasellaDiTesto 11">
              <a:extLst>
                <a:ext uri="{FF2B5EF4-FFF2-40B4-BE49-F238E27FC236}">
                  <a16:creationId xmlns:a16="http://schemas.microsoft.com/office/drawing/2014/main" id="{8F0581BE-42A6-883E-EDAA-7B9ECD0FB6B9}"/>
                </a:ext>
              </a:extLst>
            </p:cNvPr>
            <p:cNvSpPr txBox="1"/>
            <p:nvPr/>
          </p:nvSpPr>
          <p:spPr>
            <a:xfrm>
              <a:off x="6376483" y="3806142"/>
              <a:ext cx="2258433" cy="400110"/>
            </a:xfrm>
            <a:prstGeom prst="rect">
              <a:avLst/>
            </a:prstGeom>
            <a:noFill/>
          </p:spPr>
          <p:txBody>
            <a:bodyPr wrap="square" rtlCol="0">
              <a:spAutoFit/>
            </a:bodyPr>
            <a:lstStyle/>
            <a:p>
              <a:pPr algn="ctr"/>
              <a:r>
                <a:rPr lang="it-IT" sz="2000" dirty="0">
                  <a:solidFill>
                    <a:srgbClr val="000000"/>
                  </a:solidFill>
                </a:rPr>
                <a:t>SEGMENTATION</a:t>
              </a:r>
            </a:p>
          </p:txBody>
        </p:sp>
      </p:grpSp>
      <p:sp>
        <p:nvSpPr>
          <p:cNvPr id="4" name="Rectangle 2">
            <a:extLst>
              <a:ext uri="{FF2B5EF4-FFF2-40B4-BE49-F238E27FC236}">
                <a16:creationId xmlns:a16="http://schemas.microsoft.com/office/drawing/2014/main" id="{18D58D64-32EB-47B2-0BF7-758C3F4BAA53}"/>
              </a:ext>
            </a:extLst>
          </p:cNvPr>
          <p:cNvSpPr>
            <a:spLocks noGrp="1" noChangeArrowheads="1"/>
          </p:cNvSpPr>
          <p:nvPr>
            <p:ph type="title"/>
          </p:nvPr>
        </p:nvSpPr>
        <p:spPr>
          <a:xfrm>
            <a:off x="1116013" y="404813"/>
            <a:ext cx="7416800" cy="509587"/>
          </a:xfrm>
        </p:spPr>
        <p:txBody>
          <a:bodyPr/>
          <a:lstStyle/>
          <a:p>
            <a:pPr eaLnBrk="1" hangingPunct="1"/>
            <a:r>
              <a:rPr lang="it-IT" altLang="it-IT" dirty="0"/>
              <a:t>Computer Vision</a:t>
            </a:r>
          </a:p>
        </p:txBody>
      </p:sp>
    </p:spTree>
    <p:extLst>
      <p:ext uri="{BB962C8B-B14F-4D97-AF65-F5344CB8AC3E}">
        <p14:creationId xmlns:p14="http://schemas.microsoft.com/office/powerpoint/2010/main" val="23331406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a:pPr/>
              <a:t>21/05/2023</a:t>
            </a:fld>
            <a:endParaRPr lang="it-IT" altLang="it-IT" sz="110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30</a:t>
            </a:fld>
            <a:endParaRPr lang="it-IT" altLang="it-IT" sz="1100"/>
          </a:p>
        </p:txBody>
      </p:sp>
      <p:pic>
        <p:nvPicPr>
          <p:cNvPr id="3" name="Immagine 2" descr="Immagine che contiene testo, Carattere, diagramma, linea&#10;&#10;Descrizione generata automaticamente">
            <a:extLst>
              <a:ext uri="{FF2B5EF4-FFF2-40B4-BE49-F238E27FC236}">
                <a16:creationId xmlns:a16="http://schemas.microsoft.com/office/drawing/2014/main" id="{846AEBE0-F5D6-3476-AB6A-C832D48AE1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 y="2338685"/>
            <a:ext cx="8458200" cy="2180630"/>
          </a:xfrm>
          <a:prstGeom prst="rect">
            <a:avLst/>
          </a:prstGeom>
        </p:spPr>
      </p:pic>
      <p:sp>
        <p:nvSpPr>
          <p:cNvPr id="2" name="Text Box 5">
            <a:extLst>
              <a:ext uri="{FF2B5EF4-FFF2-40B4-BE49-F238E27FC236}">
                <a16:creationId xmlns:a16="http://schemas.microsoft.com/office/drawing/2014/main" id="{3BDF3C5A-865F-E90A-3C43-B579F62E4E18}"/>
              </a:ext>
            </a:extLst>
          </p:cNvPr>
          <p:cNvSpPr txBox="1">
            <a:spLocks noChangeArrowheads="1"/>
          </p:cNvSpPr>
          <p:nvPr/>
        </p:nvSpPr>
        <p:spPr bwMode="auto">
          <a:xfrm>
            <a:off x="869950" y="476672"/>
            <a:ext cx="74041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defPPr>
              <a:defRPr lang="it-IT"/>
            </a:defPPr>
            <a:lvl1pPr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9pPr>
          </a:lstStyle>
          <a:p>
            <a:pPr>
              <a:spcBef>
                <a:spcPct val="50000"/>
              </a:spcBef>
            </a:pPr>
            <a:r>
              <a:rPr lang="it-IT" altLang="it-IT" sz="2200" b="1" dirty="0">
                <a:solidFill>
                  <a:schemeClr val="tx1"/>
                </a:solidFill>
              </a:rPr>
              <a:t>Attention</a:t>
            </a:r>
            <a:r>
              <a:rPr lang="it-IT" altLang="it-IT" sz="2200" dirty="0">
                <a:solidFill>
                  <a:srgbClr val="000000"/>
                </a:solidFill>
              </a:rPr>
              <a:t> </a:t>
            </a:r>
            <a:r>
              <a:rPr lang="it-IT" altLang="it-IT" sz="2200" b="1" dirty="0">
                <a:solidFill>
                  <a:schemeClr val="tx1"/>
                </a:solidFill>
              </a:rPr>
              <a:t>Gate</a:t>
            </a:r>
          </a:p>
        </p:txBody>
      </p:sp>
    </p:spTree>
    <p:extLst>
      <p:ext uri="{BB962C8B-B14F-4D97-AF65-F5344CB8AC3E}">
        <p14:creationId xmlns:p14="http://schemas.microsoft.com/office/powerpoint/2010/main" val="37611728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smtClean="0"/>
              <a:pPr/>
              <a:t>21/05/2023</a:t>
            </a:fld>
            <a:endParaRPr lang="it-IT" altLang="it-IT" sz="110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31</a:t>
            </a:fld>
            <a:endParaRPr lang="it-IT" altLang="it-IT" sz="1100"/>
          </a:p>
        </p:txBody>
      </p:sp>
      <p:sp>
        <p:nvSpPr>
          <p:cNvPr id="8197" name="Rectangle 2">
            <a:extLst>
              <a:ext uri="{FF2B5EF4-FFF2-40B4-BE49-F238E27FC236}">
                <a16:creationId xmlns:a16="http://schemas.microsoft.com/office/drawing/2014/main" id="{40621EC2-CD26-9DDE-5482-6088DF20FFA4}"/>
              </a:ext>
            </a:extLst>
          </p:cNvPr>
          <p:cNvSpPr>
            <a:spLocks noGrp="1" noChangeArrowheads="1"/>
          </p:cNvSpPr>
          <p:nvPr>
            <p:ph type="title"/>
          </p:nvPr>
        </p:nvSpPr>
        <p:spPr>
          <a:xfrm>
            <a:off x="1116013" y="409575"/>
            <a:ext cx="7416800" cy="504825"/>
          </a:xfrm>
        </p:spPr>
        <p:txBody>
          <a:bodyPr/>
          <a:lstStyle/>
          <a:p>
            <a:pPr eaLnBrk="1" hangingPunct="1"/>
            <a:r>
              <a:rPr lang="it-IT" altLang="it-IT"/>
              <a:t>nnAttention U-Net</a:t>
            </a:r>
            <a:endParaRPr lang="it-IT" altLang="it-IT" dirty="0"/>
          </a:p>
        </p:txBody>
      </p:sp>
      <p:pic>
        <p:nvPicPr>
          <p:cNvPr id="5" name="Immagine 4" descr="Immagine che contiene diagramma, testo, design, schermata&#10;&#10;Descrizione generata automaticamente">
            <a:extLst>
              <a:ext uri="{FF2B5EF4-FFF2-40B4-BE49-F238E27FC236}">
                <a16:creationId xmlns:a16="http://schemas.microsoft.com/office/drawing/2014/main" id="{5A46B964-A024-DBA9-8C90-9712DF0C588F}"/>
              </a:ext>
            </a:extLst>
          </p:cNvPr>
          <p:cNvPicPr>
            <a:picLocks noChangeAspect="1"/>
          </p:cNvPicPr>
          <p:nvPr/>
        </p:nvPicPr>
        <p:blipFill rotWithShape="1">
          <a:blip r:embed="rId3">
            <a:extLst>
              <a:ext uri="{28A0092B-C50C-407E-A947-70E740481C1C}">
                <a14:useLocalDpi xmlns:a14="http://schemas.microsoft.com/office/drawing/2010/main" val="0"/>
              </a:ext>
            </a:extLst>
          </a:blip>
          <a:srcRect b="43572"/>
          <a:stretch/>
        </p:blipFill>
        <p:spPr>
          <a:xfrm>
            <a:off x="3341" y="1109677"/>
            <a:ext cx="9140659" cy="2607355"/>
          </a:xfrm>
          <a:prstGeom prst="rect">
            <a:avLst/>
          </a:prstGeom>
        </p:spPr>
      </p:pic>
      <p:pic>
        <p:nvPicPr>
          <p:cNvPr id="2" name="Immagine 1" descr="Immagine che contiene diagramma, testo, design, schermata&#10;&#10;Descrizione generata automaticamente">
            <a:extLst>
              <a:ext uri="{FF2B5EF4-FFF2-40B4-BE49-F238E27FC236}">
                <a16:creationId xmlns:a16="http://schemas.microsoft.com/office/drawing/2014/main" id="{19C3681C-EF5D-F2B0-0A46-79D8F9B3F351}"/>
              </a:ext>
            </a:extLst>
          </p:cNvPr>
          <p:cNvPicPr>
            <a:picLocks noChangeAspect="1"/>
          </p:cNvPicPr>
          <p:nvPr/>
        </p:nvPicPr>
        <p:blipFill rotWithShape="1">
          <a:blip r:embed="rId3">
            <a:extLst>
              <a:ext uri="{28A0092B-C50C-407E-A947-70E740481C1C}">
                <a14:useLocalDpi xmlns:a14="http://schemas.microsoft.com/office/drawing/2010/main" val="0"/>
              </a:ext>
            </a:extLst>
          </a:blip>
          <a:srcRect l="17237" t="61261" r="19374" b="4732"/>
          <a:stretch/>
        </p:blipFill>
        <p:spPr>
          <a:xfrm>
            <a:off x="538439" y="3811271"/>
            <a:ext cx="8067121" cy="2180844"/>
          </a:xfrm>
          <a:prstGeom prst="rect">
            <a:avLst/>
          </a:prstGeom>
        </p:spPr>
      </p:pic>
    </p:spTree>
    <p:extLst>
      <p:ext uri="{BB962C8B-B14F-4D97-AF65-F5344CB8AC3E}">
        <p14:creationId xmlns:p14="http://schemas.microsoft.com/office/powerpoint/2010/main" val="34584489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egnaposto data 3">
            <a:extLst>
              <a:ext uri="{FF2B5EF4-FFF2-40B4-BE49-F238E27FC236}">
                <a16:creationId xmlns:a16="http://schemas.microsoft.com/office/drawing/2014/main" id="{D8E519F5-4108-F7A6-F6C6-BEC20800953D}"/>
              </a:ext>
            </a:extLst>
          </p:cNvPr>
          <p:cNvSpPr>
            <a:spLocks noGrp="1"/>
          </p:cNvSpPr>
          <p:nvPr>
            <p:ph type="dt" sz="half" idx="10"/>
          </p:nvPr>
        </p:nvSpPr>
        <p:spPr/>
        <p:txBody>
          <a:bodyPr/>
          <a:lstStyle/>
          <a:p>
            <a:pPr>
              <a:defRPr/>
            </a:pPr>
            <a:fld id="{C75D5A2A-CA9A-45EB-AF9F-B590E64FD0EE}" type="datetime1">
              <a:rPr lang="it-IT" altLang="it-IT" smtClean="0"/>
              <a:pPr>
                <a:defRPr/>
              </a:pPr>
              <a:t>21/05/2023</a:t>
            </a:fld>
            <a:endParaRPr lang="it-IT" altLang="it-IT"/>
          </a:p>
        </p:txBody>
      </p:sp>
      <p:sp>
        <p:nvSpPr>
          <p:cNvPr id="5" name="Segnaposto piè di pagina 4">
            <a:extLst>
              <a:ext uri="{FF2B5EF4-FFF2-40B4-BE49-F238E27FC236}">
                <a16:creationId xmlns:a16="http://schemas.microsoft.com/office/drawing/2014/main" id="{0AD4B609-048B-29FE-E1FA-F92441A0EF0D}"/>
              </a:ext>
            </a:extLst>
          </p:cNvPr>
          <p:cNvSpPr>
            <a:spLocks noGrp="1"/>
          </p:cNvSpPr>
          <p:nvPr>
            <p:ph type="ftr" sz="quarter" idx="11"/>
          </p:nvPr>
        </p:nvSpPr>
        <p:spPr/>
        <p:txBody>
          <a:bodyPr/>
          <a:lstStyle/>
          <a:p>
            <a:pPr>
              <a:defRPr/>
            </a:pPr>
            <a:r>
              <a:rPr lang="it-IT" altLang="it-IT"/>
              <a:t>nnAttention U-net for Brain Tumor Segmentation</a:t>
            </a:r>
          </a:p>
        </p:txBody>
      </p:sp>
      <p:sp>
        <p:nvSpPr>
          <p:cNvPr id="6" name="Segnaposto numero diapositiva 5">
            <a:extLst>
              <a:ext uri="{FF2B5EF4-FFF2-40B4-BE49-F238E27FC236}">
                <a16:creationId xmlns:a16="http://schemas.microsoft.com/office/drawing/2014/main" id="{215E2393-3E33-DE99-5C7E-410B05F89B0B}"/>
              </a:ext>
            </a:extLst>
          </p:cNvPr>
          <p:cNvSpPr>
            <a:spLocks noGrp="1"/>
          </p:cNvSpPr>
          <p:nvPr>
            <p:ph type="sldNum" sz="quarter" idx="12"/>
          </p:nvPr>
        </p:nvSpPr>
        <p:spPr/>
        <p:txBody>
          <a:bodyPr/>
          <a:lstStyle/>
          <a:p>
            <a:pPr>
              <a:defRPr/>
            </a:pPr>
            <a:r>
              <a:rPr lang="it-IT" altLang="it-IT"/>
              <a:t>Pagina </a:t>
            </a:r>
            <a:fld id="{9793B3BA-EF37-4442-BC32-3848B386B1EC}" type="slidenum">
              <a:rPr lang="it-IT" altLang="it-IT" smtClean="0"/>
              <a:pPr>
                <a:defRPr/>
              </a:pPr>
              <a:t>32</a:t>
            </a:fld>
            <a:endParaRPr lang="it-IT" altLang="it-IT"/>
          </a:p>
        </p:txBody>
      </p:sp>
      <p:sp>
        <p:nvSpPr>
          <p:cNvPr id="7" name="Rectangle 4">
            <a:extLst>
              <a:ext uri="{FF2B5EF4-FFF2-40B4-BE49-F238E27FC236}">
                <a16:creationId xmlns:a16="http://schemas.microsoft.com/office/drawing/2014/main" id="{CFB5DE42-2511-7701-2747-955F2B3FFAB8}"/>
              </a:ext>
            </a:extLst>
          </p:cNvPr>
          <p:cNvSpPr>
            <a:spLocks noGrp="1" noChangeArrowheads="1"/>
          </p:cNvSpPr>
          <p:nvPr>
            <p:ph type="title"/>
          </p:nvPr>
        </p:nvSpPr>
        <p:spPr>
          <a:xfrm>
            <a:off x="1116013" y="409575"/>
            <a:ext cx="7416800" cy="504825"/>
          </a:xfrm>
        </p:spPr>
        <p:txBody>
          <a:bodyPr/>
          <a:lstStyle/>
          <a:p>
            <a:pPr eaLnBrk="1" hangingPunct="1"/>
            <a:r>
              <a:rPr lang="it-IT" altLang="it-IT" dirty="0" err="1"/>
              <a:t>Methodology</a:t>
            </a:r>
            <a:endParaRPr lang="it-IT" altLang="it-IT" dirty="0"/>
          </a:p>
        </p:txBody>
      </p:sp>
    </p:spTree>
    <p:extLst>
      <p:ext uri="{BB962C8B-B14F-4D97-AF65-F5344CB8AC3E}">
        <p14:creationId xmlns:p14="http://schemas.microsoft.com/office/powerpoint/2010/main" val="20417462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egnaposto data 3">
            <a:extLst>
              <a:ext uri="{FF2B5EF4-FFF2-40B4-BE49-F238E27FC236}">
                <a16:creationId xmlns:a16="http://schemas.microsoft.com/office/drawing/2014/main" id="{9B8292F6-CBDA-E9FD-75F0-B36DAB85FFAB}"/>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167E3B0B-DB4C-41AF-9EC4-C186560DCD71}" type="datetime1">
              <a:rPr lang="it-IT" altLang="it-IT" sz="1100"/>
              <a:pPr/>
              <a:t>21/05/2023</a:t>
            </a:fld>
            <a:endParaRPr lang="it-IT" altLang="it-IT" sz="1100"/>
          </a:p>
        </p:txBody>
      </p:sp>
      <p:sp>
        <p:nvSpPr>
          <p:cNvPr id="10243" name="Segnaposto piè di pagina 4">
            <a:extLst>
              <a:ext uri="{FF2B5EF4-FFF2-40B4-BE49-F238E27FC236}">
                <a16:creationId xmlns:a16="http://schemas.microsoft.com/office/drawing/2014/main" id="{C9B8F0B8-F0D3-CA9B-DFA5-916B0CBAF0D5}"/>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0244" name="Segnaposto numero diapositiva 5">
            <a:extLst>
              <a:ext uri="{FF2B5EF4-FFF2-40B4-BE49-F238E27FC236}">
                <a16:creationId xmlns:a16="http://schemas.microsoft.com/office/drawing/2014/main" id="{574F413A-2956-7C6D-313C-CBE786C61F9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83F64888-5FC8-4DD9-AEE1-0DCC84BBF39F}" type="slidenum">
              <a:rPr lang="it-IT" altLang="it-IT" sz="1100" smtClean="0"/>
              <a:pPr/>
              <a:t>33</a:t>
            </a:fld>
            <a:endParaRPr lang="it-IT" altLang="it-IT" sz="1100"/>
          </a:p>
        </p:txBody>
      </p:sp>
      <p:sp>
        <p:nvSpPr>
          <p:cNvPr id="10245" name="Rectangle 4">
            <a:extLst>
              <a:ext uri="{FF2B5EF4-FFF2-40B4-BE49-F238E27FC236}">
                <a16:creationId xmlns:a16="http://schemas.microsoft.com/office/drawing/2014/main" id="{0EDE714C-7A75-2183-4E2F-A1C290A80668}"/>
              </a:ext>
            </a:extLst>
          </p:cNvPr>
          <p:cNvSpPr>
            <a:spLocks noGrp="1" noChangeArrowheads="1"/>
          </p:cNvSpPr>
          <p:nvPr>
            <p:ph type="title"/>
          </p:nvPr>
        </p:nvSpPr>
        <p:spPr>
          <a:xfrm>
            <a:off x="1116013" y="409575"/>
            <a:ext cx="7416800" cy="504825"/>
          </a:xfrm>
        </p:spPr>
        <p:txBody>
          <a:bodyPr/>
          <a:lstStyle/>
          <a:p>
            <a:pPr eaLnBrk="1" hangingPunct="1"/>
            <a:r>
              <a:rPr lang="it-IT" altLang="it-IT" dirty="0" err="1"/>
              <a:t>Methodology</a:t>
            </a:r>
            <a:endParaRPr lang="it-IT" altLang="it-IT" dirty="0"/>
          </a:p>
        </p:txBody>
      </p:sp>
      <p:grpSp>
        <p:nvGrpSpPr>
          <p:cNvPr id="12" name="Gruppo 11">
            <a:extLst>
              <a:ext uri="{FF2B5EF4-FFF2-40B4-BE49-F238E27FC236}">
                <a16:creationId xmlns:a16="http://schemas.microsoft.com/office/drawing/2014/main" id="{B6F0ED96-E5FE-7957-A73B-32E2CBB76A7D}"/>
              </a:ext>
            </a:extLst>
          </p:cNvPr>
          <p:cNvGrpSpPr/>
          <p:nvPr/>
        </p:nvGrpSpPr>
        <p:grpSpPr>
          <a:xfrm>
            <a:off x="791393" y="1412776"/>
            <a:ext cx="7561213" cy="4441644"/>
            <a:chOff x="562793" y="1674741"/>
            <a:chExt cx="7561213" cy="4441644"/>
          </a:xfrm>
        </p:grpSpPr>
        <p:pic>
          <p:nvPicPr>
            <p:cNvPr id="3" name="Immagine 2" descr="Immagine che contiene Elementi grafici, design&#10;&#10;Descrizione generata automaticamente">
              <a:extLst>
                <a:ext uri="{FF2B5EF4-FFF2-40B4-BE49-F238E27FC236}">
                  <a16:creationId xmlns:a16="http://schemas.microsoft.com/office/drawing/2014/main" id="{1A6492BA-7EBF-87CB-B860-47CA074413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793" y="1674741"/>
              <a:ext cx="3507349" cy="890163"/>
            </a:xfrm>
            <a:prstGeom prst="rect">
              <a:avLst/>
            </a:prstGeom>
          </p:spPr>
        </p:pic>
        <p:pic>
          <p:nvPicPr>
            <p:cNvPr id="5" name="Immagine 4" descr="Immagine che contiene schermata, nero, oscurità&#10;&#10;Descrizione generata automaticamente">
              <a:extLst>
                <a:ext uri="{FF2B5EF4-FFF2-40B4-BE49-F238E27FC236}">
                  <a16:creationId xmlns:a16="http://schemas.microsoft.com/office/drawing/2014/main" id="{4BE4081B-A167-A49E-6BB3-133EB00D3F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147" y="3094938"/>
              <a:ext cx="3507349" cy="446099"/>
            </a:xfrm>
            <a:prstGeom prst="rect">
              <a:avLst/>
            </a:prstGeom>
          </p:spPr>
        </p:pic>
        <p:pic>
          <p:nvPicPr>
            <p:cNvPr id="7" name="Immagine 6" descr="Immagine che contiene Carattere, Elementi grafici, logo, grafica&#10;&#10;Descrizione generata automaticamente">
              <a:extLst>
                <a:ext uri="{FF2B5EF4-FFF2-40B4-BE49-F238E27FC236}">
                  <a16:creationId xmlns:a16="http://schemas.microsoft.com/office/drawing/2014/main" id="{822FA899-1006-C91A-B9AF-0B6C10A09D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2240" y="3573016"/>
              <a:ext cx="2608300" cy="1030761"/>
            </a:xfrm>
            <a:prstGeom prst="rect">
              <a:avLst/>
            </a:prstGeom>
          </p:spPr>
        </p:pic>
        <p:pic>
          <p:nvPicPr>
            <p:cNvPr id="9" name="Immagine 8" descr="Immagine che contiene testo, Carattere, Elementi grafici, logo&#10;&#10;Descrizione generata automaticamente">
              <a:extLst>
                <a:ext uri="{FF2B5EF4-FFF2-40B4-BE49-F238E27FC236}">
                  <a16:creationId xmlns:a16="http://schemas.microsoft.com/office/drawing/2014/main" id="{80BE459B-5FCA-D14F-8C49-57454CBEBC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6657" y="2421079"/>
              <a:ext cx="3507349" cy="647881"/>
            </a:xfrm>
            <a:prstGeom prst="rect">
              <a:avLst/>
            </a:prstGeom>
          </p:spPr>
        </p:pic>
        <p:pic>
          <p:nvPicPr>
            <p:cNvPr id="4" name="Immagine 3" descr="Immagine che contiene Carattere, Elementi grafici, simbolo, logo&#10;&#10;Descrizione generata automaticamente">
              <a:extLst>
                <a:ext uri="{FF2B5EF4-FFF2-40B4-BE49-F238E27FC236}">
                  <a16:creationId xmlns:a16="http://schemas.microsoft.com/office/drawing/2014/main" id="{EC21B236-CBB1-AD60-192E-6A37CC4D53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7330" y="4077072"/>
              <a:ext cx="3012812" cy="963397"/>
            </a:xfrm>
            <a:prstGeom prst="rect">
              <a:avLst/>
            </a:prstGeom>
          </p:spPr>
        </p:pic>
        <p:pic>
          <p:nvPicPr>
            <p:cNvPr id="8" name="Immagine 7" descr="Immagine che contiene Carattere, logo, Elementi grafici, bianco&#10;&#10;Descrizione generata automaticamente">
              <a:extLst>
                <a:ext uri="{FF2B5EF4-FFF2-40B4-BE49-F238E27FC236}">
                  <a16:creationId xmlns:a16="http://schemas.microsoft.com/office/drawing/2014/main" id="{F4DB0067-D524-C4F0-3A07-492282639FA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44250" y="4650770"/>
              <a:ext cx="2608300" cy="1465615"/>
            </a:xfrm>
            <a:prstGeom prst="rect">
              <a:avLst/>
            </a:prstGeom>
          </p:spPr>
        </p:pic>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Segnaposto data 3">
            <a:extLst>
              <a:ext uri="{FF2B5EF4-FFF2-40B4-BE49-F238E27FC236}">
                <a16:creationId xmlns:a16="http://schemas.microsoft.com/office/drawing/2014/main" id="{9B8292F6-CBDA-E9FD-75F0-B36DAB85FFAB}"/>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167E3B0B-DB4C-41AF-9EC4-C186560DCD71}" type="datetime1">
              <a:rPr lang="it-IT" altLang="it-IT" sz="1100"/>
              <a:pPr/>
              <a:t>21/05/2023</a:t>
            </a:fld>
            <a:endParaRPr lang="it-IT" altLang="it-IT" sz="1100"/>
          </a:p>
        </p:txBody>
      </p:sp>
      <p:sp>
        <p:nvSpPr>
          <p:cNvPr id="10243" name="Segnaposto piè di pagina 4">
            <a:extLst>
              <a:ext uri="{FF2B5EF4-FFF2-40B4-BE49-F238E27FC236}">
                <a16:creationId xmlns:a16="http://schemas.microsoft.com/office/drawing/2014/main" id="{C9B8F0B8-F0D3-CA9B-DFA5-916B0CBAF0D5}"/>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0244" name="Segnaposto numero diapositiva 5">
            <a:extLst>
              <a:ext uri="{FF2B5EF4-FFF2-40B4-BE49-F238E27FC236}">
                <a16:creationId xmlns:a16="http://schemas.microsoft.com/office/drawing/2014/main" id="{574F413A-2956-7C6D-313C-CBE786C61F9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83F64888-5FC8-4DD9-AEE1-0DCC84BBF39F}" type="slidenum">
              <a:rPr lang="it-IT" altLang="it-IT" sz="1100" smtClean="0"/>
              <a:pPr/>
              <a:t>34</a:t>
            </a:fld>
            <a:endParaRPr lang="it-IT" altLang="it-IT" sz="1100"/>
          </a:p>
        </p:txBody>
      </p:sp>
      <p:sp>
        <p:nvSpPr>
          <p:cNvPr id="10245" name="Rectangle 4">
            <a:extLst>
              <a:ext uri="{FF2B5EF4-FFF2-40B4-BE49-F238E27FC236}">
                <a16:creationId xmlns:a16="http://schemas.microsoft.com/office/drawing/2014/main" id="{0EDE714C-7A75-2183-4E2F-A1C290A80668}"/>
              </a:ext>
            </a:extLst>
          </p:cNvPr>
          <p:cNvSpPr>
            <a:spLocks noGrp="1" noChangeArrowheads="1"/>
          </p:cNvSpPr>
          <p:nvPr>
            <p:ph type="title"/>
          </p:nvPr>
        </p:nvSpPr>
        <p:spPr>
          <a:xfrm>
            <a:off x="1116013" y="409575"/>
            <a:ext cx="7416800" cy="504825"/>
          </a:xfrm>
        </p:spPr>
        <p:txBody>
          <a:bodyPr/>
          <a:lstStyle/>
          <a:p>
            <a:pPr eaLnBrk="1" hangingPunct="1"/>
            <a:r>
              <a:rPr lang="it-IT" altLang="it-IT" sz="2200" b="0" dirty="0" err="1"/>
              <a:t>Ablation</a:t>
            </a:r>
            <a:r>
              <a:rPr lang="it-IT" altLang="it-IT" sz="2200" b="0" dirty="0"/>
              <a:t> Studies</a:t>
            </a:r>
          </a:p>
        </p:txBody>
      </p:sp>
      <p:grpSp>
        <p:nvGrpSpPr>
          <p:cNvPr id="10284" name="Gruppo 10283">
            <a:extLst>
              <a:ext uri="{FF2B5EF4-FFF2-40B4-BE49-F238E27FC236}">
                <a16:creationId xmlns:a16="http://schemas.microsoft.com/office/drawing/2014/main" id="{C1CED32A-6DE3-40FC-F274-F44AE597B6EA}"/>
              </a:ext>
            </a:extLst>
          </p:cNvPr>
          <p:cNvGrpSpPr/>
          <p:nvPr/>
        </p:nvGrpSpPr>
        <p:grpSpPr>
          <a:xfrm>
            <a:off x="5566005" y="1009400"/>
            <a:ext cx="2829573" cy="4772750"/>
            <a:chOff x="5566005" y="1009400"/>
            <a:chExt cx="2829573" cy="4772750"/>
          </a:xfrm>
        </p:grpSpPr>
        <p:grpSp>
          <p:nvGrpSpPr>
            <p:cNvPr id="10277" name="Gruppo 10276">
              <a:extLst>
                <a:ext uri="{FF2B5EF4-FFF2-40B4-BE49-F238E27FC236}">
                  <a16:creationId xmlns:a16="http://schemas.microsoft.com/office/drawing/2014/main" id="{480A4380-66C0-23C8-DB29-F1A88505EF11}"/>
                </a:ext>
              </a:extLst>
            </p:cNvPr>
            <p:cNvGrpSpPr>
              <a:grpSpLocks noChangeAspect="1"/>
            </p:cNvGrpSpPr>
            <p:nvPr/>
          </p:nvGrpSpPr>
          <p:grpSpPr>
            <a:xfrm>
              <a:off x="5632415" y="1009400"/>
              <a:ext cx="2763163" cy="4225791"/>
              <a:chOff x="5495865" y="1013104"/>
              <a:chExt cx="3036948" cy="4644500"/>
            </a:xfrm>
          </p:grpSpPr>
          <p:grpSp>
            <p:nvGrpSpPr>
              <p:cNvPr id="10274" name="Gruppo 10273">
                <a:extLst>
                  <a:ext uri="{FF2B5EF4-FFF2-40B4-BE49-F238E27FC236}">
                    <a16:creationId xmlns:a16="http://schemas.microsoft.com/office/drawing/2014/main" id="{C098F590-562D-F810-8C00-BBB8D5D151C4}"/>
                  </a:ext>
                </a:extLst>
              </p:cNvPr>
              <p:cNvGrpSpPr/>
              <p:nvPr/>
            </p:nvGrpSpPr>
            <p:grpSpPr>
              <a:xfrm>
                <a:off x="5495865" y="1013104"/>
                <a:ext cx="3036285" cy="1416804"/>
                <a:chOff x="971600" y="1421490"/>
                <a:chExt cx="3036285" cy="1416804"/>
              </a:xfrm>
            </p:grpSpPr>
            <p:grpSp>
              <p:nvGrpSpPr>
                <p:cNvPr id="13" name="Gruppo 12">
                  <a:extLst>
                    <a:ext uri="{FF2B5EF4-FFF2-40B4-BE49-F238E27FC236}">
                      <a16:creationId xmlns:a16="http://schemas.microsoft.com/office/drawing/2014/main" id="{6CCB47C5-DAF4-56C9-2328-CE679CC5D08D}"/>
                    </a:ext>
                  </a:extLst>
                </p:cNvPr>
                <p:cNvGrpSpPr>
                  <a:grpSpLocks noChangeAspect="1"/>
                </p:cNvGrpSpPr>
                <p:nvPr/>
              </p:nvGrpSpPr>
              <p:grpSpPr>
                <a:xfrm>
                  <a:off x="1112284" y="1421490"/>
                  <a:ext cx="2895601" cy="1064471"/>
                  <a:chOff x="2461198" y="2703034"/>
                  <a:chExt cx="4937281" cy="1815026"/>
                </a:xfrm>
              </p:grpSpPr>
              <p:sp>
                <p:nvSpPr>
                  <p:cNvPr id="2" name="Cubo 1">
                    <a:extLst>
                      <a:ext uri="{FF2B5EF4-FFF2-40B4-BE49-F238E27FC236}">
                        <a16:creationId xmlns:a16="http://schemas.microsoft.com/office/drawing/2014/main" id="{B5462E80-F0AA-3BF8-3743-BCCAD9D6C785}"/>
                      </a:ext>
                    </a:extLst>
                  </p:cNvPr>
                  <p:cNvSpPr/>
                  <p:nvPr/>
                </p:nvSpPr>
                <p:spPr bwMode="auto">
                  <a:xfrm>
                    <a:off x="2461198" y="3869988"/>
                    <a:ext cx="720080" cy="648072"/>
                  </a:xfrm>
                  <a:prstGeom prst="cube">
                    <a:avLst>
                      <a:gd name="adj" fmla="val 26973"/>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0" name="Cubo 9">
                    <a:extLst>
                      <a:ext uri="{FF2B5EF4-FFF2-40B4-BE49-F238E27FC236}">
                        <a16:creationId xmlns:a16="http://schemas.microsoft.com/office/drawing/2014/main" id="{DD8AEBF9-8D35-49B5-9A4C-96FDBDE99DC4}"/>
                      </a:ext>
                    </a:extLst>
                  </p:cNvPr>
                  <p:cNvSpPr>
                    <a:spLocks noChangeAspect="1"/>
                  </p:cNvSpPr>
                  <p:nvPr/>
                </p:nvSpPr>
                <p:spPr bwMode="auto">
                  <a:xfrm>
                    <a:off x="3154840" y="3654096"/>
                    <a:ext cx="959960" cy="863964"/>
                  </a:xfrm>
                  <a:prstGeom prst="cube">
                    <a:avLst>
                      <a:gd name="adj" fmla="val 46088"/>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9" name="Cubo 8">
                    <a:extLst>
                      <a:ext uri="{FF2B5EF4-FFF2-40B4-BE49-F238E27FC236}">
                        <a16:creationId xmlns:a16="http://schemas.microsoft.com/office/drawing/2014/main" id="{73B30209-509D-E331-833A-0D7B78D6FBE5}"/>
                      </a:ext>
                    </a:extLst>
                  </p:cNvPr>
                  <p:cNvSpPr>
                    <a:spLocks noChangeAspect="1"/>
                  </p:cNvSpPr>
                  <p:nvPr/>
                </p:nvSpPr>
                <p:spPr bwMode="auto">
                  <a:xfrm>
                    <a:off x="3923928" y="3330060"/>
                    <a:ext cx="1296144" cy="1188000"/>
                  </a:xfrm>
                  <a:prstGeom prst="cube">
                    <a:avLst>
                      <a:gd name="adj" fmla="val 61407"/>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1" name="Cubo 10">
                    <a:extLst>
                      <a:ext uri="{FF2B5EF4-FFF2-40B4-BE49-F238E27FC236}">
                        <a16:creationId xmlns:a16="http://schemas.microsoft.com/office/drawing/2014/main" id="{B117E409-5120-104F-F6C0-4DEB1CF585C1}"/>
                      </a:ext>
                    </a:extLst>
                  </p:cNvPr>
                  <p:cNvSpPr>
                    <a:spLocks noChangeAspect="1"/>
                  </p:cNvSpPr>
                  <p:nvPr/>
                </p:nvSpPr>
                <p:spPr bwMode="auto">
                  <a:xfrm>
                    <a:off x="4725857" y="3149908"/>
                    <a:ext cx="1486450" cy="1368152"/>
                  </a:xfrm>
                  <a:prstGeom prst="cube">
                    <a:avLst>
                      <a:gd name="adj" fmla="val 67104"/>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2" name="Cubo 11">
                    <a:extLst>
                      <a:ext uri="{FF2B5EF4-FFF2-40B4-BE49-F238E27FC236}">
                        <a16:creationId xmlns:a16="http://schemas.microsoft.com/office/drawing/2014/main" id="{5EBCB68F-A385-94FB-68DB-5EA7ED3B6D70}"/>
                      </a:ext>
                    </a:extLst>
                  </p:cNvPr>
                  <p:cNvSpPr>
                    <a:spLocks noChangeAspect="1"/>
                  </p:cNvSpPr>
                  <p:nvPr/>
                </p:nvSpPr>
                <p:spPr bwMode="auto">
                  <a:xfrm>
                    <a:off x="5493478" y="2703034"/>
                    <a:ext cx="1905001" cy="1806086"/>
                  </a:xfrm>
                  <a:prstGeom prst="cube">
                    <a:avLst>
                      <a:gd name="adj" fmla="val 74942"/>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grpSp>
            <p:grpSp>
              <p:nvGrpSpPr>
                <p:cNvPr id="10273" name="Gruppo 10272">
                  <a:extLst>
                    <a:ext uri="{FF2B5EF4-FFF2-40B4-BE49-F238E27FC236}">
                      <a16:creationId xmlns:a16="http://schemas.microsoft.com/office/drawing/2014/main" id="{ADC73918-8699-F9C9-9A6C-6E26740F6196}"/>
                    </a:ext>
                  </a:extLst>
                </p:cNvPr>
                <p:cNvGrpSpPr/>
                <p:nvPr/>
              </p:nvGrpSpPr>
              <p:grpSpPr>
                <a:xfrm>
                  <a:off x="971600" y="2517856"/>
                  <a:ext cx="2354839" cy="320438"/>
                  <a:chOff x="971600" y="2517856"/>
                  <a:chExt cx="2354839" cy="320438"/>
                </a:xfrm>
              </p:grpSpPr>
              <p:sp>
                <p:nvSpPr>
                  <p:cNvPr id="27" name="CasellaDiTesto 26">
                    <a:extLst>
                      <a:ext uri="{FF2B5EF4-FFF2-40B4-BE49-F238E27FC236}">
                        <a16:creationId xmlns:a16="http://schemas.microsoft.com/office/drawing/2014/main" id="{D1A8AEBC-862C-A050-805E-D7EAE6DBB8B9}"/>
                      </a:ext>
                    </a:extLst>
                  </p:cNvPr>
                  <p:cNvSpPr txBox="1"/>
                  <p:nvPr/>
                </p:nvSpPr>
                <p:spPr>
                  <a:xfrm>
                    <a:off x="971600" y="2517856"/>
                    <a:ext cx="562994" cy="315318"/>
                  </a:xfrm>
                  <a:prstGeom prst="rect">
                    <a:avLst/>
                  </a:prstGeom>
                  <a:noFill/>
                </p:spPr>
                <p:txBody>
                  <a:bodyPr wrap="square" rtlCol="0">
                    <a:spAutoFit/>
                  </a:bodyPr>
                  <a:lstStyle/>
                  <a:p>
                    <a:pPr algn="ctr"/>
                    <a:r>
                      <a:rPr lang="it-IT" sz="1400" dirty="0">
                        <a:solidFill>
                          <a:srgbClr val="000000"/>
                        </a:solidFill>
                      </a:rPr>
                      <a:t>16</a:t>
                    </a:r>
                    <a:endParaRPr lang="en-GB" sz="1400" dirty="0">
                      <a:solidFill>
                        <a:srgbClr val="000000"/>
                      </a:solidFill>
                    </a:endParaRPr>
                  </a:p>
                </p:txBody>
              </p:sp>
              <p:sp>
                <p:nvSpPr>
                  <p:cNvPr id="28" name="CasellaDiTesto 27">
                    <a:extLst>
                      <a:ext uri="{FF2B5EF4-FFF2-40B4-BE49-F238E27FC236}">
                        <a16:creationId xmlns:a16="http://schemas.microsoft.com/office/drawing/2014/main" id="{144AACA3-75E6-6624-6EB9-7D6F7916012E}"/>
                      </a:ext>
                    </a:extLst>
                  </p:cNvPr>
                  <p:cNvSpPr txBox="1"/>
                  <p:nvPr/>
                </p:nvSpPr>
                <p:spPr>
                  <a:xfrm>
                    <a:off x="1406477" y="2522321"/>
                    <a:ext cx="562994" cy="315319"/>
                  </a:xfrm>
                  <a:prstGeom prst="rect">
                    <a:avLst/>
                  </a:prstGeom>
                  <a:noFill/>
                </p:spPr>
                <p:txBody>
                  <a:bodyPr wrap="square" rtlCol="0">
                    <a:spAutoFit/>
                  </a:bodyPr>
                  <a:lstStyle/>
                  <a:p>
                    <a:pPr algn="ctr"/>
                    <a:r>
                      <a:rPr lang="it-IT" sz="1400" dirty="0">
                        <a:solidFill>
                          <a:srgbClr val="000000"/>
                        </a:solidFill>
                      </a:rPr>
                      <a:t>32</a:t>
                    </a:r>
                    <a:endParaRPr lang="en-GB" sz="1400" dirty="0">
                      <a:solidFill>
                        <a:srgbClr val="000000"/>
                      </a:solidFill>
                    </a:endParaRPr>
                  </a:p>
                </p:txBody>
              </p:sp>
              <p:sp>
                <p:nvSpPr>
                  <p:cNvPr id="29" name="CasellaDiTesto 28">
                    <a:extLst>
                      <a:ext uri="{FF2B5EF4-FFF2-40B4-BE49-F238E27FC236}">
                        <a16:creationId xmlns:a16="http://schemas.microsoft.com/office/drawing/2014/main" id="{328873D2-CD13-C79E-EA59-C86586B6232C}"/>
                      </a:ext>
                    </a:extLst>
                  </p:cNvPr>
                  <p:cNvSpPr txBox="1"/>
                  <p:nvPr/>
                </p:nvSpPr>
                <p:spPr>
                  <a:xfrm>
                    <a:off x="1851595" y="2522975"/>
                    <a:ext cx="562994" cy="315319"/>
                  </a:xfrm>
                  <a:prstGeom prst="rect">
                    <a:avLst/>
                  </a:prstGeom>
                  <a:noFill/>
                </p:spPr>
                <p:txBody>
                  <a:bodyPr wrap="square" rtlCol="0">
                    <a:spAutoFit/>
                  </a:bodyPr>
                  <a:lstStyle/>
                  <a:p>
                    <a:pPr algn="ctr"/>
                    <a:r>
                      <a:rPr lang="it-IT" sz="1400" dirty="0">
                        <a:solidFill>
                          <a:srgbClr val="000000"/>
                        </a:solidFill>
                      </a:rPr>
                      <a:t>64</a:t>
                    </a:r>
                    <a:endParaRPr lang="en-GB" sz="1400" dirty="0">
                      <a:solidFill>
                        <a:srgbClr val="000000"/>
                      </a:solidFill>
                    </a:endParaRPr>
                  </a:p>
                </p:txBody>
              </p:sp>
              <p:sp>
                <p:nvSpPr>
                  <p:cNvPr id="30" name="CasellaDiTesto 29">
                    <a:extLst>
                      <a:ext uri="{FF2B5EF4-FFF2-40B4-BE49-F238E27FC236}">
                        <a16:creationId xmlns:a16="http://schemas.microsoft.com/office/drawing/2014/main" id="{65BD8466-BBA9-6059-2B2F-5A618A06F134}"/>
                      </a:ext>
                    </a:extLst>
                  </p:cNvPr>
                  <p:cNvSpPr txBox="1"/>
                  <p:nvPr/>
                </p:nvSpPr>
                <p:spPr>
                  <a:xfrm>
                    <a:off x="2296713" y="2517856"/>
                    <a:ext cx="562994" cy="315318"/>
                  </a:xfrm>
                  <a:prstGeom prst="rect">
                    <a:avLst/>
                  </a:prstGeom>
                  <a:noFill/>
                </p:spPr>
                <p:txBody>
                  <a:bodyPr wrap="square" rtlCol="0">
                    <a:spAutoFit/>
                  </a:bodyPr>
                  <a:lstStyle/>
                  <a:p>
                    <a:pPr algn="ctr"/>
                    <a:r>
                      <a:rPr lang="it-IT" sz="1400" dirty="0">
                        <a:solidFill>
                          <a:srgbClr val="000000"/>
                        </a:solidFill>
                      </a:rPr>
                      <a:t>128</a:t>
                    </a:r>
                    <a:endParaRPr lang="en-GB" sz="1400" dirty="0">
                      <a:solidFill>
                        <a:srgbClr val="000000"/>
                      </a:solidFill>
                    </a:endParaRPr>
                  </a:p>
                </p:txBody>
              </p:sp>
              <p:sp>
                <p:nvSpPr>
                  <p:cNvPr id="31" name="CasellaDiTesto 30">
                    <a:extLst>
                      <a:ext uri="{FF2B5EF4-FFF2-40B4-BE49-F238E27FC236}">
                        <a16:creationId xmlns:a16="http://schemas.microsoft.com/office/drawing/2014/main" id="{609991D3-6BF4-AC35-EFDE-A79B631F9034}"/>
                      </a:ext>
                    </a:extLst>
                  </p:cNvPr>
                  <p:cNvSpPr txBox="1"/>
                  <p:nvPr/>
                </p:nvSpPr>
                <p:spPr>
                  <a:xfrm>
                    <a:off x="2763445" y="2522321"/>
                    <a:ext cx="562994" cy="315318"/>
                  </a:xfrm>
                  <a:prstGeom prst="rect">
                    <a:avLst/>
                  </a:prstGeom>
                  <a:noFill/>
                </p:spPr>
                <p:txBody>
                  <a:bodyPr wrap="square" rtlCol="0">
                    <a:spAutoFit/>
                  </a:bodyPr>
                  <a:lstStyle/>
                  <a:p>
                    <a:pPr algn="ctr"/>
                    <a:r>
                      <a:rPr lang="it-IT" sz="1400" dirty="0">
                        <a:solidFill>
                          <a:srgbClr val="000000"/>
                        </a:solidFill>
                      </a:rPr>
                      <a:t>256</a:t>
                    </a:r>
                    <a:endParaRPr lang="en-GB" sz="1400" dirty="0">
                      <a:solidFill>
                        <a:srgbClr val="000000"/>
                      </a:solidFill>
                    </a:endParaRPr>
                  </a:p>
                </p:txBody>
              </p:sp>
            </p:grpSp>
          </p:grpSp>
          <p:grpSp>
            <p:nvGrpSpPr>
              <p:cNvPr id="10276" name="Gruppo 10275">
                <a:extLst>
                  <a:ext uri="{FF2B5EF4-FFF2-40B4-BE49-F238E27FC236}">
                    <a16:creationId xmlns:a16="http://schemas.microsoft.com/office/drawing/2014/main" id="{D80B1378-2425-9AAE-B148-B171A665705D}"/>
                  </a:ext>
                </a:extLst>
              </p:cNvPr>
              <p:cNvGrpSpPr/>
              <p:nvPr/>
            </p:nvGrpSpPr>
            <p:grpSpPr>
              <a:xfrm>
                <a:off x="5495865" y="2638122"/>
                <a:ext cx="3036285" cy="1417482"/>
                <a:chOff x="5399304" y="4071829"/>
                <a:chExt cx="3036285" cy="1417482"/>
              </a:xfrm>
            </p:grpSpPr>
            <p:grpSp>
              <p:nvGrpSpPr>
                <p:cNvPr id="21" name="Gruppo 20">
                  <a:extLst>
                    <a:ext uri="{FF2B5EF4-FFF2-40B4-BE49-F238E27FC236}">
                      <a16:creationId xmlns:a16="http://schemas.microsoft.com/office/drawing/2014/main" id="{486621B5-7D80-E794-1186-723EE7D28C2D}"/>
                    </a:ext>
                  </a:extLst>
                </p:cNvPr>
                <p:cNvGrpSpPr/>
                <p:nvPr/>
              </p:nvGrpSpPr>
              <p:grpSpPr>
                <a:xfrm>
                  <a:off x="5539988" y="4071829"/>
                  <a:ext cx="2895601" cy="1064471"/>
                  <a:chOff x="5525718" y="3429000"/>
                  <a:chExt cx="2895601" cy="1064471"/>
                </a:xfrm>
              </p:grpSpPr>
              <p:sp>
                <p:nvSpPr>
                  <p:cNvPr id="22" name="Cubo 21">
                    <a:extLst>
                      <a:ext uri="{FF2B5EF4-FFF2-40B4-BE49-F238E27FC236}">
                        <a16:creationId xmlns:a16="http://schemas.microsoft.com/office/drawing/2014/main" id="{52511CED-14A2-89A5-2A21-23069ADD88C9}"/>
                      </a:ext>
                    </a:extLst>
                  </p:cNvPr>
                  <p:cNvSpPr/>
                  <p:nvPr/>
                </p:nvSpPr>
                <p:spPr bwMode="auto">
                  <a:xfrm>
                    <a:off x="5525718" y="4113392"/>
                    <a:ext cx="422310" cy="380079"/>
                  </a:xfrm>
                  <a:prstGeom prst="cube">
                    <a:avLst>
                      <a:gd name="adj" fmla="val 26973"/>
                    </a:avLst>
                  </a:prstGeom>
                  <a:ln>
                    <a:solidFill>
                      <a:srgbClr val="00B05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23" name="Cubo 22">
                    <a:extLst>
                      <a:ext uri="{FF2B5EF4-FFF2-40B4-BE49-F238E27FC236}">
                        <a16:creationId xmlns:a16="http://schemas.microsoft.com/office/drawing/2014/main" id="{33C76AB5-03D7-6DF4-5F32-26C572FED962}"/>
                      </a:ext>
                    </a:extLst>
                  </p:cNvPr>
                  <p:cNvSpPr>
                    <a:spLocks noChangeAspect="1"/>
                  </p:cNvSpPr>
                  <p:nvPr/>
                </p:nvSpPr>
                <p:spPr bwMode="auto">
                  <a:xfrm>
                    <a:off x="5932523" y="3986776"/>
                    <a:ext cx="562994" cy="506695"/>
                  </a:xfrm>
                  <a:prstGeom prst="cube">
                    <a:avLst>
                      <a:gd name="adj" fmla="val 46088"/>
                    </a:avLst>
                  </a:prstGeom>
                  <a:ln>
                    <a:solidFill>
                      <a:srgbClr val="00B05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24" name="Cubo 23">
                    <a:extLst>
                      <a:ext uri="{FF2B5EF4-FFF2-40B4-BE49-F238E27FC236}">
                        <a16:creationId xmlns:a16="http://schemas.microsoft.com/office/drawing/2014/main" id="{7BF66338-AB10-E53F-0D9B-3515E254084E}"/>
                      </a:ext>
                    </a:extLst>
                  </p:cNvPr>
                  <p:cNvSpPr>
                    <a:spLocks noChangeAspect="1"/>
                  </p:cNvSpPr>
                  <p:nvPr/>
                </p:nvSpPr>
                <p:spPr bwMode="auto">
                  <a:xfrm>
                    <a:off x="6383575" y="3796736"/>
                    <a:ext cx="760158" cy="696735"/>
                  </a:xfrm>
                  <a:prstGeom prst="cube">
                    <a:avLst>
                      <a:gd name="adj" fmla="val 61407"/>
                    </a:avLst>
                  </a:prstGeom>
                  <a:ln>
                    <a:solidFill>
                      <a:srgbClr val="00B05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25" name="Cubo 24">
                    <a:extLst>
                      <a:ext uri="{FF2B5EF4-FFF2-40B4-BE49-F238E27FC236}">
                        <a16:creationId xmlns:a16="http://schemas.microsoft.com/office/drawing/2014/main" id="{A36A19BB-9D3B-8323-3B42-39D2E42030E9}"/>
                      </a:ext>
                    </a:extLst>
                  </p:cNvPr>
                  <p:cNvSpPr>
                    <a:spLocks noChangeAspect="1"/>
                  </p:cNvSpPr>
                  <p:nvPr/>
                </p:nvSpPr>
                <p:spPr bwMode="auto">
                  <a:xfrm>
                    <a:off x="6853888" y="3691081"/>
                    <a:ext cx="871769" cy="802390"/>
                  </a:xfrm>
                  <a:prstGeom prst="cube">
                    <a:avLst>
                      <a:gd name="adj" fmla="val 67104"/>
                    </a:avLst>
                  </a:prstGeom>
                  <a:ln>
                    <a:solidFill>
                      <a:srgbClr val="00B05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26" name="Cubo 25">
                    <a:extLst>
                      <a:ext uri="{FF2B5EF4-FFF2-40B4-BE49-F238E27FC236}">
                        <a16:creationId xmlns:a16="http://schemas.microsoft.com/office/drawing/2014/main" id="{FD01A720-5104-F378-97FF-1CBDB636447A}"/>
                      </a:ext>
                    </a:extLst>
                  </p:cNvPr>
                  <p:cNvSpPr>
                    <a:spLocks noChangeAspect="1"/>
                  </p:cNvSpPr>
                  <p:nvPr/>
                </p:nvSpPr>
                <p:spPr bwMode="auto">
                  <a:xfrm>
                    <a:off x="7304080" y="3429000"/>
                    <a:ext cx="1117239" cy="1059228"/>
                  </a:xfrm>
                  <a:prstGeom prst="cube">
                    <a:avLst>
                      <a:gd name="adj" fmla="val 74942"/>
                    </a:avLst>
                  </a:prstGeom>
                  <a:ln>
                    <a:solidFill>
                      <a:srgbClr val="00B05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grpSp>
            <p:grpSp>
              <p:nvGrpSpPr>
                <p:cNvPr id="10275" name="Gruppo 10274">
                  <a:extLst>
                    <a:ext uri="{FF2B5EF4-FFF2-40B4-BE49-F238E27FC236}">
                      <a16:creationId xmlns:a16="http://schemas.microsoft.com/office/drawing/2014/main" id="{655183A3-2634-494C-58A8-A202096008B2}"/>
                    </a:ext>
                  </a:extLst>
                </p:cNvPr>
                <p:cNvGrpSpPr/>
                <p:nvPr/>
              </p:nvGrpSpPr>
              <p:grpSpPr>
                <a:xfrm>
                  <a:off x="5399304" y="5158366"/>
                  <a:ext cx="2377150" cy="330945"/>
                  <a:chOff x="5399304" y="5158366"/>
                  <a:chExt cx="2377150" cy="330945"/>
                </a:xfrm>
              </p:grpSpPr>
              <p:sp>
                <p:nvSpPr>
                  <p:cNvPr id="10249" name="CasellaDiTesto 10248">
                    <a:extLst>
                      <a:ext uri="{FF2B5EF4-FFF2-40B4-BE49-F238E27FC236}">
                        <a16:creationId xmlns:a16="http://schemas.microsoft.com/office/drawing/2014/main" id="{52F7EF74-5AA0-6B64-CA8B-8F0B4976D2D3}"/>
                      </a:ext>
                    </a:extLst>
                  </p:cNvPr>
                  <p:cNvSpPr txBox="1"/>
                  <p:nvPr/>
                </p:nvSpPr>
                <p:spPr>
                  <a:xfrm>
                    <a:off x="5399304" y="5172635"/>
                    <a:ext cx="562994" cy="315319"/>
                  </a:xfrm>
                  <a:prstGeom prst="rect">
                    <a:avLst/>
                  </a:prstGeom>
                  <a:noFill/>
                </p:spPr>
                <p:txBody>
                  <a:bodyPr wrap="square" rtlCol="0">
                    <a:spAutoFit/>
                  </a:bodyPr>
                  <a:lstStyle/>
                  <a:p>
                    <a:pPr algn="ctr"/>
                    <a:r>
                      <a:rPr lang="it-IT" sz="1400" dirty="0">
                        <a:solidFill>
                          <a:srgbClr val="000000"/>
                        </a:solidFill>
                      </a:rPr>
                      <a:t>48</a:t>
                    </a:r>
                    <a:endParaRPr lang="en-GB" sz="1400" dirty="0">
                      <a:solidFill>
                        <a:srgbClr val="000000"/>
                      </a:solidFill>
                    </a:endParaRPr>
                  </a:p>
                </p:txBody>
              </p:sp>
              <p:sp>
                <p:nvSpPr>
                  <p:cNvPr id="10250" name="CasellaDiTesto 10249">
                    <a:extLst>
                      <a:ext uri="{FF2B5EF4-FFF2-40B4-BE49-F238E27FC236}">
                        <a16:creationId xmlns:a16="http://schemas.microsoft.com/office/drawing/2014/main" id="{1BD557D1-5E6C-174F-1498-2FC78CE17F6A}"/>
                      </a:ext>
                    </a:extLst>
                  </p:cNvPr>
                  <p:cNvSpPr txBox="1"/>
                  <p:nvPr/>
                </p:nvSpPr>
                <p:spPr>
                  <a:xfrm>
                    <a:off x="5800905" y="5173992"/>
                    <a:ext cx="562994" cy="315319"/>
                  </a:xfrm>
                  <a:prstGeom prst="rect">
                    <a:avLst/>
                  </a:prstGeom>
                  <a:noFill/>
                </p:spPr>
                <p:txBody>
                  <a:bodyPr wrap="square" rtlCol="0">
                    <a:spAutoFit/>
                  </a:bodyPr>
                  <a:lstStyle/>
                  <a:p>
                    <a:pPr algn="ctr"/>
                    <a:r>
                      <a:rPr lang="it-IT" sz="1400" dirty="0">
                        <a:solidFill>
                          <a:srgbClr val="000000"/>
                        </a:solidFill>
                      </a:rPr>
                      <a:t>96</a:t>
                    </a:r>
                    <a:endParaRPr lang="en-GB" sz="1400" dirty="0">
                      <a:solidFill>
                        <a:srgbClr val="000000"/>
                      </a:solidFill>
                    </a:endParaRPr>
                  </a:p>
                </p:txBody>
              </p:sp>
              <p:sp>
                <p:nvSpPr>
                  <p:cNvPr id="10251" name="CasellaDiTesto 10250">
                    <a:extLst>
                      <a:ext uri="{FF2B5EF4-FFF2-40B4-BE49-F238E27FC236}">
                        <a16:creationId xmlns:a16="http://schemas.microsoft.com/office/drawing/2014/main" id="{6F9CB39C-DF65-F0FC-9EA1-F3180DFC3EE9}"/>
                      </a:ext>
                    </a:extLst>
                  </p:cNvPr>
                  <p:cNvSpPr txBox="1"/>
                  <p:nvPr/>
                </p:nvSpPr>
                <p:spPr>
                  <a:xfrm>
                    <a:off x="6272802" y="5162238"/>
                    <a:ext cx="562994" cy="315319"/>
                  </a:xfrm>
                  <a:prstGeom prst="rect">
                    <a:avLst/>
                  </a:prstGeom>
                  <a:noFill/>
                </p:spPr>
                <p:txBody>
                  <a:bodyPr wrap="square" rtlCol="0">
                    <a:spAutoFit/>
                  </a:bodyPr>
                  <a:lstStyle/>
                  <a:p>
                    <a:pPr algn="ctr"/>
                    <a:r>
                      <a:rPr lang="it-IT" sz="1400" dirty="0">
                        <a:solidFill>
                          <a:srgbClr val="000000"/>
                        </a:solidFill>
                      </a:rPr>
                      <a:t>192</a:t>
                    </a:r>
                    <a:endParaRPr lang="en-GB" sz="1400" dirty="0">
                      <a:solidFill>
                        <a:srgbClr val="000000"/>
                      </a:solidFill>
                    </a:endParaRPr>
                  </a:p>
                </p:txBody>
              </p:sp>
              <p:sp>
                <p:nvSpPr>
                  <p:cNvPr id="10252" name="CasellaDiTesto 10251">
                    <a:extLst>
                      <a:ext uri="{FF2B5EF4-FFF2-40B4-BE49-F238E27FC236}">
                        <a16:creationId xmlns:a16="http://schemas.microsoft.com/office/drawing/2014/main" id="{F0F6FDDB-E61C-1D14-B543-CD61A6AAF9EA}"/>
                      </a:ext>
                    </a:extLst>
                  </p:cNvPr>
                  <p:cNvSpPr txBox="1"/>
                  <p:nvPr/>
                </p:nvSpPr>
                <p:spPr>
                  <a:xfrm>
                    <a:off x="6750428" y="5168115"/>
                    <a:ext cx="562994" cy="315319"/>
                  </a:xfrm>
                  <a:prstGeom prst="rect">
                    <a:avLst/>
                  </a:prstGeom>
                  <a:noFill/>
                </p:spPr>
                <p:txBody>
                  <a:bodyPr wrap="square" rtlCol="0">
                    <a:spAutoFit/>
                  </a:bodyPr>
                  <a:lstStyle/>
                  <a:p>
                    <a:pPr algn="ctr"/>
                    <a:r>
                      <a:rPr lang="it-IT" sz="1400" dirty="0">
                        <a:solidFill>
                          <a:srgbClr val="000000"/>
                        </a:solidFill>
                      </a:rPr>
                      <a:t>384</a:t>
                    </a:r>
                    <a:endParaRPr lang="en-GB" sz="1400" dirty="0">
                      <a:solidFill>
                        <a:srgbClr val="000000"/>
                      </a:solidFill>
                    </a:endParaRPr>
                  </a:p>
                </p:txBody>
              </p:sp>
              <p:sp>
                <p:nvSpPr>
                  <p:cNvPr id="10253" name="CasellaDiTesto 10252">
                    <a:extLst>
                      <a:ext uri="{FF2B5EF4-FFF2-40B4-BE49-F238E27FC236}">
                        <a16:creationId xmlns:a16="http://schemas.microsoft.com/office/drawing/2014/main" id="{8ABB1AB4-7F01-B7CC-1811-F329376C2796}"/>
                      </a:ext>
                    </a:extLst>
                  </p:cNvPr>
                  <p:cNvSpPr txBox="1"/>
                  <p:nvPr/>
                </p:nvSpPr>
                <p:spPr>
                  <a:xfrm>
                    <a:off x="7213460" y="5158366"/>
                    <a:ext cx="562994" cy="315318"/>
                  </a:xfrm>
                  <a:prstGeom prst="rect">
                    <a:avLst/>
                  </a:prstGeom>
                  <a:noFill/>
                </p:spPr>
                <p:txBody>
                  <a:bodyPr wrap="square" rtlCol="0">
                    <a:spAutoFit/>
                  </a:bodyPr>
                  <a:lstStyle/>
                  <a:p>
                    <a:pPr algn="ctr"/>
                    <a:r>
                      <a:rPr lang="it-IT" sz="1400" dirty="0">
                        <a:solidFill>
                          <a:srgbClr val="000000"/>
                        </a:solidFill>
                      </a:rPr>
                      <a:t>768</a:t>
                    </a:r>
                    <a:endParaRPr lang="en-GB" sz="1400" dirty="0">
                      <a:solidFill>
                        <a:srgbClr val="000000"/>
                      </a:solidFill>
                    </a:endParaRPr>
                  </a:p>
                </p:txBody>
              </p:sp>
            </p:grpSp>
          </p:grpSp>
          <p:grpSp>
            <p:nvGrpSpPr>
              <p:cNvPr id="10272" name="Gruppo 10271">
                <a:extLst>
                  <a:ext uri="{FF2B5EF4-FFF2-40B4-BE49-F238E27FC236}">
                    <a16:creationId xmlns:a16="http://schemas.microsoft.com/office/drawing/2014/main" id="{507028F7-7508-7545-0D2F-89581A757271}"/>
                  </a:ext>
                </a:extLst>
              </p:cNvPr>
              <p:cNvGrpSpPr/>
              <p:nvPr/>
            </p:nvGrpSpPr>
            <p:grpSpPr>
              <a:xfrm>
                <a:off x="5521457" y="4256398"/>
                <a:ext cx="3011356" cy="1401206"/>
                <a:chOff x="5214368" y="1428643"/>
                <a:chExt cx="3011356" cy="1401206"/>
              </a:xfrm>
            </p:grpSpPr>
            <p:grpSp>
              <p:nvGrpSpPr>
                <p:cNvPr id="20" name="Gruppo 19">
                  <a:extLst>
                    <a:ext uri="{FF2B5EF4-FFF2-40B4-BE49-F238E27FC236}">
                      <a16:creationId xmlns:a16="http://schemas.microsoft.com/office/drawing/2014/main" id="{F638DB51-1A7C-65C0-5F04-BA327B2F2B17}"/>
                    </a:ext>
                  </a:extLst>
                </p:cNvPr>
                <p:cNvGrpSpPr/>
                <p:nvPr/>
              </p:nvGrpSpPr>
              <p:grpSpPr>
                <a:xfrm>
                  <a:off x="5330123" y="1428643"/>
                  <a:ext cx="2895601" cy="1064471"/>
                  <a:chOff x="5525718" y="3429000"/>
                  <a:chExt cx="2895601" cy="1064471"/>
                </a:xfrm>
              </p:grpSpPr>
              <p:sp>
                <p:nvSpPr>
                  <p:cNvPr id="15" name="Cubo 14">
                    <a:extLst>
                      <a:ext uri="{FF2B5EF4-FFF2-40B4-BE49-F238E27FC236}">
                        <a16:creationId xmlns:a16="http://schemas.microsoft.com/office/drawing/2014/main" id="{0614AC93-4EA1-7824-6333-1156F96857AE}"/>
                      </a:ext>
                    </a:extLst>
                  </p:cNvPr>
                  <p:cNvSpPr/>
                  <p:nvPr/>
                </p:nvSpPr>
                <p:spPr bwMode="auto">
                  <a:xfrm>
                    <a:off x="5525718" y="4113392"/>
                    <a:ext cx="422310" cy="380079"/>
                  </a:xfrm>
                  <a:prstGeom prst="cube">
                    <a:avLst>
                      <a:gd name="adj" fmla="val 26973"/>
                    </a:avLst>
                  </a:prstGeom>
                  <a:ln>
                    <a:solidFill>
                      <a:srgbClr val="7030A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6" name="Cubo 15">
                    <a:extLst>
                      <a:ext uri="{FF2B5EF4-FFF2-40B4-BE49-F238E27FC236}">
                        <a16:creationId xmlns:a16="http://schemas.microsoft.com/office/drawing/2014/main" id="{6C8A7A90-0DF8-91AF-CE4A-6F3C627BA5E8}"/>
                      </a:ext>
                    </a:extLst>
                  </p:cNvPr>
                  <p:cNvSpPr>
                    <a:spLocks noChangeAspect="1"/>
                  </p:cNvSpPr>
                  <p:nvPr/>
                </p:nvSpPr>
                <p:spPr bwMode="auto">
                  <a:xfrm>
                    <a:off x="5932523" y="3986776"/>
                    <a:ext cx="562994" cy="506695"/>
                  </a:xfrm>
                  <a:prstGeom prst="cube">
                    <a:avLst>
                      <a:gd name="adj" fmla="val 46088"/>
                    </a:avLst>
                  </a:prstGeom>
                  <a:ln>
                    <a:solidFill>
                      <a:srgbClr val="7030A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7" name="Cubo 16">
                    <a:extLst>
                      <a:ext uri="{FF2B5EF4-FFF2-40B4-BE49-F238E27FC236}">
                        <a16:creationId xmlns:a16="http://schemas.microsoft.com/office/drawing/2014/main" id="{D68AD806-88D7-FCA6-ED08-4866FD043D60}"/>
                      </a:ext>
                    </a:extLst>
                  </p:cNvPr>
                  <p:cNvSpPr>
                    <a:spLocks noChangeAspect="1"/>
                  </p:cNvSpPr>
                  <p:nvPr/>
                </p:nvSpPr>
                <p:spPr bwMode="auto">
                  <a:xfrm>
                    <a:off x="6383575" y="3796736"/>
                    <a:ext cx="760158" cy="696735"/>
                  </a:xfrm>
                  <a:prstGeom prst="cube">
                    <a:avLst>
                      <a:gd name="adj" fmla="val 61407"/>
                    </a:avLst>
                  </a:prstGeom>
                  <a:ln>
                    <a:solidFill>
                      <a:srgbClr val="7030A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8" name="Cubo 17">
                    <a:extLst>
                      <a:ext uri="{FF2B5EF4-FFF2-40B4-BE49-F238E27FC236}">
                        <a16:creationId xmlns:a16="http://schemas.microsoft.com/office/drawing/2014/main" id="{4DD4BF13-EDE8-6874-D5D8-377083C0B586}"/>
                      </a:ext>
                    </a:extLst>
                  </p:cNvPr>
                  <p:cNvSpPr>
                    <a:spLocks noChangeAspect="1"/>
                  </p:cNvSpPr>
                  <p:nvPr/>
                </p:nvSpPr>
                <p:spPr bwMode="auto">
                  <a:xfrm>
                    <a:off x="6853888" y="3691081"/>
                    <a:ext cx="871769" cy="802390"/>
                  </a:xfrm>
                  <a:prstGeom prst="cube">
                    <a:avLst>
                      <a:gd name="adj" fmla="val 67104"/>
                    </a:avLst>
                  </a:prstGeom>
                  <a:ln>
                    <a:solidFill>
                      <a:srgbClr val="7030A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9" name="Cubo 18">
                    <a:extLst>
                      <a:ext uri="{FF2B5EF4-FFF2-40B4-BE49-F238E27FC236}">
                        <a16:creationId xmlns:a16="http://schemas.microsoft.com/office/drawing/2014/main" id="{8358B78D-065C-B64D-9CE7-470E00CCAED2}"/>
                      </a:ext>
                    </a:extLst>
                  </p:cNvPr>
                  <p:cNvSpPr>
                    <a:spLocks noChangeAspect="1"/>
                  </p:cNvSpPr>
                  <p:nvPr/>
                </p:nvSpPr>
                <p:spPr bwMode="auto">
                  <a:xfrm>
                    <a:off x="7304080" y="3429000"/>
                    <a:ext cx="1117239" cy="1059228"/>
                  </a:xfrm>
                  <a:prstGeom prst="cube">
                    <a:avLst>
                      <a:gd name="adj" fmla="val 74942"/>
                    </a:avLst>
                  </a:prstGeom>
                  <a:ln>
                    <a:solidFill>
                      <a:srgbClr val="7030A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grpSp>
            <p:grpSp>
              <p:nvGrpSpPr>
                <p:cNvPr id="10271" name="Gruppo 10270">
                  <a:extLst>
                    <a:ext uri="{FF2B5EF4-FFF2-40B4-BE49-F238E27FC236}">
                      <a16:creationId xmlns:a16="http://schemas.microsoft.com/office/drawing/2014/main" id="{28DFD426-3FD0-7E9E-FAD5-7EE82C931084}"/>
                    </a:ext>
                  </a:extLst>
                </p:cNvPr>
                <p:cNvGrpSpPr/>
                <p:nvPr/>
              </p:nvGrpSpPr>
              <p:grpSpPr>
                <a:xfrm>
                  <a:off x="5214368" y="2505380"/>
                  <a:ext cx="2336216" cy="324469"/>
                  <a:chOff x="5214368" y="2505380"/>
                  <a:chExt cx="2336216" cy="324469"/>
                </a:xfrm>
              </p:grpSpPr>
              <p:sp>
                <p:nvSpPr>
                  <p:cNvPr id="10261" name="CasellaDiTesto 10260">
                    <a:extLst>
                      <a:ext uri="{FF2B5EF4-FFF2-40B4-BE49-F238E27FC236}">
                        <a16:creationId xmlns:a16="http://schemas.microsoft.com/office/drawing/2014/main" id="{CB5E5B09-94BC-6412-5876-2A5CAB5A159B}"/>
                      </a:ext>
                    </a:extLst>
                  </p:cNvPr>
                  <p:cNvSpPr txBox="1"/>
                  <p:nvPr/>
                </p:nvSpPr>
                <p:spPr>
                  <a:xfrm>
                    <a:off x="5214368" y="2513877"/>
                    <a:ext cx="562994" cy="315318"/>
                  </a:xfrm>
                  <a:prstGeom prst="rect">
                    <a:avLst/>
                  </a:prstGeom>
                  <a:noFill/>
                </p:spPr>
                <p:txBody>
                  <a:bodyPr wrap="square" rtlCol="0">
                    <a:spAutoFit/>
                  </a:bodyPr>
                  <a:lstStyle/>
                  <a:p>
                    <a:pPr algn="ctr"/>
                    <a:r>
                      <a:rPr lang="it-IT" sz="1400" dirty="0">
                        <a:solidFill>
                          <a:srgbClr val="000000"/>
                        </a:solidFill>
                      </a:rPr>
                      <a:t>32</a:t>
                    </a:r>
                    <a:endParaRPr lang="en-GB" sz="1400" dirty="0">
                      <a:solidFill>
                        <a:srgbClr val="000000"/>
                      </a:solidFill>
                    </a:endParaRPr>
                  </a:p>
                </p:txBody>
              </p:sp>
              <p:sp>
                <p:nvSpPr>
                  <p:cNvPr id="10262" name="CasellaDiTesto 10261">
                    <a:extLst>
                      <a:ext uri="{FF2B5EF4-FFF2-40B4-BE49-F238E27FC236}">
                        <a16:creationId xmlns:a16="http://schemas.microsoft.com/office/drawing/2014/main" id="{9E8FDFBC-5838-4412-1F5C-0A94F5CD5BA6}"/>
                      </a:ext>
                    </a:extLst>
                  </p:cNvPr>
                  <p:cNvSpPr txBox="1"/>
                  <p:nvPr/>
                </p:nvSpPr>
                <p:spPr>
                  <a:xfrm>
                    <a:off x="5623697" y="2514531"/>
                    <a:ext cx="562994" cy="315318"/>
                  </a:xfrm>
                  <a:prstGeom prst="rect">
                    <a:avLst/>
                  </a:prstGeom>
                  <a:noFill/>
                </p:spPr>
                <p:txBody>
                  <a:bodyPr wrap="square" rtlCol="0">
                    <a:spAutoFit/>
                  </a:bodyPr>
                  <a:lstStyle/>
                  <a:p>
                    <a:pPr algn="ctr"/>
                    <a:r>
                      <a:rPr lang="it-IT" sz="1400" dirty="0">
                        <a:solidFill>
                          <a:srgbClr val="000000"/>
                        </a:solidFill>
                      </a:rPr>
                      <a:t>64</a:t>
                    </a:r>
                    <a:endParaRPr lang="en-GB" sz="1400" dirty="0">
                      <a:solidFill>
                        <a:srgbClr val="000000"/>
                      </a:solidFill>
                    </a:endParaRPr>
                  </a:p>
                </p:txBody>
              </p:sp>
              <p:sp>
                <p:nvSpPr>
                  <p:cNvPr id="10263" name="CasellaDiTesto 10262">
                    <a:extLst>
                      <a:ext uri="{FF2B5EF4-FFF2-40B4-BE49-F238E27FC236}">
                        <a16:creationId xmlns:a16="http://schemas.microsoft.com/office/drawing/2014/main" id="{465D5155-2421-69DD-8C9A-8725953A7558}"/>
                      </a:ext>
                    </a:extLst>
                  </p:cNvPr>
                  <p:cNvSpPr txBox="1"/>
                  <p:nvPr/>
                </p:nvSpPr>
                <p:spPr>
                  <a:xfrm>
                    <a:off x="6064521" y="2511255"/>
                    <a:ext cx="562994" cy="315319"/>
                  </a:xfrm>
                  <a:prstGeom prst="rect">
                    <a:avLst/>
                  </a:prstGeom>
                  <a:noFill/>
                </p:spPr>
                <p:txBody>
                  <a:bodyPr wrap="square" rtlCol="0">
                    <a:spAutoFit/>
                  </a:bodyPr>
                  <a:lstStyle/>
                  <a:p>
                    <a:pPr algn="ctr"/>
                    <a:r>
                      <a:rPr lang="it-IT" sz="1400" dirty="0">
                        <a:solidFill>
                          <a:srgbClr val="000000"/>
                        </a:solidFill>
                      </a:rPr>
                      <a:t>128</a:t>
                    </a:r>
                    <a:endParaRPr lang="en-GB" sz="1400" dirty="0">
                      <a:solidFill>
                        <a:srgbClr val="000000"/>
                      </a:solidFill>
                    </a:endParaRPr>
                  </a:p>
                </p:txBody>
              </p:sp>
              <p:sp>
                <p:nvSpPr>
                  <p:cNvPr id="10264" name="CasellaDiTesto 10263">
                    <a:extLst>
                      <a:ext uri="{FF2B5EF4-FFF2-40B4-BE49-F238E27FC236}">
                        <a16:creationId xmlns:a16="http://schemas.microsoft.com/office/drawing/2014/main" id="{5942BAA7-1F28-7E50-C336-70F934ECCCEA}"/>
                      </a:ext>
                    </a:extLst>
                  </p:cNvPr>
                  <p:cNvSpPr txBox="1"/>
                  <p:nvPr/>
                </p:nvSpPr>
                <p:spPr>
                  <a:xfrm>
                    <a:off x="6546766" y="2509355"/>
                    <a:ext cx="562994" cy="315318"/>
                  </a:xfrm>
                  <a:prstGeom prst="rect">
                    <a:avLst/>
                  </a:prstGeom>
                  <a:noFill/>
                </p:spPr>
                <p:txBody>
                  <a:bodyPr wrap="square" rtlCol="0">
                    <a:spAutoFit/>
                  </a:bodyPr>
                  <a:lstStyle/>
                  <a:p>
                    <a:pPr algn="ctr"/>
                    <a:r>
                      <a:rPr lang="it-IT" sz="1400" dirty="0">
                        <a:solidFill>
                          <a:srgbClr val="000000"/>
                        </a:solidFill>
                      </a:rPr>
                      <a:t>256</a:t>
                    </a:r>
                    <a:endParaRPr lang="en-GB" sz="1400" dirty="0">
                      <a:solidFill>
                        <a:srgbClr val="000000"/>
                      </a:solidFill>
                    </a:endParaRPr>
                  </a:p>
                </p:txBody>
              </p:sp>
              <p:sp>
                <p:nvSpPr>
                  <p:cNvPr id="10270" name="CasellaDiTesto 10269">
                    <a:extLst>
                      <a:ext uri="{FF2B5EF4-FFF2-40B4-BE49-F238E27FC236}">
                        <a16:creationId xmlns:a16="http://schemas.microsoft.com/office/drawing/2014/main" id="{4A1A65B6-9B6E-F543-73CA-E1353510A1D6}"/>
                      </a:ext>
                    </a:extLst>
                  </p:cNvPr>
                  <p:cNvSpPr txBox="1"/>
                  <p:nvPr/>
                </p:nvSpPr>
                <p:spPr>
                  <a:xfrm>
                    <a:off x="6987590" y="2505380"/>
                    <a:ext cx="562994" cy="315318"/>
                  </a:xfrm>
                  <a:prstGeom prst="rect">
                    <a:avLst/>
                  </a:prstGeom>
                  <a:noFill/>
                </p:spPr>
                <p:txBody>
                  <a:bodyPr wrap="square" rtlCol="0">
                    <a:spAutoFit/>
                  </a:bodyPr>
                  <a:lstStyle/>
                  <a:p>
                    <a:pPr algn="ctr"/>
                    <a:r>
                      <a:rPr lang="it-IT" sz="1400" dirty="0">
                        <a:solidFill>
                          <a:srgbClr val="000000"/>
                        </a:solidFill>
                      </a:rPr>
                      <a:t>512</a:t>
                    </a:r>
                    <a:endParaRPr lang="en-GB" sz="1400" dirty="0">
                      <a:solidFill>
                        <a:srgbClr val="000000"/>
                      </a:solidFill>
                    </a:endParaRPr>
                  </a:p>
                </p:txBody>
              </p:sp>
            </p:grpSp>
          </p:grpSp>
        </p:grpSp>
        <p:sp>
          <p:nvSpPr>
            <p:cNvPr id="10278" name="CasellaDiTesto 10277">
              <a:extLst>
                <a:ext uri="{FF2B5EF4-FFF2-40B4-BE49-F238E27FC236}">
                  <a16:creationId xmlns:a16="http://schemas.microsoft.com/office/drawing/2014/main" id="{B59D18AE-BCBF-A45D-B87B-35D5383F960E}"/>
                </a:ext>
              </a:extLst>
            </p:cNvPr>
            <p:cNvSpPr txBox="1"/>
            <p:nvPr/>
          </p:nvSpPr>
          <p:spPr>
            <a:xfrm>
              <a:off x="5566005" y="5443596"/>
              <a:ext cx="2591457" cy="338554"/>
            </a:xfrm>
            <a:prstGeom prst="rect">
              <a:avLst/>
            </a:prstGeom>
            <a:noFill/>
          </p:spPr>
          <p:txBody>
            <a:bodyPr wrap="square" rtlCol="0">
              <a:spAutoFit/>
            </a:bodyPr>
            <a:lstStyle/>
            <a:p>
              <a:pPr algn="ctr"/>
              <a:r>
                <a:rPr lang="it-IT" sz="1600" dirty="0">
                  <a:solidFill>
                    <a:srgbClr val="000000"/>
                  </a:solidFill>
                </a:rPr>
                <a:t>Feature </a:t>
              </a:r>
              <a:r>
                <a:rPr lang="it-IT" sz="1600" dirty="0" err="1">
                  <a:solidFill>
                    <a:srgbClr val="000000"/>
                  </a:solidFill>
                </a:rPr>
                <a:t>Dimensionality</a:t>
              </a:r>
              <a:endParaRPr lang="en-GB" sz="1600" dirty="0">
                <a:solidFill>
                  <a:srgbClr val="000000"/>
                </a:solidFill>
              </a:endParaRPr>
            </a:p>
          </p:txBody>
        </p:sp>
      </p:grpSp>
      <p:grpSp>
        <p:nvGrpSpPr>
          <p:cNvPr id="10283" name="Gruppo 10282">
            <a:extLst>
              <a:ext uri="{FF2B5EF4-FFF2-40B4-BE49-F238E27FC236}">
                <a16:creationId xmlns:a16="http://schemas.microsoft.com/office/drawing/2014/main" id="{E5391316-FD31-B74D-8A59-75D2D6D6EAD9}"/>
              </a:ext>
            </a:extLst>
          </p:cNvPr>
          <p:cNvGrpSpPr/>
          <p:nvPr/>
        </p:nvGrpSpPr>
        <p:grpSpPr>
          <a:xfrm>
            <a:off x="832476" y="1321036"/>
            <a:ext cx="3663002" cy="4461114"/>
            <a:chOff x="832476" y="1321036"/>
            <a:chExt cx="3663002" cy="4461114"/>
          </a:xfrm>
        </p:grpSpPr>
        <p:pic>
          <p:nvPicPr>
            <p:cNvPr id="10281" name="Immagine 10280" descr="Immagine che contiene cubo&#10;&#10;Descrizione generata automaticamente">
              <a:extLst>
                <a:ext uri="{FF2B5EF4-FFF2-40B4-BE49-F238E27FC236}">
                  <a16:creationId xmlns:a16="http://schemas.microsoft.com/office/drawing/2014/main" id="{6028890A-E2CC-C1CB-B5F7-95C4F91875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476" y="1321036"/>
              <a:ext cx="3663002" cy="3980172"/>
            </a:xfrm>
            <a:prstGeom prst="rect">
              <a:avLst/>
            </a:prstGeom>
          </p:spPr>
        </p:pic>
        <p:sp>
          <p:nvSpPr>
            <p:cNvPr id="10282" name="CasellaDiTesto 10281">
              <a:extLst>
                <a:ext uri="{FF2B5EF4-FFF2-40B4-BE49-F238E27FC236}">
                  <a16:creationId xmlns:a16="http://schemas.microsoft.com/office/drawing/2014/main" id="{B3CEBD07-3010-D729-EBCA-212B7C55A107}"/>
                </a:ext>
              </a:extLst>
            </p:cNvPr>
            <p:cNvSpPr txBox="1"/>
            <p:nvPr/>
          </p:nvSpPr>
          <p:spPr>
            <a:xfrm>
              <a:off x="1062101" y="5443596"/>
              <a:ext cx="3203752" cy="338554"/>
            </a:xfrm>
            <a:prstGeom prst="rect">
              <a:avLst/>
            </a:prstGeom>
            <a:noFill/>
          </p:spPr>
          <p:txBody>
            <a:bodyPr wrap="square" rtlCol="0">
              <a:spAutoFit/>
            </a:bodyPr>
            <a:lstStyle/>
            <a:p>
              <a:pPr algn="ctr"/>
              <a:r>
                <a:rPr lang="it-IT" sz="1600" dirty="0">
                  <a:solidFill>
                    <a:srgbClr val="000000"/>
                  </a:solidFill>
                </a:rPr>
                <a:t>Batch/Channel </a:t>
              </a:r>
              <a:r>
                <a:rPr lang="it-IT" sz="1600" dirty="0" err="1">
                  <a:solidFill>
                    <a:srgbClr val="000000"/>
                  </a:solidFill>
                </a:rPr>
                <a:t>Normalization</a:t>
              </a:r>
              <a:endParaRPr lang="en-GB" sz="1600" dirty="0">
                <a:solidFill>
                  <a:srgbClr val="000000"/>
                </a:solidFill>
              </a:endParaRPr>
            </a:p>
          </p:txBody>
        </p:sp>
      </p:grpSp>
    </p:spTree>
    <p:extLst>
      <p:ext uri="{BB962C8B-B14F-4D97-AF65-F5344CB8AC3E}">
        <p14:creationId xmlns:p14="http://schemas.microsoft.com/office/powerpoint/2010/main" val="7639015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egnaposto data 3">
            <a:extLst>
              <a:ext uri="{FF2B5EF4-FFF2-40B4-BE49-F238E27FC236}">
                <a16:creationId xmlns:a16="http://schemas.microsoft.com/office/drawing/2014/main" id="{9B8292F6-CBDA-E9FD-75F0-B36DAB85FFAB}"/>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167E3B0B-DB4C-41AF-9EC4-C186560DCD71}" type="datetime1">
              <a:rPr lang="it-IT" altLang="it-IT" sz="1100"/>
              <a:pPr/>
              <a:t>21/05/2023</a:t>
            </a:fld>
            <a:endParaRPr lang="it-IT" altLang="it-IT" sz="1100"/>
          </a:p>
        </p:txBody>
      </p:sp>
      <p:sp>
        <p:nvSpPr>
          <p:cNvPr id="10243" name="Segnaposto piè di pagina 4">
            <a:extLst>
              <a:ext uri="{FF2B5EF4-FFF2-40B4-BE49-F238E27FC236}">
                <a16:creationId xmlns:a16="http://schemas.microsoft.com/office/drawing/2014/main" id="{C9B8F0B8-F0D3-CA9B-DFA5-916B0CBAF0D5}"/>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0244" name="Segnaposto numero diapositiva 5">
            <a:extLst>
              <a:ext uri="{FF2B5EF4-FFF2-40B4-BE49-F238E27FC236}">
                <a16:creationId xmlns:a16="http://schemas.microsoft.com/office/drawing/2014/main" id="{574F413A-2956-7C6D-313C-CBE786C61F9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83F64888-5FC8-4DD9-AEE1-0DCC84BBF39F}" type="slidenum">
              <a:rPr lang="it-IT" altLang="it-IT" sz="1100" smtClean="0"/>
              <a:pPr/>
              <a:t>35</a:t>
            </a:fld>
            <a:endParaRPr lang="it-IT" altLang="it-IT" sz="1100"/>
          </a:p>
        </p:txBody>
      </p:sp>
      <p:sp>
        <p:nvSpPr>
          <p:cNvPr id="10245" name="Rectangle 4">
            <a:extLst>
              <a:ext uri="{FF2B5EF4-FFF2-40B4-BE49-F238E27FC236}">
                <a16:creationId xmlns:a16="http://schemas.microsoft.com/office/drawing/2014/main" id="{0EDE714C-7A75-2183-4E2F-A1C290A80668}"/>
              </a:ext>
            </a:extLst>
          </p:cNvPr>
          <p:cNvSpPr>
            <a:spLocks noGrp="1" noChangeArrowheads="1"/>
          </p:cNvSpPr>
          <p:nvPr>
            <p:ph type="title"/>
          </p:nvPr>
        </p:nvSpPr>
        <p:spPr>
          <a:xfrm>
            <a:off x="1116013" y="409575"/>
            <a:ext cx="7416800" cy="504825"/>
          </a:xfrm>
        </p:spPr>
        <p:txBody>
          <a:bodyPr/>
          <a:lstStyle/>
          <a:p>
            <a:pPr eaLnBrk="1" hangingPunct="1"/>
            <a:r>
              <a:rPr lang="it-IT" altLang="it-IT" sz="2200" b="0" dirty="0" err="1"/>
              <a:t>Hypertuning</a:t>
            </a:r>
            <a:r>
              <a:rPr lang="it-IT" altLang="it-IT" sz="2200" b="0" dirty="0"/>
              <a:t> and </a:t>
            </a:r>
            <a:r>
              <a:rPr lang="it-IT" altLang="it-IT" sz="2200" b="0" dirty="0" err="1"/>
              <a:t>Ablation</a:t>
            </a:r>
            <a:r>
              <a:rPr lang="it-IT" altLang="it-IT" sz="2200" b="0" dirty="0"/>
              <a:t> Studies</a:t>
            </a:r>
          </a:p>
        </p:txBody>
      </p:sp>
      <p:grpSp>
        <p:nvGrpSpPr>
          <p:cNvPr id="8" name="Gruppo 7">
            <a:extLst>
              <a:ext uri="{FF2B5EF4-FFF2-40B4-BE49-F238E27FC236}">
                <a16:creationId xmlns:a16="http://schemas.microsoft.com/office/drawing/2014/main" id="{0D2DCBD9-F2BC-721A-24DC-AA104E5B2808}"/>
              </a:ext>
            </a:extLst>
          </p:cNvPr>
          <p:cNvGrpSpPr/>
          <p:nvPr/>
        </p:nvGrpSpPr>
        <p:grpSpPr>
          <a:xfrm>
            <a:off x="803830" y="1490355"/>
            <a:ext cx="7536340" cy="4080490"/>
            <a:chOff x="803830" y="1490355"/>
            <a:chExt cx="7536340" cy="4080490"/>
          </a:xfrm>
        </p:grpSpPr>
        <p:sp>
          <p:nvSpPr>
            <p:cNvPr id="10278" name="CasellaDiTesto 10277">
              <a:extLst>
                <a:ext uri="{FF2B5EF4-FFF2-40B4-BE49-F238E27FC236}">
                  <a16:creationId xmlns:a16="http://schemas.microsoft.com/office/drawing/2014/main" id="{B59D18AE-BCBF-A45D-B87B-35D5383F960E}"/>
                </a:ext>
              </a:extLst>
            </p:cNvPr>
            <p:cNvSpPr txBox="1"/>
            <p:nvPr/>
          </p:nvSpPr>
          <p:spPr>
            <a:xfrm>
              <a:off x="3083628" y="5232291"/>
              <a:ext cx="2591457" cy="338554"/>
            </a:xfrm>
            <a:prstGeom prst="rect">
              <a:avLst/>
            </a:prstGeom>
            <a:noFill/>
          </p:spPr>
          <p:txBody>
            <a:bodyPr wrap="square" rtlCol="0">
              <a:spAutoFit/>
            </a:bodyPr>
            <a:lstStyle/>
            <a:p>
              <a:pPr algn="ctr"/>
              <a:r>
                <a:rPr lang="it-IT" sz="1600" dirty="0">
                  <a:solidFill>
                    <a:srgbClr val="000000"/>
                  </a:solidFill>
                </a:rPr>
                <a:t>Feature </a:t>
              </a:r>
              <a:r>
                <a:rPr lang="it-IT" sz="1600" dirty="0" err="1">
                  <a:solidFill>
                    <a:srgbClr val="000000"/>
                  </a:solidFill>
                </a:rPr>
                <a:t>Dimensionality</a:t>
              </a:r>
              <a:endParaRPr lang="en-GB" sz="1600" dirty="0">
                <a:solidFill>
                  <a:srgbClr val="000000"/>
                </a:solidFill>
              </a:endParaRPr>
            </a:p>
          </p:txBody>
        </p:sp>
        <p:grpSp>
          <p:nvGrpSpPr>
            <p:cNvPr id="5" name="Gruppo 4">
              <a:extLst>
                <a:ext uri="{FF2B5EF4-FFF2-40B4-BE49-F238E27FC236}">
                  <a16:creationId xmlns:a16="http://schemas.microsoft.com/office/drawing/2014/main" id="{E7966DA1-DFC4-ACF8-9B12-41277F5F8C30}"/>
                </a:ext>
              </a:extLst>
            </p:cNvPr>
            <p:cNvGrpSpPr/>
            <p:nvPr/>
          </p:nvGrpSpPr>
          <p:grpSpPr>
            <a:xfrm>
              <a:off x="803830" y="1494777"/>
              <a:ext cx="2762560" cy="1289077"/>
              <a:chOff x="803830" y="1494777"/>
              <a:chExt cx="2762560" cy="1289077"/>
            </a:xfrm>
          </p:grpSpPr>
          <p:grpSp>
            <p:nvGrpSpPr>
              <p:cNvPr id="13" name="Gruppo 12">
                <a:extLst>
                  <a:ext uri="{FF2B5EF4-FFF2-40B4-BE49-F238E27FC236}">
                    <a16:creationId xmlns:a16="http://schemas.microsoft.com/office/drawing/2014/main" id="{6CCB47C5-DAF4-56C9-2328-CE679CC5D08D}"/>
                  </a:ext>
                </a:extLst>
              </p:cNvPr>
              <p:cNvGrpSpPr>
                <a:grpSpLocks noChangeAspect="1"/>
              </p:cNvGrpSpPr>
              <p:nvPr/>
            </p:nvGrpSpPr>
            <p:grpSpPr>
              <a:xfrm>
                <a:off x="931831" y="1494777"/>
                <a:ext cx="2634559" cy="968507"/>
                <a:chOff x="2461198" y="2703034"/>
                <a:chExt cx="4937281" cy="1815026"/>
              </a:xfrm>
            </p:grpSpPr>
            <p:sp>
              <p:nvSpPr>
                <p:cNvPr id="2" name="Cubo 1">
                  <a:extLst>
                    <a:ext uri="{FF2B5EF4-FFF2-40B4-BE49-F238E27FC236}">
                      <a16:creationId xmlns:a16="http://schemas.microsoft.com/office/drawing/2014/main" id="{B5462E80-F0AA-3BF8-3743-BCCAD9D6C785}"/>
                    </a:ext>
                  </a:extLst>
                </p:cNvPr>
                <p:cNvSpPr/>
                <p:nvPr/>
              </p:nvSpPr>
              <p:spPr bwMode="auto">
                <a:xfrm>
                  <a:off x="2461198" y="3869988"/>
                  <a:ext cx="720080" cy="648072"/>
                </a:xfrm>
                <a:prstGeom prst="cube">
                  <a:avLst>
                    <a:gd name="adj" fmla="val 26973"/>
                  </a:avLst>
                </a:prstGeom>
                <a:ln>
                  <a:solidFill>
                    <a:srgbClr val="00B0F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0" name="Cubo 9">
                  <a:extLst>
                    <a:ext uri="{FF2B5EF4-FFF2-40B4-BE49-F238E27FC236}">
                      <a16:creationId xmlns:a16="http://schemas.microsoft.com/office/drawing/2014/main" id="{DD8AEBF9-8D35-49B5-9A4C-96FDBDE99DC4}"/>
                    </a:ext>
                  </a:extLst>
                </p:cNvPr>
                <p:cNvSpPr>
                  <a:spLocks noChangeAspect="1"/>
                </p:cNvSpPr>
                <p:nvPr/>
              </p:nvSpPr>
              <p:spPr bwMode="auto">
                <a:xfrm>
                  <a:off x="3154840" y="3654096"/>
                  <a:ext cx="959960" cy="863964"/>
                </a:xfrm>
                <a:prstGeom prst="cube">
                  <a:avLst>
                    <a:gd name="adj" fmla="val 46088"/>
                  </a:avLst>
                </a:prstGeom>
                <a:ln>
                  <a:solidFill>
                    <a:srgbClr val="00B0F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9" name="Cubo 8">
                  <a:extLst>
                    <a:ext uri="{FF2B5EF4-FFF2-40B4-BE49-F238E27FC236}">
                      <a16:creationId xmlns:a16="http://schemas.microsoft.com/office/drawing/2014/main" id="{73B30209-509D-E331-833A-0D7B78D6FBE5}"/>
                    </a:ext>
                  </a:extLst>
                </p:cNvPr>
                <p:cNvSpPr>
                  <a:spLocks noChangeAspect="1"/>
                </p:cNvSpPr>
                <p:nvPr/>
              </p:nvSpPr>
              <p:spPr bwMode="auto">
                <a:xfrm>
                  <a:off x="3923928" y="3330060"/>
                  <a:ext cx="1296144" cy="1188000"/>
                </a:xfrm>
                <a:prstGeom prst="cube">
                  <a:avLst>
                    <a:gd name="adj" fmla="val 61407"/>
                  </a:avLst>
                </a:prstGeom>
                <a:ln>
                  <a:solidFill>
                    <a:srgbClr val="00B0F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1" name="Cubo 10">
                  <a:extLst>
                    <a:ext uri="{FF2B5EF4-FFF2-40B4-BE49-F238E27FC236}">
                      <a16:creationId xmlns:a16="http://schemas.microsoft.com/office/drawing/2014/main" id="{B117E409-5120-104F-F6C0-4DEB1CF585C1}"/>
                    </a:ext>
                  </a:extLst>
                </p:cNvPr>
                <p:cNvSpPr>
                  <a:spLocks noChangeAspect="1"/>
                </p:cNvSpPr>
                <p:nvPr/>
              </p:nvSpPr>
              <p:spPr bwMode="auto">
                <a:xfrm>
                  <a:off x="4725857" y="3149908"/>
                  <a:ext cx="1486450" cy="1368152"/>
                </a:xfrm>
                <a:prstGeom prst="cube">
                  <a:avLst>
                    <a:gd name="adj" fmla="val 67104"/>
                  </a:avLst>
                </a:prstGeom>
                <a:ln>
                  <a:solidFill>
                    <a:srgbClr val="00B0F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2" name="Cubo 11">
                  <a:extLst>
                    <a:ext uri="{FF2B5EF4-FFF2-40B4-BE49-F238E27FC236}">
                      <a16:creationId xmlns:a16="http://schemas.microsoft.com/office/drawing/2014/main" id="{5EBCB68F-A385-94FB-68DB-5EA7ED3B6D70}"/>
                    </a:ext>
                  </a:extLst>
                </p:cNvPr>
                <p:cNvSpPr>
                  <a:spLocks noChangeAspect="1"/>
                </p:cNvSpPr>
                <p:nvPr/>
              </p:nvSpPr>
              <p:spPr bwMode="auto">
                <a:xfrm>
                  <a:off x="5493478" y="2703034"/>
                  <a:ext cx="1905001" cy="1806086"/>
                </a:xfrm>
                <a:prstGeom prst="cube">
                  <a:avLst>
                    <a:gd name="adj" fmla="val 74942"/>
                  </a:avLst>
                </a:prstGeom>
                <a:ln>
                  <a:solidFill>
                    <a:srgbClr val="00B0F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grpSp>
          <p:grpSp>
            <p:nvGrpSpPr>
              <p:cNvPr id="10273" name="Gruppo 10272">
                <a:extLst>
                  <a:ext uri="{FF2B5EF4-FFF2-40B4-BE49-F238E27FC236}">
                    <a16:creationId xmlns:a16="http://schemas.microsoft.com/office/drawing/2014/main" id="{ADC73918-8699-F9C9-9A6C-6E26740F6196}"/>
                  </a:ext>
                </a:extLst>
              </p:cNvPr>
              <p:cNvGrpSpPr/>
              <p:nvPr/>
            </p:nvGrpSpPr>
            <p:grpSpPr>
              <a:xfrm>
                <a:off x="803830" y="2492304"/>
                <a:ext cx="2142547" cy="291550"/>
                <a:chOff x="971600" y="2517856"/>
                <a:chExt cx="2354839" cy="320438"/>
              </a:xfrm>
            </p:grpSpPr>
            <p:sp>
              <p:nvSpPr>
                <p:cNvPr id="27" name="CasellaDiTesto 26">
                  <a:extLst>
                    <a:ext uri="{FF2B5EF4-FFF2-40B4-BE49-F238E27FC236}">
                      <a16:creationId xmlns:a16="http://schemas.microsoft.com/office/drawing/2014/main" id="{D1A8AEBC-862C-A050-805E-D7EAE6DBB8B9}"/>
                    </a:ext>
                  </a:extLst>
                </p:cNvPr>
                <p:cNvSpPr txBox="1"/>
                <p:nvPr/>
              </p:nvSpPr>
              <p:spPr>
                <a:xfrm>
                  <a:off x="971600" y="2517856"/>
                  <a:ext cx="562994" cy="315318"/>
                </a:xfrm>
                <a:prstGeom prst="rect">
                  <a:avLst/>
                </a:prstGeom>
                <a:noFill/>
              </p:spPr>
              <p:txBody>
                <a:bodyPr wrap="square" rtlCol="0">
                  <a:spAutoFit/>
                </a:bodyPr>
                <a:lstStyle/>
                <a:p>
                  <a:pPr algn="ctr"/>
                  <a:r>
                    <a:rPr lang="it-IT" sz="1400" dirty="0">
                      <a:solidFill>
                        <a:srgbClr val="000000"/>
                      </a:solidFill>
                    </a:rPr>
                    <a:t>16</a:t>
                  </a:r>
                  <a:endParaRPr lang="en-GB" sz="1400" dirty="0">
                    <a:solidFill>
                      <a:srgbClr val="000000"/>
                    </a:solidFill>
                  </a:endParaRPr>
                </a:p>
              </p:txBody>
            </p:sp>
            <p:sp>
              <p:nvSpPr>
                <p:cNvPr id="28" name="CasellaDiTesto 27">
                  <a:extLst>
                    <a:ext uri="{FF2B5EF4-FFF2-40B4-BE49-F238E27FC236}">
                      <a16:creationId xmlns:a16="http://schemas.microsoft.com/office/drawing/2014/main" id="{144AACA3-75E6-6624-6EB9-7D6F7916012E}"/>
                    </a:ext>
                  </a:extLst>
                </p:cNvPr>
                <p:cNvSpPr txBox="1"/>
                <p:nvPr/>
              </p:nvSpPr>
              <p:spPr>
                <a:xfrm>
                  <a:off x="1406477" y="2522321"/>
                  <a:ext cx="562994" cy="315319"/>
                </a:xfrm>
                <a:prstGeom prst="rect">
                  <a:avLst/>
                </a:prstGeom>
                <a:noFill/>
              </p:spPr>
              <p:txBody>
                <a:bodyPr wrap="square" rtlCol="0">
                  <a:spAutoFit/>
                </a:bodyPr>
                <a:lstStyle/>
                <a:p>
                  <a:pPr algn="ctr"/>
                  <a:r>
                    <a:rPr lang="it-IT" sz="1400" dirty="0">
                      <a:solidFill>
                        <a:srgbClr val="000000"/>
                      </a:solidFill>
                    </a:rPr>
                    <a:t>32</a:t>
                  </a:r>
                  <a:endParaRPr lang="en-GB" sz="1400" dirty="0">
                    <a:solidFill>
                      <a:srgbClr val="000000"/>
                    </a:solidFill>
                  </a:endParaRPr>
                </a:p>
              </p:txBody>
            </p:sp>
            <p:sp>
              <p:nvSpPr>
                <p:cNvPr id="29" name="CasellaDiTesto 28">
                  <a:extLst>
                    <a:ext uri="{FF2B5EF4-FFF2-40B4-BE49-F238E27FC236}">
                      <a16:creationId xmlns:a16="http://schemas.microsoft.com/office/drawing/2014/main" id="{328873D2-CD13-C79E-EA59-C86586B6232C}"/>
                    </a:ext>
                  </a:extLst>
                </p:cNvPr>
                <p:cNvSpPr txBox="1"/>
                <p:nvPr/>
              </p:nvSpPr>
              <p:spPr>
                <a:xfrm>
                  <a:off x="1851595" y="2522975"/>
                  <a:ext cx="562994" cy="315319"/>
                </a:xfrm>
                <a:prstGeom prst="rect">
                  <a:avLst/>
                </a:prstGeom>
                <a:noFill/>
              </p:spPr>
              <p:txBody>
                <a:bodyPr wrap="square" rtlCol="0">
                  <a:spAutoFit/>
                </a:bodyPr>
                <a:lstStyle/>
                <a:p>
                  <a:pPr algn="ctr"/>
                  <a:r>
                    <a:rPr lang="it-IT" sz="1400" dirty="0">
                      <a:solidFill>
                        <a:srgbClr val="000000"/>
                      </a:solidFill>
                    </a:rPr>
                    <a:t>64</a:t>
                  </a:r>
                  <a:endParaRPr lang="en-GB" sz="1400" dirty="0">
                    <a:solidFill>
                      <a:srgbClr val="000000"/>
                    </a:solidFill>
                  </a:endParaRPr>
                </a:p>
              </p:txBody>
            </p:sp>
            <p:sp>
              <p:nvSpPr>
                <p:cNvPr id="30" name="CasellaDiTesto 29">
                  <a:extLst>
                    <a:ext uri="{FF2B5EF4-FFF2-40B4-BE49-F238E27FC236}">
                      <a16:creationId xmlns:a16="http://schemas.microsoft.com/office/drawing/2014/main" id="{65BD8466-BBA9-6059-2B2F-5A618A06F134}"/>
                    </a:ext>
                  </a:extLst>
                </p:cNvPr>
                <p:cNvSpPr txBox="1"/>
                <p:nvPr/>
              </p:nvSpPr>
              <p:spPr>
                <a:xfrm>
                  <a:off x="2296713" y="2517856"/>
                  <a:ext cx="562994" cy="315318"/>
                </a:xfrm>
                <a:prstGeom prst="rect">
                  <a:avLst/>
                </a:prstGeom>
                <a:noFill/>
              </p:spPr>
              <p:txBody>
                <a:bodyPr wrap="square" rtlCol="0">
                  <a:spAutoFit/>
                </a:bodyPr>
                <a:lstStyle/>
                <a:p>
                  <a:pPr algn="ctr"/>
                  <a:r>
                    <a:rPr lang="it-IT" sz="1400" dirty="0">
                      <a:solidFill>
                        <a:srgbClr val="000000"/>
                      </a:solidFill>
                    </a:rPr>
                    <a:t>128</a:t>
                  </a:r>
                  <a:endParaRPr lang="en-GB" sz="1400" dirty="0">
                    <a:solidFill>
                      <a:srgbClr val="000000"/>
                    </a:solidFill>
                  </a:endParaRPr>
                </a:p>
              </p:txBody>
            </p:sp>
            <p:sp>
              <p:nvSpPr>
                <p:cNvPr id="31" name="CasellaDiTesto 30">
                  <a:extLst>
                    <a:ext uri="{FF2B5EF4-FFF2-40B4-BE49-F238E27FC236}">
                      <a16:creationId xmlns:a16="http://schemas.microsoft.com/office/drawing/2014/main" id="{609991D3-6BF4-AC35-EFDE-A79B631F9034}"/>
                    </a:ext>
                  </a:extLst>
                </p:cNvPr>
                <p:cNvSpPr txBox="1"/>
                <p:nvPr/>
              </p:nvSpPr>
              <p:spPr>
                <a:xfrm>
                  <a:off x="2763445" y="2522321"/>
                  <a:ext cx="562994" cy="315318"/>
                </a:xfrm>
                <a:prstGeom prst="rect">
                  <a:avLst/>
                </a:prstGeom>
                <a:noFill/>
              </p:spPr>
              <p:txBody>
                <a:bodyPr wrap="square" rtlCol="0">
                  <a:spAutoFit/>
                </a:bodyPr>
                <a:lstStyle/>
                <a:p>
                  <a:pPr algn="ctr"/>
                  <a:r>
                    <a:rPr lang="it-IT" sz="1400" dirty="0">
                      <a:solidFill>
                        <a:srgbClr val="000000"/>
                      </a:solidFill>
                    </a:rPr>
                    <a:t>256</a:t>
                  </a:r>
                  <a:endParaRPr lang="en-GB" sz="1400" dirty="0">
                    <a:solidFill>
                      <a:srgbClr val="000000"/>
                    </a:solidFill>
                  </a:endParaRPr>
                </a:p>
              </p:txBody>
            </p:sp>
          </p:grpSp>
        </p:grpSp>
        <p:grpSp>
          <p:nvGrpSpPr>
            <p:cNvPr id="6" name="Gruppo 5">
              <a:extLst>
                <a:ext uri="{FF2B5EF4-FFF2-40B4-BE49-F238E27FC236}">
                  <a16:creationId xmlns:a16="http://schemas.microsoft.com/office/drawing/2014/main" id="{53378D1F-1155-863C-1854-38846E592951}"/>
                </a:ext>
              </a:extLst>
            </p:cNvPr>
            <p:cNvGrpSpPr/>
            <p:nvPr/>
          </p:nvGrpSpPr>
          <p:grpSpPr>
            <a:xfrm>
              <a:off x="808030" y="3552891"/>
              <a:ext cx="2762560" cy="1289694"/>
              <a:chOff x="808030" y="3552891"/>
              <a:chExt cx="2762560" cy="1289694"/>
            </a:xfrm>
          </p:grpSpPr>
          <p:grpSp>
            <p:nvGrpSpPr>
              <p:cNvPr id="21" name="Gruppo 20">
                <a:extLst>
                  <a:ext uri="{FF2B5EF4-FFF2-40B4-BE49-F238E27FC236}">
                    <a16:creationId xmlns:a16="http://schemas.microsoft.com/office/drawing/2014/main" id="{486621B5-7D80-E794-1186-723EE7D28C2D}"/>
                  </a:ext>
                </a:extLst>
              </p:cNvPr>
              <p:cNvGrpSpPr/>
              <p:nvPr/>
            </p:nvGrpSpPr>
            <p:grpSpPr>
              <a:xfrm>
                <a:off x="936031" y="3552891"/>
                <a:ext cx="2634559" cy="968507"/>
                <a:chOff x="5525718" y="3429000"/>
                <a:chExt cx="2895601" cy="1064471"/>
              </a:xfrm>
            </p:grpSpPr>
            <p:sp>
              <p:nvSpPr>
                <p:cNvPr id="22" name="Cubo 21">
                  <a:extLst>
                    <a:ext uri="{FF2B5EF4-FFF2-40B4-BE49-F238E27FC236}">
                      <a16:creationId xmlns:a16="http://schemas.microsoft.com/office/drawing/2014/main" id="{52511CED-14A2-89A5-2A21-23069ADD88C9}"/>
                    </a:ext>
                  </a:extLst>
                </p:cNvPr>
                <p:cNvSpPr/>
                <p:nvPr/>
              </p:nvSpPr>
              <p:spPr bwMode="auto">
                <a:xfrm>
                  <a:off x="5525718" y="4113392"/>
                  <a:ext cx="422310" cy="380079"/>
                </a:xfrm>
                <a:prstGeom prst="cube">
                  <a:avLst>
                    <a:gd name="adj" fmla="val 26973"/>
                  </a:avLst>
                </a:prstGeom>
                <a:ln>
                  <a:solidFill>
                    <a:srgbClr val="822433"/>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23" name="Cubo 22">
                  <a:extLst>
                    <a:ext uri="{FF2B5EF4-FFF2-40B4-BE49-F238E27FC236}">
                      <a16:creationId xmlns:a16="http://schemas.microsoft.com/office/drawing/2014/main" id="{33C76AB5-03D7-6DF4-5F32-26C572FED962}"/>
                    </a:ext>
                  </a:extLst>
                </p:cNvPr>
                <p:cNvSpPr>
                  <a:spLocks noChangeAspect="1"/>
                </p:cNvSpPr>
                <p:nvPr/>
              </p:nvSpPr>
              <p:spPr bwMode="auto">
                <a:xfrm>
                  <a:off x="5932523" y="3986776"/>
                  <a:ext cx="562994" cy="506695"/>
                </a:xfrm>
                <a:prstGeom prst="cube">
                  <a:avLst>
                    <a:gd name="adj" fmla="val 46088"/>
                  </a:avLst>
                </a:prstGeom>
                <a:ln>
                  <a:solidFill>
                    <a:srgbClr val="822433"/>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24" name="Cubo 23">
                  <a:extLst>
                    <a:ext uri="{FF2B5EF4-FFF2-40B4-BE49-F238E27FC236}">
                      <a16:creationId xmlns:a16="http://schemas.microsoft.com/office/drawing/2014/main" id="{7BF66338-AB10-E53F-0D9B-3515E254084E}"/>
                    </a:ext>
                  </a:extLst>
                </p:cNvPr>
                <p:cNvSpPr>
                  <a:spLocks noChangeAspect="1"/>
                </p:cNvSpPr>
                <p:nvPr/>
              </p:nvSpPr>
              <p:spPr bwMode="auto">
                <a:xfrm>
                  <a:off x="6383575" y="3796736"/>
                  <a:ext cx="760158" cy="696735"/>
                </a:xfrm>
                <a:prstGeom prst="cube">
                  <a:avLst>
                    <a:gd name="adj" fmla="val 61407"/>
                  </a:avLst>
                </a:prstGeom>
                <a:ln>
                  <a:solidFill>
                    <a:srgbClr val="822433"/>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25" name="Cubo 24">
                  <a:extLst>
                    <a:ext uri="{FF2B5EF4-FFF2-40B4-BE49-F238E27FC236}">
                      <a16:creationId xmlns:a16="http://schemas.microsoft.com/office/drawing/2014/main" id="{A36A19BB-9D3B-8323-3B42-39D2E42030E9}"/>
                    </a:ext>
                  </a:extLst>
                </p:cNvPr>
                <p:cNvSpPr>
                  <a:spLocks noChangeAspect="1"/>
                </p:cNvSpPr>
                <p:nvPr/>
              </p:nvSpPr>
              <p:spPr bwMode="auto">
                <a:xfrm>
                  <a:off x="6853888" y="3691081"/>
                  <a:ext cx="871769" cy="802390"/>
                </a:xfrm>
                <a:prstGeom prst="cube">
                  <a:avLst>
                    <a:gd name="adj" fmla="val 67104"/>
                  </a:avLst>
                </a:prstGeom>
                <a:ln>
                  <a:solidFill>
                    <a:srgbClr val="822433"/>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26" name="Cubo 25">
                  <a:extLst>
                    <a:ext uri="{FF2B5EF4-FFF2-40B4-BE49-F238E27FC236}">
                      <a16:creationId xmlns:a16="http://schemas.microsoft.com/office/drawing/2014/main" id="{FD01A720-5104-F378-97FF-1CBDB636447A}"/>
                    </a:ext>
                  </a:extLst>
                </p:cNvPr>
                <p:cNvSpPr>
                  <a:spLocks noChangeAspect="1"/>
                </p:cNvSpPr>
                <p:nvPr/>
              </p:nvSpPr>
              <p:spPr bwMode="auto">
                <a:xfrm>
                  <a:off x="7304080" y="3429000"/>
                  <a:ext cx="1117239" cy="1059228"/>
                </a:xfrm>
                <a:prstGeom prst="cube">
                  <a:avLst>
                    <a:gd name="adj" fmla="val 74942"/>
                  </a:avLst>
                </a:prstGeom>
                <a:ln>
                  <a:solidFill>
                    <a:srgbClr val="822433"/>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grpSp>
          <p:grpSp>
            <p:nvGrpSpPr>
              <p:cNvPr id="10275" name="Gruppo 10274">
                <a:extLst>
                  <a:ext uri="{FF2B5EF4-FFF2-40B4-BE49-F238E27FC236}">
                    <a16:creationId xmlns:a16="http://schemas.microsoft.com/office/drawing/2014/main" id="{655183A3-2634-494C-58A8-A202096008B2}"/>
                  </a:ext>
                </a:extLst>
              </p:cNvPr>
              <p:cNvGrpSpPr/>
              <p:nvPr/>
            </p:nvGrpSpPr>
            <p:grpSpPr>
              <a:xfrm>
                <a:off x="808030" y="4541475"/>
                <a:ext cx="2162847" cy="301110"/>
                <a:chOff x="5399304" y="5158366"/>
                <a:chExt cx="2377150" cy="330945"/>
              </a:xfrm>
            </p:grpSpPr>
            <p:sp>
              <p:nvSpPr>
                <p:cNvPr id="10249" name="CasellaDiTesto 10248">
                  <a:extLst>
                    <a:ext uri="{FF2B5EF4-FFF2-40B4-BE49-F238E27FC236}">
                      <a16:creationId xmlns:a16="http://schemas.microsoft.com/office/drawing/2014/main" id="{52F7EF74-5AA0-6B64-CA8B-8F0B4976D2D3}"/>
                    </a:ext>
                  </a:extLst>
                </p:cNvPr>
                <p:cNvSpPr txBox="1"/>
                <p:nvPr/>
              </p:nvSpPr>
              <p:spPr>
                <a:xfrm>
                  <a:off x="5399304" y="5172635"/>
                  <a:ext cx="562994" cy="315319"/>
                </a:xfrm>
                <a:prstGeom prst="rect">
                  <a:avLst/>
                </a:prstGeom>
                <a:noFill/>
              </p:spPr>
              <p:txBody>
                <a:bodyPr wrap="square" rtlCol="0">
                  <a:spAutoFit/>
                </a:bodyPr>
                <a:lstStyle/>
                <a:p>
                  <a:pPr algn="ctr"/>
                  <a:r>
                    <a:rPr lang="it-IT" sz="1400" dirty="0">
                      <a:solidFill>
                        <a:srgbClr val="000000"/>
                      </a:solidFill>
                    </a:rPr>
                    <a:t>48</a:t>
                  </a:r>
                  <a:endParaRPr lang="en-GB" sz="1400" dirty="0">
                    <a:solidFill>
                      <a:srgbClr val="000000"/>
                    </a:solidFill>
                  </a:endParaRPr>
                </a:p>
              </p:txBody>
            </p:sp>
            <p:sp>
              <p:nvSpPr>
                <p:cNvPr id="10250" name="CasellaDiTesto 10249">
                  <a:extLst>
                    <a:ext uri="{FF2B5EF4-FFF2-40B4-BE49-F238E27FC236}">
                      <a16:creationId xmlns:a16="http://schemas.microsoft.com/office/drawing/2014/main" id="{1BD557D1-5E6C-174F-1498-2FC78CE17F6A}"/>
                    </a:ext>
                  </a:extLst>
                </p:cNvPr>
                <p:cNvSpPr txBox="1"/>
                <p:nvPr/>
              </p:nvSpPr>
              <p:spPr>
                <a:xfrm>
                  <a:off x="5800905" y="5173992"/>
                  <a:ext cx="562994" cy="315319"/>
                </a:xfrm>
                <a:prstGeom prst="rect">
                  <a:avLst/>
                </a:prstGeom>
                <a:noFill/>
              </p:spPr>
              <p:txBody>
                <a:bodyPr wrap="square" rtlCol="0">
                  <a:spAutoFit/>
                </a:bodyPr>
                <a:lstStyle/>
                <a:p>
                  <a:pPr algn="ctr"/>
                  <a:r>
                    <a:rPr lang="it-IT" sz="1400" dirty="0">
                      <a:solidFill>
                        <a:srgbClr val="000000"/>
                      </a:solidFill>
                    </a:rPr>
                    <a:t>96</a:t>
                  </a:r>
                  <a:endParaRPr lang="en-GB" sz="1400" dirty="0">
                    <a:solidFill>
                      <a:srgbClr val="000000"/>
                    </a:solidFill>
                  </a:endParaRPr>
                </a:p>
              </p:txBody>
            </p:sp>
            <p:sp>
              <p:nvSpPr>
                <p:cNvPr id="10251" name="CasellaDiTesto 10250">
                  <a:extLst>
                    <a:ext uri="{FF2B5EF4-FFF2-40B4-BE49-F238E27FC236}">
                      <a16:creationId xmlns:a16="http://schemas.microsoft.com/office/drawing/2014/main" id="{6F9CB39C-DF65-F0FC-9EA1-F3180DFC3EE9}"/>
                    </a:ext>
                  </a:extLst>
                </p:cNvPr>
                <p:cNvSpPr txBox="1"/>
                <p:nvPr/>
              </p:nvSpPr>
              <p:spPr>
                <a:xfrm>
                  <a:off x="6272802" y="5162238"/>
                  <a:ext cx="562994" cy="315319"/>
                </a:xfrm>
                <a:prstGeom prst="rect">
                  <a:avLst/>
                </a:prstGeom>
                <a:noFill/>
              </p:spPr>
              <p:txBody>
                <a:bodyPr wrap="square" rtlCol="0">
                  <a:spAutoFit/>
                </a:bodyPr>
                <a:lstStyle/>
                <a:p>
                  <a:pPr algn="ctr"/>
                  <a:r>
                    <a:rPr lang="it-IT" sz="1400" dirty="0">
                      <a:solidFill>
                        <a:srgbClr val="000000"/>
                      </a:solidFill>
                    </a:rPr>
                    <a:t>192</a:t>
                  </a:r>
                  <a:endParaRPr lang="en-GB" sz="1400" dirty="0">
                    <a:solidFill>
                      <a:srgbClr val="000000"/>
                    </a:solidFill>
                  </a:endParaRPr>
                </a:p>
              </p:txBody>
            </p:sp>
            <p:sp>
              <p:nvSpPr>
                <p:cNvPr id="10252" name="CasellaDiTesto 10251">
                  <a:extLst>
                    <a:ext uri="{FF2B5EF4-FFF2-40B4-BE49-F238E27FC236}">
                      <a16:creationId xmlns:a16="http://schemas.microsoft.com/office/drawing/2014/main" id="{F0F6FDDB-E61C-1D14-B543-CD61A6AAF9EA}"/>
                    </a:ext>
                  </a:extLst>
                </p:cNvPr>
                <p:cNvSpPr txBox="1"/>
                <p:nvPr/>
              </p:nvSpPr>
              <p:spPr>
                <a:xfrm>
                  <a:off x="6750428" y="5168115"/>
                  <a:ext cx="562994" cy="315319"/>
                </a:xfrm>
                <a:prstGeom prst="rect">
                  <a:avLst/>
                </a:prstGeom>
                <a:noFill/>
              </p:spPr>
              <p:txBody>
                <a:bodyPr wrap="square" rtlCol="0">
                  <a:spAutoFit/>
                </a:bodyPr>
                <a:lstStyle/>
                <a:p>
                  <a:pPr algn="ctr"/>
                  <a:r>
                    <a:rPr lang="it-IT" sz="1400" dirty="0">
                      <a:solidFill>
                        <a:srgbClr val="000000"/>
                      </a:solidFill>
                    </a:rPr>
                    <a:t>384</a:t>
                  </a:r>
                  <a:endParaRPr lang="en-GB" sz="1400" dirty="0">
                    <a:solidFill>
                      <a:srgbClr val="000000"/>
                    </a:solidFill>
                  </a:endParaRPr>
                </a:p>
              </p:txBody>
            </p:sp>
            <p:sp>
              <p:nvSpPr>
                <p:cNvPr id="10253" name="CasellaDiTesto 10252">
                  <a:extLst>
                    <a:ext uri="{FF2B5EF4-FFF2-40B4-BE49-F238E27FC236}">
                      <a16:creationId xmlns:a16="http://schemas.microsoft.com/office/drawing/2014/main" id="{8ABB1AB4-7F01-B7CC-1811-F329376C2796}"/>
                    </a:ext>
                  </a:extLst>
                </p:cNvPr>
                <p:cNvSpPr txBox="1"/>
                <p:nvPr/>
              </p:nvSpPr>
              <p:spPr>
                <a:xfrm>
                  <a:off x="7213460" y="5158366"/>
                  <a:ext cx="562994" cy="315318"/>
                </a:xfrm>
                <a:prstGeom prst="rect">
                  <a:avLst/>
                </a:prstGeom>
                <a:noFill/>
              </p:spPr>
              <p:txBody>
                <a:bodyPr wrap="square" rtlCol="0">
                  <a:spAutoFit/>
                </a:bodyPr>
                <a:lstStyle/>
                <a:p>
                  <a:pPr algn="ctr"/>
                  <a:r>
                    <a:rPr lang="it-IT" sz="1400" dirty="0">
                      <a:solidFill>
                        <a:srgbClr val="000000"/>
                      </a:solidFill>
                    </a:rPr>
                    <a:t>768</a:t>
                  </a:r>
                  <a:endParaRPr lang="en-GB" sz="1400" dirty="0">
                    <a:solidFill>
                      <a:srgbClr val="000000"/>
                    </a:solidFill>
                  </a:endParaRPr>
                </a:p>
              </p:txBody>
            </p:sp>
          </p:grpSp>
        </p:grpSp>
        <p:grpSp>
          <p:nvGrpSpPr>
            <p:cNvPr id="4" name="Gruppo 3">
              <a:extLst>
                <a:ext uri="{FF2B5EF4-FFF2-40B4-BE49-F238E27FC236}">
                  <a16:creationId xmlns:a16="http://schemas.microsoft.com/office/drawing/2014/main" id="{8902AF7F-4E1B-990A-1766-8020D0F802E6}"/>
                </a:ext>
              </a:extLst>
            </p:cNvPr>
            <p:cNvGrpSpPr/>
            <p:nvPr/>
          </p:nvGrpSpPr>
          <p:grpSpPr>
            <a:xfrm>
              <a:off x="4980920" y="1490355"/>
              <a:ext cx="2739878" cy="1274885"/>
              <a:chOff x="4980920" y="1490355"/>
              <a:chExt cx="2739878" cy="1274885"/>
            </a:xfrm>
          </p:grpSpPr>
          <p:grpSp>
            <p:nvGrpSpPr>
              <p:cNvPr id="20" name="Gruppo 19">
                <a:extLst>
                  <a:ext uri="{FF2B5EF4-FFF2-40B4-BE49-F238E27FC236}">
                    <a16:creationId xmlns:a16="http://schemas.microsoft.com/office/drawing/2014/main" id="{F638DB51-1A7C-65C0-5F04-BA327B2F2B17}"/>
                  </a:ext>
                </a:extLst>
              </p:cNvPr>
              <p:cNvGrpSpPr/>
              <p:nvPr/>
            </p:nvGrpSpPr>
            <p:grpSpPr>
              <a:xfrm>
                <a:off x="5086240" y="1490355"/>
                <a:ext cx="2634558" cy="968507"/>
                <a:chOff x="5525718" y="3429000"/>
                <a:chExt cx="2895601" cy="1064471"/>
              </a:xfrm>
            </p:grpSpPr>
            <p:sp>
              <p:nvSpPr>
                <p:cNvPr id="15" name="Cubo 14">
                  <a:extLst>
                    <a:ext uri="{FF2B5EF4-FFF2-40B4-BE49-F238E27FC236}">
                      <a16:creationId xmlns:a16="http://schemas.microsoft.com/office/drawing/2014/main" id="{0614AC93-4EA1-7824-6333-1156F96857AE}"/>
                    </a:ext>
                  </a:extLst>
                </p:cNvPr>
                <p:cNvSpPr/>
                <p:nvPr/>
              </p:nvSpPr>
              <p:spPr bwMode="auto">
                <a:xfrm>
                  <a:off x="5525718" y="4113392"/>
                  <a:ext cx="422310" cy="380079"/>
                </a:xfrm>
                <a:prstGeom prst="cube">
                  <a:avLst>
                    <a:gd name="adj" fmla="val 26973"/>
                  </a:avLst>
                </a:prstGeom>
                <a:ln>
                  <a:solidFill>
                    <a:srgbClr val="00000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6" name="Cubo 15">
                  <a:extLst>
                    <a:ext uri="{FF2B5EF4-FFF2-40B4-BE49-F238E27FC236}">
                      <a16:creationId xmlns:a16="http://schemas.microsoft.com/office/drawing/2014/main" id="{6C8A7A90-0DF8-91AF-CE4A-6F3C627BA5E8}"/>
                    </a:ext>
                  </a:extLst>
                </p:cNvPr>
                <p:cNvSpPr>
                  <a:spLocks noChangeAspect="1"/>
                </p:cNvSpPr>
                <p:nvPr/>
              </p:nvSpPr>
              <p:spPr bwMode="auto">
                <a:xfrm>
                  <a:off x="5932523" y="3986776"/>
                  <a:ext cx="562994" cy="506695"/>
                </a:xfrm>
                <a:prstGeom prst="cube">
                  <a:avLst>
                    <a:gd name="adj" fmla="val 46088"/>
                  </a:avLst>
                </a:prstGeom>
                <a:ln>
                  <a:solidFill>
                    <a:srgbClr val="00000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7" name="Cubo 16">
                  <a:extLst>
                    <a:ext uri="{FF2B5EF4-FFF2-40B4-BE49-F238E27FC236}">
                      <a16:creationId xmlns:a16="http://schemas.microsoft.com/office/drawing/2014/main" id="{D68AD806-88D7-FCA6-ED08-4866FD043D60}"/>
                    </a:ext>
                  </a:extLst>
                </p:cNvPr>
                <p:cNvSpPr>
                  <a:spLocks noChangeAspect="1"/>
                </p:cNvSpPr>
                <p:nvPr/>
              </p:nvSpPr>
              <p:spPr bwMode="auto">
                <a:xfrm>
                  <a:off x="6383575" y="3796736"/>
                  <a:ext cx="760158" cy="696735"/>
                </a:xfrm>
                <a:prstGeom prst="cube">
                  <a:avLst>
                    <a:gd name="adj" fmla="val 61407"/>
                  </a:avLst>
                </a:prstGeom>
                <a:ln>
                  <a:solidFill>
                    <a:srgbClr val="00000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8" name="Cubo 17">
                  <a:extLst>
                    <a:ext uri="{FF2B5EF4-FFF2-40B4-BE49-F238E27FC236}">
                      <a16:creationId xmlns:a16="http://schemas.microsoft.com/office/drawing/2014/main" id="{4DD4BF13-EDE8-6874-D5D8-377083C0B586}"/>
                    </a:ext>
                  </a:extLst>
                </p:cNvPr>
                <p:cNvSpPr>
                  <a:spLocks noChangeAspect="1"/>
                </p:cNvSpPr>
                <p:nvPr/>
              </p:nvSpPr>
              <p:spPr bwMode="auto">
                <a:xfrm>
                  <a:off x="6853888" y="3691081"/>
                  <a:ext cx="871769" cy="802390"/>
                </a:xfrm>
                <a:prstGeom prst="cube">
                  <a:avLst>
                    <a:gd name="adj" fmla="val 67104"/>
                  </a:avLst>
                </a:prstGeom>
                <a:ln>
                  <a:solidFill>
                    <a:srgbClr val="00000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9" name="Cubo 18">
                  <a:extLst>
                    <a:ext uri="{FF2B5EF4-FFF2-40B4-BE49-F238E27FC236}">
                      <a16:creationId xmlns:a16="http://schemas.microsoft.com/office/drawing/2014/main" id="{8358B78D-065C-B64D-9CE7-470E00CCAED2}"/>
                    </a:ext>
                  </a:extLst>
                </p:cNvPr>
                <p:cNvSpPr>
                  <a:spLocks noChangeAspect="1"/>
                </p:cNvSpPr>
                <p:nvPr/>
              </p:nvSpPr>
              <p:spPr bwMode="auto">
                <a:xfrm>
                  <a:off x="7304080" y="3429000"/>
                  <a:ext cx="1117239" cy="1059228"/>
                </a:xfrm>
                <a:prstGeom prst="cube">
                  <a:avLst>
                    <a:gd name="adj" fmla="val 74942"/>
                  </a:avLst>
                </a:prstGeom>
                <a:ln>
                  <a:solidFill>
                    <a:srgbClr val="00000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grpSp>
          <p:grpSp>
            <p:nvGrpSpPr>
              <p:cNvPr id="10271" name="Gruppo 10270">
                <a:extLst>
                  <a:ext uri="{FF2B5EF4-FFF2-40B4-BE49-F238E27FC236}">
                    <a16:creationId xmlns:a16="http://schemas.microsoft.com/office/drawing/2014/main" id="{28DFD426-3FD0-7E9E-FAD5-7EE82C931084}"/>
                  </a:ext>
                </a:extLst>
              </p:cNvPr>
              <p:cNvGrpSpPr/>
              <p:nvPr/>
            </p:nvGrpSpPr>
            <p:grpSpPr>
              <a:xfrm>
                <a:off x="4980920" y="2470022"/>
                <a:ext cx="2125603" cy="295218"/>
                <a:chOff x="5214368" y="2505380"/>
                <a:chExt cx="2336216" cy="324469"/>
              </a:xfrm>
            </p:grpSpPr>
            <p:sp>
              <p:nvSpPr>
                <p:cNvPr id="10261" name="CasellaDiTesto 10260">
                  <a:extLst>
                    <a:ext uri="{FF2B5EF4-FFF2-40B4-BE49-F238E27FC236}">
                      <a16:creationId xmlns:a16="http://schemas.microsoft.com/office/drawing/2014/main" id="{CB5E5B09-94BC-6412-5876-2A5CAB5A159B}"/>
                    </a:ext>
                  </a:extLst>
                </p:cNvPr>
                <p:cNvSpPr txBox="1"/>
                <p:nvPr/>
              </p:nvSpPr>
              <p:spPr>
                <a:xfrm>
                  <a:off x="5214368" y="2513877"/>
                  <a:ext cx="562994" cy="315318"/>
                </a:xfrm>
                <a:prstGeom prst="rect">
                  <a:avLst/>
                </a:prstGeom>
                <a:noFill/>
              </p:spPr>
              <p:txBody>
                <a:bodyPr wrap="square" rtlCol="0">
                  <a:spAutoFit/>
                </a:bodyPr>
                <a:lstStyle/>
                <a:p>
                  <a:pPr algn="ctr"/>
                  <a:r>
                    <a:rPr lang="it-IT" sz="1400" dirty="0">
                      <a:solidFill>
                        <a:srgbClr val="000000"/>
                      </a:solidFill>
                    </a:rPr>
                    <a:t>32</a:t>
                  </a:r>
                  <a:endParaRPr lang="en-GB" sz="1400" dirty="0">
                    <a:solidFill>
                      <a:srgbClr val="000000"/>
                    </a:solidFill>
                  </a:endParaRPr>
                </a:p>
              </p:txBody>
            </p:sp>
            <p:sp>
              <p:nvSpPr>
                <p:cNvPr id="10262" name="CasellaDiTesto 10261">
                  <a:extLst>
                    <a:ext uri="{FF2B5EF4-FFF2-40B4-BE49-F238E27FC236}">
                      <a16:creationId xmlns:a16="http://schemas.microsoft.com/office/drawing/2014/main" id="{9E8FDFBC-5838-4412-1F5C-0A94F5CD5BA6}"/>
                    </a:ext>
                  </a:extLst>
                </p:cNvPr>
                <p:cNvSpPr txBox="1"/>
                <p:nvPr/>
              </p:nvSpPr>
              <p:spPr>
                <a:xfrm>
                  <a:off x="5623697" y="2514531"/>
                  <a:ext cx="562994" cy="315318"/>
                </a:xfrm>
                <a:prstGeom prst="rect">
                  <a:avLst/>
                </a:prstGeom>
                <a:noFill/>
              </p:spPr>
              <p:txBody>
                <a:bodyPr wrap="square" rtlCol="0">
                  <a:spAutoFit/>
                </a:bodyPr>
                <a:lstStyle/>
                <a:p>
                  <a:pPr algn="ctr"/>
                  <a:r>
                    <a:rPr lang="it-IT" sz="1400" dirty="0">
                      <a:solidFill>
                        <a:srgbClr val="000000"/>
                      </a:solidFill>
                    </a:rPr>
                    <a:t>64</a:t>
                  </a:r>
                  <a:endParaRPr lang="en-GB" sz="1400" dirty="0">
                    <a:solidFill>
                      <a:srgbClr val="000000"/>
                    </a:solidFill>
                  </a:endParaRPr>
                </a:p>
              </p:txBody>
            </p:sp>
            <p:sp>
              <p:nvSpPr>
                <p:cNvPr id="10263" name="CasellaDiTesto 10262">
                  <a:extLst>
                    <a:ext uri="{FF2B5EF4-FFF2-40B4-BE49-F238E27FC236}">
                      <a16:creationId xmlns:a16="http://schemas.microsoft.com/office/drawing/2014/main" id="{465D5155-2421-69DD-8C9A-8725953A7558}"/>
                    </a:ext>
                  </a:extLst>
                </p:cNvPr>
                <p:cNvSpPr txBox="1"/>
                <p:nvPr/>
              </p:nvSpPr>
              <p:spPr>
                <a:xfrm>
                  <a:off x="6064521" y="2511255"/>
                  <a:ext cx="562994" cy="315319"/>
                </a:xfrm>
                <a:prstGeom prst="rect">
                  <a:avLst/>
                </a:prstGeom>
                <a:noFill/>
              </p:spPr>
              <p:txBody>
                <a:bodyPr wrap="square" rtlCol="0">
                  <a:spAutoFit/>
                </a:bodyPr>
                <a:lstStyle/>
                <a:p>
                  <a:pPr algn="ctr"/>
                  <a:r>
                    <a:rPr lang="it-IT" sz="1400" dirty="0">
                      <a:solidFill>
                        <a:srgbClr val="000000"/>
                      </a:solidFill>
                    </a:rPr>
                    <a:t>128</a:t>
                  </a:r>
                  <a:endParaRPr lang="en-GB" sz="1400" dirty="0">
                    <a:solidFill>
                      <a:srgbClr val="000000"/>
                    </a:solidFill>
                  </a:endParaRPr>
                </a:p>
              </p:txBody>
            </p:sp>
            <p:sp>
              <p:nvSpPr>
                <p:cNvPr id="10264" name="CasellaDiTesto 10263">
                  <a:extLst>
                    <a:ext uri="{FF2B5EF4-FFF2-40B4-BE49-F238E27FC236}">
                      <a16:creationId xmlns:a16="http://schemas.microsoft.com/office/drawing/2014/main" id="{5942BAA7-1F28-7E50-C336-70F934ECCCEA}"/>
                    </a:ext>
                  </a:extLst>
                </p:cNvPr>
                <p:cNvSpPr txBox="1"/>
                <p:nvPr/>
              </p:nvSpPr>
              <p:spPr>
                <a:xfrm>
                  <a:off x="6546766" y="2509355"/>
                  <a:ext cx="562994" cy="315318"/>
                </a:xfrm>
                <a:prstGeom prst="rect">
                  <a:avLst/>
                </a:prstGeom>
                <a:noFill/>
              </p:spPr>
              <p:txBody>
                <a:bodyPr wrap="square" rtlCol="0">
                  <a:spAutoFit/>
                </a:bodyPr>
                <a:lstStyle/>
                <a:p>
                  <a:pPr algn="ctr"/>
                  <a:r>
                    <a:rPr lang="it-IT" sz="1400" dirty="0">
                      <a:solidFill>
                        <a:srgbClr val="000000"/>
                      </a:solidFill>
                    </a:rPr>
                    <a:t>256</a:t>
                  </a:r>
                  <a:endParaRPr lang="en-GB" sz="1400" dirty="0">
                    <a:solidFill>
                      <a:srgbClr val="000000"/>
                    </a:solidFill>
                  </a:endParaRPr>
                </a:p>
              </p:txBody>
            </p:sp>
            <p:sp>
              <p:nvSpPr>
                <p:cNvPr id="10270" name="CasellaDiTesto 10269">
                  <a:extLst>
                    <a:ext uri="{FF2B5EF4-FFF2-40B4-BE49-F238E27FC236}">
                      <a16:creationId xmlns:a16="http://schemas.microsoft.com/office/drawing/2014/main" id="{4A1A65B6-9B6E-F543-73CA-E1353510A1D6}"/>
                    </a:ext>
                  </a:extLst>
                </p:cNvPr>
                <p:cNvSpPr txBox="1"/>
                <p:nvPr/>
              </p:nvSpPr>
              <p:spPr>
                <a:xfrm>
                  <a:off x="6987590" y="2505380"/>
                  <a:ext cx="562994" cy="315318"/>
                </a:xfrm>
                <a:prstGeom prst="rect">
                  <a:avLst/>
                </a:prstGeom>
                <a:noFill/>
              </p:spPr>
              <p:txBody>
                <a:bodyPr wrap="square" rtlCol="0">
                  <a:spAutoFit/>
                </a:bodyPr>
                <a:lstStyle/>
                <a:p>
                  <a:pPr algn="ctr"/>
                  <a:r>
                    <a:rPr lang="it-IT" sz="1400" dirty="0">
                      <a:solidFill>
                        <a:srgbClr val="000000"/>
                      </a:solidFill>
                    </a:rPr>
                    <a:t>512</a:t>
                  </a:r>
                  <a:endParaRPr lang="en-GB" sz="1400" dirty="0">
                    <a:solidFill>
                      <a:srgbClr val="000000"/>
                    </a:solidFill>
                  </a:endParaRPr>
                </a:p>
              </p:txBody>
            </p:sp>
          </p:grpSp>
        </p:grpSp>
        <p:grpSp>
          <p:nvGrpSpPr>
            <p:cNvPr id="7" name="Gruppo 6">
              <a:extLst>
                <a:ext uri="{FF2B5EF4-FFF2-40B4-BE49-F238E27FC236}">
                  <a16:creationId xmlns:a16="http://schemas.microsoft.com/office/drawing/2014/main" id="{E20401C1-4A1F-0821-CA77-5FAE3E837845}"/>
                </a:ext>
              </a:extLst>
            </p:cNvPr>
            <p:cNvGrpSpPr/>
            <p:nvPr/>
          </p:nvGrpSpPr>
          <p:grpSpPr>
            <a:xfrm>
              <a:off x="4980920" y="2962579"/>
              <a:ext cx="3359250" cy="1874659"/>
              <a:chOff x="4980920" y="2962579"/>
              <a:chExt cx="3359250" cy="1874659"/>
            </a:xfrm>
          </p:grpSpPr>
          <p:grpSp>
            <p:nvGrpSpPr>
              <p:cNvPr id="3" name="Gruppo 2">
                <a:extLst>
                  <a:ext uri="{FF2B5EF4-FFF2-40B4-BE49-F238E27FC236}">
                    <a16:creationId xmlns:a16="http://schemas.microsoft.com/office/drawing/2014/main" id="{AEB9A6DD-E05A-FF99-9D28-BA8C834F4EBC}"/>
                  </a:ext>
                </a:extLst>
              </p:cNvPr>
              <p:cNvGrpSpPr/>
              <p:nvPr/>
            </p:nvGrpSpPr>
            <p:grpSpPr>
              <a:xfrm>
                <a:off x="5086240" y="2962579"/>
                <a:ext cx="3253930" cy="1555722"/>
                <a:chOff x="5086240" y="2962579"/>
                <a:chExt cx="3253930" cy="1555722"/>
              </a:xfrm>
            </p:grpSpPr>
            <p:sp>
              <p:nvSpPr>
                <p:cNvPr id="10267" name="Cubo 10266">
                  <a:extLst>
                    <a:ext uri="{FF2B5EF4-FFF2-40B4-BE49-F238E27FC236}">
                      <a16:creationId xmlns:a16="http://schemas.microsoft.com/office/drawing/2014/main" id="{54F95402-5A99-6D49-4F9D-1D893B44EF33}"/>
                    </a:ext>
                  </a:extLst>
                </p:cNvPr>
                <p:cNvSpPr/>
                <p:nvPr/>
              </p:nvSpPr>
              <p:spPr bwMode="auto">
                <a:xfrm>
                  <a:off x="5086240" y="4172486"/>
                  <a:ext cx="384238" cy="345815"/>
                </a:xfrm>
                <a:prstGeom prst="cube">
                  <a:avLst>
                    <a:gd name="adj" fmla="val 26973"/>
                  </a:avLst>
                </a:prstGeom>
                <a:ln>
                  <a:solidFill>
                    <a:srgbClr val="00B05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0268" name="Cubo 10267">
                  <a:extLst>
                    <a:ext uri="{FF2B5EF4-FFF2-40B4-BE49-F238E27FC236}">
                      <a16:creationId xmlns:a16="http://schemas.microsoft.com/office/drawing/2014/main" id="{4160DCB4-DD48-80F5-AC07-50EA66E9C715}"/>
                    </a:ext>
                  </a:extLst>
                </p:cNvPr>
                <p:cNvSpPr>
                  <a:spLocks noChangeAspect="1"/>
                </p:cNvSpPr>
                <p:nvPr/>
              </p:nvSpPr>
              <p:spPr bwMode="auto">
                <a:xfrm>
                  <a:off x="5456371" y="4057285"/>
                  <a:ext cx="512239" cy="461016"/>
                </a:xfrm>
                <a:prstGeom prst="cube">
                  <a:avLst>
                    <a:gd name="adj" fmla="val 46088"/>
                  </a:avLst>
                </a:prstGeom>
                <a:ln>
                  <a:solidFill>
                    <a:srgbClr val="00B05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0269" name="Cubo 10268">
                  <a:extLst>
                    <a:ext uri="{FF2B5EF4-FFF2-40B4-BE49-F238E27FC236}">
                      <a16:creationId xmlns:a16="http://schemas.microsoft.com/office/drawing/2014/main" id="{EBF050AD-45BD-FB3A-20F1-033106E07F01}"/>
                    </a:ext>
                  </a:extLst>
                </p:cNvPr>
                <p:cNvSpPr>
                  <a:spLocks noChangeAspect="1"/>
                </p:cNvSpPr>
                <p:nvPr/>
              </p:nvSpPr>
              <p:spPr bwMode="auto">
                <a:xfrm>
                  <a:off x="5866760" y="3884377"/>
                  <a:ext cx="691629" cy="633924"/>
                </a:xfrm>
                <a:prstGeom prst="cube">
                  <a:avLst>
                    <a:gd name="adj" fmla="val 61407"/>
                  </a:avLst>
                </a:prstGeom>
                <a:ln>
                  <a:solidFill>
                    <a:srgbClr val="00B05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0277" name="Cubo 10276">
                  <a:extLst>
                    <a:ext uri="{FF2B5EF4-FFF2-40B4-BE49-F238E27FC236}">
                      <a16:creationId xmlns:a16="http://schemas.microsoft.com/office/drawing/2014/main" id="{727CA65E-6EAA-B593-9297-774811BE330B}"/>
                    </a:ext>
                  </a:extLst>
                </p:cNvPr>
                <p:cNvSpPr>
                  <a:spLocks noChangeAspect="1"/>
                </p:cNvSpPr>
                <p:nvPr/>
              </p:nvSpPr>
              <p:spPr bwMode="auto">
                <a:xfrm>
                  <a:off x="6294673" y="3788247"/>
                  <a:ext cx="793178" cy="730054"/>
                </a:xfrm>
                <a:prstGeom prst="cube">
                  <a:avLst>
                    <a:gd name="adj" fmla="val 67104"/>
                  </a:avLst>
                </a:prstGeom>
                <a:ln>
                  <a:solidFill>
                    <a:srgbClr val="00B05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0279" name="Cubo 10278">
                  <a:extLst>
                    <a:ext uri="{FF2B5EF4-FFF2-40B4-BE49-F238E27FC236}">
                      <a16:creationId xmlns:a16="http://schemas.microsoft.com/office/drawing/2014/main" id="{407CA1F5-B9C9-5376-F649-D92EC24156CA}"/>
                    </a:ext>
                  </a:extLst>
                </p:cNvPr>
                <p:cNvSpPr>
                  <a:spLocks noChangeAspect="1"/>
                </p:cNvSpPr>
                <p:nvPr/>
              </p:nvSpPr>
              <p:spPr bwMode="auto">
                <a:xfrm>
                  <a:off x="6704279" y="2962579"/>
                  <a:ext cx="1635891" cy="1550952"/>
                </a:xfrm>
                <a:prstGeom prst="cube">
                  <a:avLst>
                    <a:gd name="adj" fmla="val 85661"/>
                  </a:avLst>
                </a:prstGeom>
                <a:ln>
                  <a:solidFill>
                    <a:srgbClr val="00B05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grpSp>
          <p:grpSp>
            <p:nvGrpSpPr>
              <p:cNvPr id="10257" name="Gruppo 10256">
                <a:extLst>
                  <a:ext uri="{FF2B5EF4-FFF2-40B4-BE49-F238E27FC236}">
                    <a16:creationId xmlns:a16="http://schemas.microsoft.com/office/drawing/2014/main" id="{3CC4D378-7FCA-2F70-601A-ACE46A8E3E57}"/>
                  </a:ext>
                </a:extLst>
              </p:cNvPr>
              <p:cNvGrpSpPr/>
              <p:nvPr/>
            </p:nvGrpSpPr>
            <p:grpSpPr>
              <a:xfrm>
                <a:off x="4980920" y="4529461"/>
                <a:ext cx="2406541" cy="307777"/>
                <a:chOff x="5214368" y="2505380"/>
                <a:chExt cx="2644991" cy="338273"/>
              </a:xfrm>
            </p:grpSpPr>
            <p:sp>
              <p:nvSpPr>
                <p:cNvPr id="10258" name="CasellaDiTesto 10257">
                  <a:extLst>
                    <a:ext uri="{FF2B5EF4-FFF2-40B4-BE49-F238E27FC236}">
                      <a16:creationId xmlns:a16="http://schemas.microsoft.com/office/drawing/2014/main" id="{89B0A3EC-47F3-64DC-09A9-DA726F89D751}"/>
                    </a:ext>
                  </a:extLst>
                </p:cNvPr>
                <p:cNvSpPr txBox="1"/>
                <p:nvPr/>
              </p:nvSpPr>
              <p:spPr>
                <a:xfrm>
                  <a:off x="5214368" y="2513877"/>
                  <a:ext cx="562994" cy="315318"/>
                </a:xfrm>
                <a:prstGeom prst="rect">
                  <a:avLst/>
                </a:prstGeom>
                <a:noFill/>
              </p:spPr>
              <p:txBody>
                <a:bodyPr wrap="square" rtlCol="0">
                  <a:spAutoFit/>
                </a:bodyPr>
                <a:lstStyle/>
                <a:p>
                  <a:pPr algn="ctr"/>
                  <a:r>
                    <a:rPr lang="it-IT" sz="1400" dirty="0">
                      <a:solidFill>
                        <a:srgbClr val="000000"/>
                      </a:solidFill>
                    </a:rPr>
                    <a:t>32</a:t>
                  </a:r>
                  <a:endParaRPr lang="en-GB" sz="1400" dirty="0">
                    <a:solidFill>
                      <a:srgbClr val="000000"/>
                    </a:solidFill>
                  </a:endParaRPr>
                </a:p>
              </p:txBody>
            </p:sp>
            <p:sp>
              <p:nvSpPr>
                <p:cNvPr id="10259" name="CasellaDiTesto 10258">
                  <a:extLst>
                    <a:ext uri="{FF2B5EF4-FFF2-40B4-BE49-F238E27FC236}">
                      <a16:creationId xmlns:a16="http://schemas.microsoft.com/office/drawing/2014/main" id="{31C72BFB-A7F5-2FA5-59DE-7249911D15B7}"/>
                    </a:ext>
                  </a:extLst>
                </p:cNvPr>
                <p:cNvSpPr txBox="1"/>
                <p:nvPr/>
              </p:nvSpPr>
              <p:spPr>
                <a:xfrm>
                  <a:off x="5623697" y="2514531"/>
                  <a:ext cx="562994" cy="315318"/>
                </a:xfrm>
                <a:prstGeom prst="rect">
                  <a:avLst/>
                </a:prstGeom>
                <a:noFill/>
              </p:spPr>
              <p:txBody>
                <a:bodyPr wrap="square" rtlCol="0">
                  <a:spAutoFit/>
                </a:bodyPr>
                <a:lstStyle/>
                <a:p>
                  <a:pPr algn="ctr"/>
                  <a:r>
                    <a:rPr lang="it-IT" sz="1400" dirty="0">
                      <a:solidFill>
                        <a:srgbClr val="000000"/>
                      </a:solidFill>
                    </a:rPr>
                    <a:t>64</a:t>
                  </a:r>
                  <a:endParaRPr lang="en-GB" sz="1400" dirty="0">
                    <a:solidFill>
                      <a:srgbClr val="000000"/>
                    </a:solidFill>
                  </a:endParaRPr>
                </a:p>
              </p:txBody>
            </p:sp>
            <p:sp>
              <p:nvSpPr>
                <p:cNvPr id="10260" name="CasellaDiTesto 10259">
                  <a:extLst>
                    <a:ext uri="{FF2B5EF4-FFF2-40B4-BE49-F238E27FC236}">
                      <a16:creationId xmlns:a16="http://schemas.microsoft.com/office/drawing/2014/main" id="{034CB9F0-540A-6282-7291-7004D632CB15}"/>
                    </a:ext>
                  </a:extLst>
                </p:cNvPr>
                <p:cNvSpPr txBox="1"/>
                <p:nvPr/>
              </p:nvSpPr>
              <p:spPr>
                <a:xfrm>
                  <a:off x="6064521" y="2511255"/>
                  <a:ext cx="562994" cy="315319"/>
                </a:xfrm>
                <a:prstGeom prst="rect">
                  <a:avLst/>
                </a:prstGeom>
                <a:noFill/>
              </p:spPr>
              <p:txBody>
                <a:bodyPr wrap="square" rtlCol="0">
                  <a:spAutoFit/>
                </a:bodyPr>
                <a:lstStyle/>
                <a:p>
                  <a:pPr algn="ctr"/>
                  <a:r>
                    <a:rPr lang="it-IT" sz="1400" dirty="0">
                      <a:solidFill>
                        <a:srgbClr val="000000"/>
                      </a:solidFill>
                    </a:rPr>
                    <a:t>128</a:t>
                  </a:r>
                  <a:endParaRPr lang="en-GB" sz="1400" dirty="0">
                    <a:solidFill>
                      <a:srgbClr val="000000"/>
                    </a:solidFill>
                  </a:endParaRPr>
                </a:p>
              </p:txBody>
            </p:sp>
            <p:sp>
              <p:nvSpPr>
                <p:cNvPr id="10265" name="CasellaDiTesto 10264">
                  <a:extLst>
                    <a:ext uri="{FF2B5EF4-FFF2-40B4-BE49-F238E27FC236}">
                      <a16:creationId xmlns:a16="http://schemas.microsoft.com/office/drawing/2014/main" id="{1D86664C-A2A7-72CE-EA6F-DB24E570B152}"/>
                    </a:ext>
                  </a:extLst>
                </p:cNvPr>
                <p:cNvSpPr txBox="1"/>
                <p:nvPr/>
              </p:nvSpPr>
              <p:spPr>
                <a:xfrm>
                  <a:off x="6546766" y="2509355"/>
                  <a:ext cx="562994" cy="315318"/>
                </a:xfrm>
                <a:prstGeom prst="rect">
                  <a:avLst/>
                </a:prstGeom>
                <a:noFill/>
              </p:spPr>
              <p:txBody>
                <a:bodyPr wrap="square" rtlCol="0">
                  <a:spAutoFit/>
                </a:bodyPr>
                <a:lstStyle/>
                <a:p>
                  <a:pPr algn="ctr"/>
                  <a:r>
                    <a:rPr lang="it-IT" sz="1400" dirty="0">
                      <a:solidFill>
                        <a:srgbClr val="000000"/>
                      </a:solidFill>
                    </a:rPr>
                    <a:t>256</a:t>
                  </a:r>
                  <a:endParaRPr lang="en-GB" sz="1400" dirty="0">
                    <a:solidFill>
                      <a:srgbClr val="000000"/>
                    </a:solidFill>
                  </a:endParaRPr>
                </a:p>
              </p:txBody>
            </p:sp>
            <p:sp>
              <p:nvSpPr>
                <p:cNvPr id="10266" name="CasellaDiTesto 10265">
                  <a:extLst>
                    <a:ext uri="{FF2B5EF4-FFF2-40B4-BE49-F238E27FC236}">
                      <a16:creationId xmlns:a16="http://schemas.microsoft.com/office/drawing/2014/main" id="{7C54EE4E-C3C3-26D5-CD45-C6682F7F41DE}"/>
                    </a:ext>
                  </a:extLst>
                </p:cNvPr>
                <p:cNvSpPr txBox="1"/>
                <p:nvPr/>
              </p:nvSpPr>
              <p:spPr>
                <a:xfrm>
                  <a:off x="6987590" y="2505380"/>
                  <a:ext cx="871769" cy="338273"/>
                </a:xfrm>
                <a:prstGeom prst="rect">
                  <a:avLst/>
                </a:prstGeom>
                <a:noFill/>
              </p:spPr>
              <p:txBody>
                <a:bodyPr wrap="square" rtlCol="0">
                  <a:spAutoFit/>
                </a:bodyPr>
                <a:lstStyle/>
                <a:p>
                  <a:pPr algn="ctr"/>
                  <a:r>
                    <a:rPr lang="it-IT" sz="1400" dirty="0">
                      <a:solidFill>
                        <a:srgbClr val="000000"/>
                      </a:solidFill>
                    </a:rPr>
                    <a:t>1024</a:t>
                  </a:r>
                  <a:endParaRPr lang="en-GB" sz="1400" dirty="0">
                    <a:solidFill>
                      <a:srgbClr val="000000"/>
                    </a:solidFill>
                  </a:endParaRPr>
                </a:p>
              </p:txBody>
            </p:sp>
          </p:grpSp>
        </p:grpSp>
      </p:grpSp>
    </p:spTree>
    <p:extLst>
      <p:ext uri="{BB962C8B-B14F-4D97-AF65-F5344CB8AC3E}">
        <p14:creationId xmlns:p14="http://schemas.microsoft.com/office/powerpoint/2010/main" val="22973308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egnaposto data 3">
            <a:extLst>
              <a:ext uri="{FF2B5EF4-FFF2-40B4-BE49-F238E27FC236}">
                <a16:creationId xmlns:a16="http://schemas.microsoft.com/office/drawing/2014/main" id="{9B8292F6-CBDA-E9FD-75F0-B36DAB85FFAB}"/>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167E3B0B-DB4C-41AF-9EC4-C186560DCD71}" type="datetime1">
              <a:rPr lang="it-IT" altLang="it-IT" sz="1100"/>
              <a:pPr/>
              <a:t>21/05/2023</a:t>
            </a:fld>
            <a:endParaRPr lang="it-IT" altLang="it-IT" sz="1100"/>
          </a:p>
        </p:txBody>
      </p:sp>
      <p:sp>
        <p:nvSpPr>
          <p:cNvPr id="10243" name="Segnaposto piè di pagina 4">
            <a:extLst>
              <a:ext uri="{FF2B5EF4-FFF2-40B4-BE49-F238E27FC236}">
                <a16:creationId xmlns:a16="http://schemas.microsoft.com/office/drawing/2014/main" id="{C9B8F0B8-F0D3-CA9B-DFA5-916B0CBAF0D5}"/>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0244" name="Segnaposto numero diapositiva 5">
            <a:extLst>
              <a:ext uri="{FF2B5EF4-FFF2-40B4-BE49-F238E27FC236}">
                <a16:creationId xmlns:a16="http://schemas.microsoft.com/office/drawing/2014/main" id="{574F413A-2956-7C6D-313C-CBE786C61F9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83F64888-5FC8-4DD9-AEE1-0DCC84BBF39F}" type="slidenum">
              <a:rPr lang="it-IT" altLang="it-IT" sz="1100" smtClean="0"/>
              <a:pPr/>
              <a:t>36</a:t>
            </a:fld>
            <a:endParaRPr lang="it-IT" altLang="it-IT" sz="1100"/>
          </a:p>
        </p:txBody>
      </p:sp>
      <p:sp>
        <p:nvSpPr>
          <p:cNvPr id="10245" name="Rectangle 4">
            <a:extLst>
              <a:ext uri="{FF2B5EF4-FFF2-40B4-BE49-F238E27FC236}">
                <a16:creationId xmlns:a16="http://schemas.microsoft.com/office/drawing/2014/main" id="{0EDE714C-7A75-2183-4E2F-A1C290A80668}"/>
              </a:ext>
            </a:extLst>
          </p:cNvPr>
          <p:cNvSpPr>
            <a:spLocks noGrp="1" noChangeArrowheads="1"/>
          </p:cNvSpPr>
          <p:nvPr>
            <p:ph type="title"/>
          </p:nvPr>
        </p:nvSpPr>
        <p:spPr>
          <a:xfrm>
            <a:off x="1116013" y="409575"/>
            <a:ext cx="7416800" cy="504825"/>
          </a:xfrm>
        </p:spPr>
        <p:txBody>
          <a:bodyPr/>
          <a:lstStyle/>
          <a:p>
            <a:pPr eaLnBrk="1" hangingPunct="1"/>
            <a:r>
              <a:rPr lang="it-IT" altLang="it-IT" sz="2200" b="0" dirty="0" err="1"/>
              <a:t>Hypertuning</a:t>
            </a:r>
            <a:r>
              <a:rPr lang="it-IT" altLang="it-IT" sz="2200" b="0" dirty="0"/>
              <a:t> and </a:t>
            </a:r>
            <a:r>
              <a:rPr lang="it-IT" altLang="it-IT" sz="2200" b="0" dirty="0" err="1"/>
              <a:t>Ablation</a:t>
            </a:r>
            <a:r>
              <a:rPr lang="it-IT" altLang="it-IT" sz="2200" b="0" dirty="0"/>
              <a:t> Studies</a:t>
            </a:r>
          </a:p>
        </p:txBody>
      </p:sp>
      <p:pic>
        <p:nvPicPr>
          <p:cNvPr id="14" name="Immagine 13" descr="Immagine che contiene testo, diagramma, Carattere, linea&#10;&#10;Descrizione generata automaticamente">
            <a:extLst>
              <a:ext uri="{FF2B5EF4-FFF2-40B4-BE49-F238E27FC236}">
                <a16:creationId xmlns:a16="http://schemas.microsoft.com/office/drawing/2014/main" id="{A47D750B-89E9-AE27-3561-03F723081F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7253"/>
            <a:ext cx="9144000" cy="4803494"/>
          </a:xfrm>
          <a:prstGeom prst="rect">
            <a:avLst/>
          </a:prstGeom>
        </p:spPr>
      </p:pic>
    </p:spTree>
    <p:extLst>
      <p:ext uri="{BB962C8B-B14F-4D97-AF65-F5344CB8AC3E}">
        <p14:creationId xmlns:p14="http://schemas.microsoft.com/office/powerpoint/2010/main" val="19000704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egnaposto data 3">
            <a:extLst>
              <a:ext uri="{FF2B5EF4-FFF2-40B4-BE49-F238E27FC236}">
                <a16:creationId xmlns:a16="http://schemas.microsoft.com/office/drawing/2014/main" id="{9B8292F6-CBDA-E9FD-75F0-B36DAB85FFAB}"/>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167E3B0B-DB4C-41AF-9EC4-C186560DCD71}" type="datetime1">
              <a:rPr lang="it-IT" altLang="it-IT" sz="1100"/>
              <a:pPr/>
              <a:t>21/05/2023</a:t>
            </a:fld>
            <a:endParaRPr lang="it-IT" altLang="it-IT" sz="1100"/>
          </a:p>
        </p:txBody>
      </p:sp>
      <p:sp>
        <p:nvSpPr>
          <p:cNvPr id="10243" name="Segnaposto piè di pagina 4">
            <a:extLst>
              <a:ext uri="{FF2B5EF4-FFF2-40B4-BE49-F238E27FC236}">
                <a16:creationId xmlns:a16="http://schemas.microsoft.com/office/drawing/2014/main" id="{C9B8F0B8-F0D3-CA9B-DFA5-916B0CBAF0D5}"/>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0244" name="Segnaposto numero diapositiva 5">
            <a:extLst>
              <a:ext uri="{FF2B5EF4-FFF2-40B4-BE49-F238E27FC236}">
                <a16:creationId xmlns:a16="http://schemas.microsoft.com/office/drawing/2014/main" id="{574F413A-2956-7C6D-313C-CBE786C61F9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83F64888-5FC8-4DD9-AEE1-0DCC84BBF39F}" type="slidenum">
              <a:rPr lang="it-IT" altLang="it-IT" sz="1100" smtClean="0"/>
              <a:pPr/>
              <a:t>37</a:t>
            </a:fld>
            <a:endParaRPr lang="it-IT" altLang="it-IT" sz="1100"/>
          </a:p>
        </p:txBody>
      </p:sp>
      <p:sp>
        <p:nvSpPr>
          <p:cNvPr id="10245" name="Rectangle 4">
            <a:extLst>
              <a:ext uri="{FF2B5EF4-FFF2-40B4-BE49-F238E27FC236}">
                <a16:creationId xmlns:a16="http://schemas.microsoft.com/office/drawing/2014/main" id="{0EDE714C-7A75-2183-4E2F-A1C290A80668}"/>
              </a:ext>
            </a:extLst>
          </p:cNvPr>
          <p:cNvSpPr>
            <a:spLocks noGrp="1" noChangeArrowheads="1"/>
          </p:cNvSpPr>
          <p:nvPr>
            <p:ph type="title"/>
          </p:nvPr>
        </p:nvSpPr>
        <p:spPr>
          <a:xfrm>
            <a:off x="1116013" y="409575"/>
            <a:ext cx="7416800" cy="504825"/>
          </a:xfrm>
        </p:spPr>
        <p:txBody>
          <a:bodyPr/>
          <a:lstStyle/>
          <a:p>
            <a:pPr eaLnBrk="1" hangingPunct="1"/>
            <a:r>
              <a:rPr lang="it-IT" altLang="it-IT" sz="2200" b="0" dirty="0" err="1"/>
              <a:t>Hypertuning</a:t>
            </a:r>
            <a:r>
              <a:rPr lang="it-IT" altLang="it-IT" sz="2200" b="0" dirty="0"/>
              <a:t> and </a:t>
            </a:r>
            <a:r>
              <a:rPr lang="it-IT" altLang="it-IT" sz="2200" b="0" dirty="0" err="1"/>
              <a:t>Ablation</a:t>
            </a:r>
            <a:r>
              <a:rPr lang="it-IT" altLang="it-IT" sz="2200" b="0" dirty="0"/>
              <a:t> Studies</a:t>
            </a:r>
          </a:p>
        </p:txBody>
      </p:sp>
      <p:grpSp>
        <p:nvGrpSpPr>
          <p:cNvPr id="6" name="Gruppo 5">
            <a:extLst>
              <a:ext uri="{FF2B5EF4-FFF2-40B4-BE49-F238E27FC236}">
                <a16:creationId xmlns:a16="http://schemas.microsoft.com/office/drawing/2014/main" id="{1E0A030E-E0AE-1A08-5E3C-F3FCAF7213EA}"/>
              </a:ext>
            </a:extLst>
          </p:cNvPr>
          <p:cNvGrpSpPr/>
          <p:nvPr/>
        </p:nvGrpSpPr>
        <p:grpSpPr>
          <a:xfrm>
            <a:off x="361448" y="1988840"/>
            <a:ext cx="8421104" cy="3228809"/>
            <a:chOff x="361448" y="1988840"/>
            <a:chExt cx="8421104" cy="3228809"/>
          </a:xfrm>
        </p:grpSpPr>
        <p:sp>
          <p:nvSpPr>
            <p:cNvPr id="10282" name="CasellaDiTesto 10281">
              <a:extLst>
                <a:ext uri="{FF2B5EF4-FFF2-40B4-BE49-F238E27FC236}">
                  <a16:creationId xmlns:a16="http://schemas.microsoft.com/office/drawing/2014/main" id="{B3CEBD07-3010-D729-EBCA-212B7C55A107}"/>
                </a:ext>
              </a:extLst>
            </p:cNvPr>
            <p:cNvSpPr txBox="1"/>
            <p:nvPr/>
          </p:nvSpPr>
          <p:spPr>
            <a:xfrm>
              <a:off x="3002608" y="4879095"/>
              <a:ext cx="3203752" cy="338554"/>
            </a:xfrm>
            <a:prstGeom prst="rect">
              <a:avLst/>
            </a:prstGeom>
            <a:noFill/>
          </p:spPr>
          <p:txBody>
            <a:bodyPr wrap="square" rtlCol="0">
              <a:spAutoFit/>
            </a:bodyPr>
            <a:lstStyle/>
            <a:p>
              <a:pPr algn="ctr"/>
              <a:r>
                <a:rPr lang="it-IT" sz="1600" dirty="0">
                  <a:solidFill>
                    <a:srgbClr val="000000"/>
                  </a:solidFill>
                </a:rPr>
                <a:t>Batch/Channel </a:t>
              </a:r>
              <a:r>
                <a:rPr lang="it-IT" sz="1600" dirty="0" err="1">
                  <a:solidFill>
                    <a:srgbClr val="000000"/>
                  </a:solidFill>
                </a:rPr>
                <a:t>Normalization</a:t>
              </a:r>
              <a:endParaRPr lang="en-GB" sz="1600" dirty="0">
                <a:solidFill>
                  <a:srgbClr val="000000"/>
                </a:solidFill>
              </a:endParaRPr>
            </a:p>
          </p:txBody>
        </p:sp>
        <p:grpSp>
          <p:nvGrpSpPr>
            <p:cNvPr id="5" name="Gruppo 4">
              <a:extLst>
                <a:ext uri="{FF2B5EF4-FFF2-40B4-BE49-F238E27FC236}">
                  <a16:creationId xmlns:a16="http://schemas.microsoft.com/office/drawing/2014/main" id="{7B44B175-91AD-970A-5C25-71183229C2A2}"/>
                </a:ext>
              </a:extLst>
            </p:cNvPr>
            <p:cNvGrpSpPr>
              <a:grpSpLocks noChangeAspect="1"/>
            </p:cNvGrpSpPr>
            <p:nvPr/>
          </p:nvGrpSpPr>
          <p:grpSpPr>
            <a:xfrm>
              <a:off x="361448" y="1988840"/>
              <a:ext cx="8421104" cy="2299804"/>
              <a:chOff x="832476" y="1320969"/>
              <a:chExt cx="7718895" cy="2108031"/>
            </a:xfrm>
          </p:grpSpPr>
          <p:pic>
            <p:nvPicPr>
              <p:cNvPr id="10281" name="Immagine 10280" descr="Immagine che contiene cubo&#10;&#10;Descrizione generata automaticamente">
                <a:extLst>
                  <a:ext uri="{FF2B5EF4-FFF2-40B4-BE49-F238E27FC236}">
                    <a16:creationId xmlns:a16="http://schemas.microsoft.com/office/drawing/2014/main" id="{6028890A-E2CC-C1CB-B5F7-95C4F918758B}"/>
                  </a:ext>
                </a:extLst>
              </p:cNvPr>
              <p:cNvPicPr>
                <a:picLocks noChangeAspect="1"/>
              </p:cNvPicPr>
              <p:nvPr/>
            </p:nvPicPr>
            <p:blipFill rotWithShape="1">
              <a:blip r:embed="rId3">
                <a:extLst>
                  <a:ext uri="{28A0092B-C50C-407E-A947-70E740481C1C}">
                    <a14:useLocalDpi xmlns:a14="http://schemas.microsoft.com/office/drawing/2010/main" val="0"/>
                  </a:ext>
                </a:extLst>
              </a:blip>
              <a:srcRect b="47038"/>
              <a:stretch/>
            </p:blipFill>
            <p:spPr>
              <a:xfrm>
                <a:off x="832476" y="1321036"/>
                <a:ext cx="3663002" cy="2107964"/>
              </a:xfrm>
              <a:prstGeom prst="rect">
                <a:avLst/>
              </a:prstGeom>
            </p:spPr>
          </p:pic>
          <p:pic>
            <p:nvPicPr>
              <p:cNvPr id="4" name="Immagine 3" descr="Immagine che contiene cubo&#10;&#10;Descrizione generata automaticamente">
                <a:extLst>
                  <a:ext uri="{FF2B5EF4-FFF2-40B4-BE49-F238E27FC236}">
                    <a16:creationId xmlns:a16="http://schemas.microsoft.com/office/drawing/2014/main" id="{7210A394-464F-31DA-40BE-F7DEB88E7AD1}"/>
                  </a:ext>
                </a:extLst>
              </p:cNvPr>
              <p:cNvPicPr>
                <a:picLocks noChangeAspect="1"/>
              </p:cNvPicPr>
              <p:nvPr/>
            </p:nvPicPr>
            <p:blipFill rotWithShape="1">
              <a:blip r:embed="rId3">
                <a:extLst>
                  <a:ext uri="{28A0092B-C50C-407E-A947-70E740481C1C}">
                    <a14:useLocalDpi xmlns:a14="http://schemas.microsoft.com/office/drawing/2010/main" val="0"/>
                  </a:ext>
                </a:extLst>
              </a:blip>
              <a:srcRect t="49343"/>
              <a:stretch/>
            </p:blipFill>
            <p:spPr>
              <a:xfrm>
                <a:off x="4721699" y="1320969"/>
                <a:ext cx="3829672" cy="2107964"/>
              </a:xfrm>
              <a:prstGeom prst="rect">
                <a:avLst/>
              </a:prstGeom>
            </p:spPr>
          </p:pic>
        </p:grpSp>
      </p:grpSp>
    </p:spTree>
    <p:extLst>
      <p:ext uri="{BB962C8B-B14F-4D97-AF65-F5344CB8AC3E}">
        <p14:creationId xmlns:p14="http://schemas.microsoft.com/office/powerpoint/2010/main" val="9593627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egnaposto data 3">
            <a:extLst>
              <a:ext uri="{FF2B5EF4-FFF2-40B4-BE49-F238E27FC236}">
                <a16:creationId xmlns:a16="http://schemas.microsoft.com/office/drawing/2014/main" id="{9B8292F6-CBDA-E9FD-75F0-B36DAB85FFAB}"/>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167E3B0B-DB4C-41AF-9EC4-C186560DCD71}" type="datetime1">
              <a:rPr lang="it-IT" altLang="it-IT" sz="1100"/>
              <a:pPr/>
              <a:t>21/05/2023</a:t>
            </a:fld>
            <a:endParaRPr lang="it-IT" altLang="it-IT" sz="1100"/>
          </a:p>
        </p:txBody>
      </p:sp>
      <p:sp>
        <p:nvSpPr>
          <p:cNvPr id="10243" name="Segnaposto piè di pagina 4">
            <a:extLst>
              <a:ext uri="{FF2B5EF4-FFF2-40B4-BE49-F238E27FC236}">
                <a16:creationId xmlns:a16="http://schemas.microsoft.com/office/drawing/2014/main" id="{C9B8F0B8-F0D3-CA9B-DFA5-916B0CBAF0D5}"/>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0244" name="Segnaposto numero diapositiva 5">
            <a:extLst>
              <a:ext uri="{FF2B5EF4-FFF2-40B4-BE49-F238E27FC236}">
                <a16:creationId xmlns:a16="http://schemas.microsoft.com/office/drawing/2014/main" id="{574F413A-2956-7C6D-313C-CBE786C61F9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83F64888-5FC8-4DD9-AEE1-0DCC84BBF39F}" type="slidenum">
              <a:rPr lang="it-IT" altLang="it-IT" sz="1100" smtClean="0"/>
              <a:pPr/>
              <a:t>38</a:t>
            </a:fld>
            <a:endParaRPr lang="it-IT" altLang="it-IT" sz="1100"/>
          </a:p>
        </p:txBody>
      </p:sp>
      <p:sp>
        <p:nvSpPr>
          <p:cNvPr id="10245" name="Rectangle 4">
            <a:extLst>
              <a:ext uri="{FF2B5EF4-FFF2-40B4-BE49-F238E27FC236}">
                <a16:creationId xmlns:a16="http://schemas.microsoft.com/office/drawing/2014/main" id="{0EDE714C-7A75-2183-4E2F-A1C290A80668}"/>
              </a:ext>
            </a:extLst>
          </p:cNvPr>
          <p:cNvSpPr>
            <a:spLocks noGrp="1" noChangeArrowheads="1"/>
          </p:cNvSpPr>
          <p:nvPr>
            <p:ph type="title"/>
          </p:nvPr>
        </p:nvSpPr>
        <p:spPr>
          <a:xfrm>
            <a:off x="1116013" y="409575"/>
            <a:ext cx="7416800" cy="504825"/>
          </a:xfrm>
        </p:spPr>
        <p:txBody>
          <a:bodyPr/>
          <a:lstStyle/>
          <a:p>
            <a:pPr eaLnBrk="1" hangingPunct="1"/>
            <a:r>
              <a:rPr lang="it-IT" altLang="it-IT" sz="2200" b="0" dirty="0" err="1"/>
              <a:t>Hypertuning</a:t>
            </a:r>
            <a:r>
              <a:rPr lang="it-IT" altLang="it-IT" sz="2200" b="0" dirty="0"/>
              <a:t> and </a:t>
            </a:r>
            <a:r>
              <a:rPr lang="it-IT" altLang="it-IT" sz="2200" b="0" dirty="0" err="1"/>
              <a:t>Ablation</a:t>
            </a:r>
            <a:r>
              <a:rPr lang="it-IT" altLang="it-IT" sz="2200" b="0" dirty="0"/>
              <a:t> Studies</a:t>
            </a:r>
          </a:p>
        </p:txBody>
      </p:sp>
      <p:pic>
        <p:nvPicPr>
          <p:cNvPr id="3" name="Immagine 2" descr="Immagine che contiene testo, diagramma, Carattere, linea&#10;&#10;Descrizione generata automaticamente">
            <a:extLst>
              <a:ext uri="{FF2B5EF4-FFF2-40B4-BE49-F238E27FC236}">
                <a16:creationId xmlns:a16="http://schemas.microsoft.com/office/drawing/2014/main" id="{166FDFA3-4363-2AB4-FD33-F5EE372ACC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7253"/>
            <a:ext cx="9144000" cy="4803494"/>
          </a:xfrm>
          <a:prstGeom prst="rect">
            <a:avLst/>
          </a:prstGeom>
        </p:spPr>
      </p:pic>
    </p:spTree>
    <p:extLst>
      <p:ext uri="{BB962C8B-B14F-4D97-AF65-F5344CB8AC3E}">
        <p14:creationId xmlns:p14="http://schemas.microsoft.com/office/powerpoint/2010/main" val="19622997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egnaposto data 3">
            <a:extLst>
              <a:ext uri="{FF2B5EF4-FFF2-40B4-BE49-F238E27FC236}">
                <a16:creationId xmlns:a16="http://schemas.microsoft.com/office/drawing/2014/main" id="{9B8292F6-CBDA-E9FD-75F0-B36DAB85FFAB}"/>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167E3B0B-DB4C-41AF-9EC4-C186560DCD71}" type="datetime1">
              <a:rPr lang="it-IT" altLang="it-IT" sz="1100"/>
              <a:pPr/>
              <a:t>21/05/2023</a:t>
            </a:fld>
            <a:endParaRPr lang="it-IT" altLang="it-IT" sz="1100"/>
          </a:p>
        </p:txBody>
      </p:sp>
      <p:sp>
        <p:nvSpPr>
          <p:cNvPr id="10243" name="Segnaposto piè di pagina 4">
            <a:extLst>
              <a:ext uri="{FF2B5EF4-FFF2-40B4-BE49-F238E27FC236}">
                <a16:creationId xmlns:a16="http://schemas.microsoft.com/office/drawing/2014/main" id="{C9B8F0B8-F0D3-CA9B-DFA5-916B0CBAF0D5}"/>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0244" name="Segnaposto numero diapositiva 5">
            <a:extLst>
              <a:ext uri="{FF2B5EF4-FFF2-40B4-BE49-F238E27FC236}">
                <a16:creationId xmlns:a16="http://schemas.microsoft.com/office/drawing/2014/main" id="{574F413A-2956-7C6D-313C-CBE786C61F9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83F64888-5FC8-4DD9-AEE1-0DCC84BBF39F}" type="slidenum">
              <a:rPr lang="it-IT" altLang="it-IT" sz="1100" smtClean="0"/>
              <a:pPr/>
              <a:t>39</a:t>
            </a:fld>
            <a:endParaRPr lang="it-IT" altLang="it-IT" sz="1100"/>
          </a:p>
        </p:txBody>
      </p:sp>
      <p:sp>
        <p:nvSpPr>
          <p:cNvPr id="10245" name="Rectangle 4">
            <a:extLst>
              <a:ext uri="{FF2B5EF4-FFF2-40B4-BE49-F238E27FC236}">
                <a16:creationId xmlns:a16="http://schemas.microsoft.com/office/drawing/2014/main" id="{0EDE714C-7A75-2183-4E2F-A1C290A80668}"/>
              </a:ext>
            </a:extLst>
          </p:cNvPr>
          <p:cNvSpPr>
            <a:spLocks noGrp="1" noChangeArrowheads="1"/>
          </p:cNvSpPr>
          <p:nvPr>
            <p:ph type="title"/>
          </p:nvPr>
        </p:nvSpPr>
        <p:spPr>
          <a:xfrm>
            <a:off x="1116013" y="409575"/>
            <a:ext cx="7416800" cy="504825"/>
          </a:xfrm>
        </p:spPr>
        <p:txBody>
          <a:bodyPr/>
          <a:lstStyle/>
          <a:p>
            <a:pPr eaLnBrk="1" hangingPunct="1"/>
            <a:r>
              <a:rPr lang="it-IT" altLang="it-IT" sz="2200" b="0" dirty="0" err="1"/>
              <a:t>Hypertuning</a:t>
            </a:r>
            <a:r>
              <a:rPr lang="it-IT" altLang="it-IT" sz="2200" b="0" dirty="0"/>
              <a:t> and </a:t>
            </a:r>
            <a:r>
              <a:rPr lang="it-IT" altLang="it-IT" sz="2200" b="0" dirty="0" err="1"/>
              <a:t>Ablation</a:t>
            </a:r>
            <a:r>
              <a:rPr lang="it-IT" altLang="it-IT" sz="2200" b="0" dirty="0"/>
              <a:t> Studies</a:t>
            </a:r>
          </a:p>
        </p:txBody>
      </p:sp>
      <p:grpSp>
        <p:nvGrpSpPr>
          <p:cNvPr id="2" name="Gruppo 1">
            <a:extLst>
              <a:ext uri="{FF2B5EF4-FFF2-40B4-BE49-F238E27FC236}">
                <a16:creationId xmlns:a16="http://schemas.microsoft.com/office/drawing/2014/main" id="{8BE0C8E7-D146-54D0-D8EC-D26945905256}"/>
              </a:ext>
            </a:extLst>
          </p:cNvPr>
          <p:cNvGrpSpPr/>
          <p:nvPr/>
        </p:nvGrpSpPr>
        <p:grpSpPr>
          <a:xfrm>
            <a:off x="848084" y="1015564"/>
            <a:ext cx="7592604" cy="4768214"/>
            <a:chOff x="848084" y="1015564"/>
            <a:chExt cx="7592604" cy="4768214"/>
          </a:xfrm>
        </p:grpSpPr>
        <p:grpSp>
          <p:nvGrpSpPr>
            <p:cNvPr id="10293" name="Gruppo 10292">
              <a:extLst>
                <a:ext uri="{FF2B5EF4-FFF2-40B4-BE49-F238E27FC236}">
                  <a16:creationId xmlns:a16="http://schemas.microsoft.com/office/drawing/2014/main" id="{2F59718B-B580-D479-536B-A4B7ECA9EA53}"/>
                </a:ext>
              </a:extLst>
            </p:cNvPr>
            <p:cNvGrpSpPr/>
            <p:nvPr/>
          </p:nvGrpSpPr>
          <p:grpSpPr>
            <a:xfrm>
              <a:off x="848084" y="1015564"/>
              <a:ext cx="7592604" cy="4181252"/>
              <a:chOff x="848084" y="1015564"/>
              <a:chExt cx="7592604" cy="4181252"/>
            </a:xfrm>
          </p:grpSpPr>
          <p:grpSp>
            <p:nvGrpSpPr>
              <p:cNvPr id="10246" name="Gruppo 10245">
                <a:extLst>
                  <a:ext uri="{FF2B5EF4-FFF2-40B4-BE49-F238E27FC236}">
                    <a16:creationId xmlns:a16="http://schemas.microsoft.com/office/drawing/2014/main" id="{F8655985-EE09-8ECE-82C9-3910F2F91E35}"/>
                  </a:ext>
                </a:extLst>
              </p:cNvPr>
              <p:cNvGrpSpPr>
                <a:grpSpLocks noChangeAspect="1"/>
              </p:cNvGrpSpPr>
              <p:nvPr/>
            </p:nvGrpSpPr>
            <p:grpSpPr>
              <a:xfrm>
                <a:off x="848084" y="2907171"/>
                <a:ext cx="7592604" cy="2289645"/>
                <a:chOff x="219756" y="3365376"/>
                <a:chExt cx="9144000" cy="2757488"/>
              </a:xfrm>
            </p:grpSpPr>
            <p:pic>
              <p:nvPicPr>
                <p:cNvPr id="10240" name="Immagine 10239" descr="Immagine che contiene diagramma, schermata, linea, testo&#10;&#10;Descrizione generata automaticamente">
                  <a:extLst>
                    <a:ext uri="{FF2B5EF4-FFF2-40B4-BE49-F238E27FC236}">
                      <a16:creationId xmlns:a16="http://schemas.microsoft.com/office/drawing/2014/main" id="{7A46A171-564C-C98D-3D88-5162169750DA}"/>
                    </a:ext>
                  </a:extLst>
                </p:cNvPr>
                <p:cNvPicPr>
                  <a:picLocks noChangeAspect="1"/>
                </p:cNvPicPr>
                <p:nvPr/>
              </p:nvPicPr>
              <p:blipFill rotWithShape="1">
                <a:blip r:embed="rId3">
                  <a:extLst>
                    <a:ext uri="{28A0092B-C50C-407E-A947-70E740481C1C}">
                      <a14:useLocalDpi xmlns:a14="http://schemas.microsoft.com/office/drawing/2010/main" val="0"/>
                    </a:ext>
                  </a:extLst>
                </a:blip>
                <a:srcRect r="46891"/>
                <a:stretch/>
              </p:blipFill>
              <p:spPr>
                <a:xfrm>
                  <a:off x="219756" y="3365376"/>
                  <a:ext cx="4856300" cy="2757488"/>
                </a:xfrm>
                <a:prstGeom prst="rect">
                  <a:avLst/>
                </a:prstGeom>
              </p:spPr>
            </p:pic>
            <p:pic>
              <p:nvPicPr>
                <p:cNvPr id="10241" name="Immagine 10240" descr="Immagine che contiene diagramma, schermata, linea, testo&#10;&#10;Descrizione generata automaticamente">
                  <a:extLst>
                    <a:ext uri="{FF2B5EF4-FFF2-40B4-BE49-F238E27FC236}">
                      <a16:creationId xmlns:a16="http://schemas.microsoft.com/office/drawing/2014/main" id="{76EE29BC-7193-0291-197C-FDBCBA4E4917}"/>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Blur radius="5"/>
                          </a14:imgEffect>
                        </a14:imgLayer>
                      </a14:imgProps>
                    </a:ext>
                    <a:ext uri="{28A0092B-C50C-407E-A947-70E740481C1C}">
                      <a14:useLocalDpi xmlns:a14="http://schemas.microsoft.com/office/drawing/2010/main" val="0"/>
                    </a:ext>
                  </a:extLst>
                </a:blip>
                <a:srcRect l="53109"/>
                <a:stretch/>
              </p:blipFill>
              <p:spPr>
                <a:xfrm>
                  <a:off x="5076056" y="3365376"/>
                  <a:ext cx="4287700" cy="2757488"/>
                </a:xfrm>
                <a:prstGeom prst="rect">
                  <a:avLst/>
                </a:prstGeom>
              </p:spPr>
            </p:pic>
          </p:grpSp>
          <p:cxnSp>
            <p:nvCxnSpPr>
              <p:cNvPr id="10248" name="Connettore 2 10247">
                <a:extLst>
                  <a:ext uri="{FF2B5EF4-FFF2-40B4-BE49-F238E27FC236}">
                    <a16:creationId xmlns:a16="http://schemas.microsoft.com/office/drawing/2014/main" id="{3197FA4D-954B-61AD-0312-CD1081977257}"/>
                  </a:ext>
                </a:extLst>
              </p:cNvPr>
              <p:cNvCxnSpPr>
                <a:cxnSpLocks/>
                <a:stCxn id="6" idx="2"/>
              </p:cNvCxnSpPr>
              <p:nvPr/>
            </p:nvCxnSpPr>
            <p:spPr bwMode="auto">
              <a:xfrm>
                <a:off x="4509797" y="3355604"/>
                <a:ext cx="42290" cy="1443174"/>
              </a:xfrm>
              <a:prstGeom prst="straightConnector1">
                <a:avLst/>
              </a:prstGeom>
              <a:ln w="15875">
                <a:solidFill>
                  <a:srgbClr val="000000"/>
                </a:solidFill>
                <a:tailEnd type="triangle"/>
              </a:ln>
            </p:spPr>
            <p:style>
              <a:lnRef idx="1">
                <a:schemeClr val="dk1"/>
              </a:lnRef>
              <a:fillRef idx="0">
                <a:schemeClr val="dk1"/>
              </a:fillRef>
              <a:effectRef idx="0">
                <a:schemeClr val="dk1"/>
              </a:effectRef>
              <a:fontRef idx="minor">
                <a:schemeClr val="tx1"/>
              </a:fontRef>
            </p:style>
          </p:cxnSp>
          <p:cxnSp>
            <p:nvCxnSpPr>
              <p:cNvPr id="10255" name="Connettore 2 10254">
                <a:extLst>
                  <a:ext uri="{FF2B5EF4-FFF2-40B4-BE49-F238E27FC236}">
                    <a16:creationId xmlns:a16="http://schemas.microsoft.com/office/drawing/2014/main" id="{7B575442-818D-7F37-A6D5-BD9C0EFA243A}"/>
                  </a:ext>
                </a:extLst>
              </p:cNvPr>
              <p:cNvCxnSpPr>
                <a:cxnSpLocks/>
              </p:cNvCxnSpPr>
              <p:nvPr/>
            </p:nvCxnSpPr>
            <p:spPr bwMode="auto">
              <a:xfrm flipH="1">
                <a:off x="2667000" y="3355604"/>
                <a:ext cx="1842796" cy="1228221"/>
              </a:xfrm>
              <a:prstGeom prst="straightConnector1">
                <a:avLst/>
              </a:prstGeom>
              <a:ln w="15875">
                <a:solidFill>
                  <a:srgbClr val="000000"/>
                </a:solidFill>
                <a:tailEnd type="triangle"/>
              </a:ln>
            </p:spPr>
            <p:style>
              <a:lnRef idx="1">
                <a:schemeClr val="dk1"/>
              </a:lnRef>
              <a:fillRef idx="0">
                <a:schemeClr val="dk1"/>
              </a:fillRef>
              <a:effectRef idx="0">
                <a:schemeClr val="dk1"/>
              </a:effectRef>
              <a:fontRef idx="minor">
                <a:schemeClr val="tx1"/>
              </a:fontRef>
            </p:style>
          </p:cxnSp>
          <p:cxnSp>
            <p:nvCxnSpPr>
              <p:cNvPr id="10258" name="Connettore 2 10257">
                <a:extLst>
                  <a:ext uri="{FF2B5EF4-FFF2-40B4-BE49-F238E27FC236}">
                    <a16:creationId xmlns:a16="http://schemas.microsoft.com/office/drawing/2014/main" id="{D6F45CB3-93A7-672F-B4C7-91C11C301B97}"/>
                  </a:ext>
                </a:extLst>
              </p:cNvPr>
              <p:cNvCxnSpPr>
                <a:cxnSpLocks/>
                <a:stCxn id="6" idx="2"/>
              </p:cNvCxnSpPr>
              <p:nvPr/>
            </p:nvCxnSpPr>
            <p:spPr bwMode="auto">
              <a:xfrm flipH="1">
                <a:off x="3275856" y="3355604"/>
                <a:ext cx="1233941" cy="1443174"/>
              </a:xfrm>
              <a:prstGeom prst="straightConnector1">
                <a:avLst/>
              </a:prstGeom>
              <a:ln w="15875">
                <a:solidFill>
                  <a:srgbClr val="000000"/>
                </a:solidFill>
                <a:tailEnd type="triangle"/>
              </a:ln>
            </p:spPr>
            <p:style>
              <a:lnRef idx="1">
                <a:schemeClr val="dk1"/>
              </a:lnRef>
              <a:fillRef idx="0">
                <a:schemeClr val="dk1"/>
              </a:fillRef>
              <a:effectRef idx="0">
                <a:schemeClr val="dk1"/>
              </a:effectRef>
              <a:fontRef idx="minor">
                <a:schemeClr val="tx1"/>
              </a:fontRef>
            </p:style>
          </p:cxnSp>
          <p:cxnSp>
            <p:nvCxnSpPr>
              <p:cNvPr id="10265" name="Connettore 2 10264">
                <a:extLst>
                  <a:ext uri="{FF2B5EF4-FFF2-40B4-BE49-F238E27FC236}">
                    <a16:creationId xmlns:a16="http://schemas.microsoft.com/office/drawing/2014/main" id="{5BEA8DAA-50A1-DE89-23C8-D32DDCFE1048}"/>
                  </a:ext>
                </a:extLst>
              </p:cNvPr>
              <p:cNvCxnSpPr>
                <a:cxnSpLocks/>
              </p:cNvCxnSpPr>
              <p:nvPr/>
            </p:nvCxnSpPr>
            <p:spPr bwMode="auto">
              <a:xfrm flipH="1">
                <a:off x="1908414" y="3355604"/>
                <a:ext cx="2622528" cy="448433"/>
              </a:xfrm>
              <a:prstGeom prst="straightConnector1">
                <a:avLst/>
              </a:prstGeom>
              <a:ln w="15875">
                <a:solidFill>
                  <a:srgbClr val="000000"/>
                </a:solidFill>
                <a:tailEnd type="triangle"/>
              </a:ln>
            </p:spPr>
            <p:style>
              <a:lnRef idx="1">
                <a:schemeClr val="dk1"/>
              </a:lnRef>
              <a:fillRef idx="0">
                <a:schemeClr val="dk1"/>
              </a:fillRef>
              <a:effectRef idx="0">
                <a:schemeClr val="dk1"/>
              </a:effectRef>
              <a:fontRef idx="minor">
                <a:schemeClr val="tx1"/>
              </a:fontRef>
            </p:style>
          </p:cxnSp>
          <p:cxnSp>
            <p:nvCxnSpPr>
              <p:cNvPr id="10268" name="Connettore 2 10267">
                <a:extLst>
                  <a:ext uri="{FF2B5EF4-FFF2-40B4-BE49-F238E27FC236}">
                    <a16:creationId xmlns:a16="http://schemas.microsoft.com/office/drawing/2014/main" id="{388270AA-8A08-ED75-0268-6A2BDD06EDC9}"/>
                  </a:ext>
                </a:extLst>
              </p:cNvPr>
              <p:cNvCxnSpPr>
                <a:cxnSpLocks/>
              </p:cNvCxnSpPr>
              <p:nvPr/>
            </p:nvCxnSpPr>
            <p:spPr bwMode="auto">
              <a:xfrm flipH="1">
                <a:off x="3999232" y="3355604"/>
                <a:ext cx="510565" cy="1582287"/>
              </a:xfrm>
              <a:prstGeom prst="straightConnector1">
                <a:avLst/>
              </a:prstGeom>
              <a:ln w="15875">
                <a:solidFill>
                  <a:srgbClr val="000000"/>
                </a:solidFill>
                <a:tailEnd type="triangle"/>
              </a:ln>
            </p:spPr>
            <p:style>
              <a:lnRef idx="1">
                <a:schemeClr val="dk1"/>
              </a:lnRef>
              <a:fillRef idx="0">
                <a:schemeClr val="dk1"/>
              </a:fillRef>
              <a:effectRef idx="0">
                <a:schemeClr val="dk1"/>
              </a:effectRef>
              <a:fontRef idx="minor">
                <a:schemeClr val="tx1"/>
              </a:fontRef>
            </p:style>
          </p:cxnSp>
          <p:pic>
            <p:nvPicPr>
              <p:cNvPr id="6" name="Immagine 5" descr="Immagine che contiene cubo&#10;&#10;Descrizione generata automaticamente">
                <a:extLst>
                  <a:ext uri="{FF2B5EF4-FFF2-40B4-BE49-F238E27FC236}">
                    <a16:creationId xmlns:a16="http://schemas.microsoft.com/office/drawing/2014/main" id="{5158DCAE-4533-7D71-22B4-4650DC69A3B2}"/>
                  </a:ext>
                </a:extLst>
              </p:cNvPr>
              <p:cNvPicPr>
                <a:picLocks noChangeAspect="1"/>
              </p:cNvPicPr>
              <p:nvPr/>
            </p:nvPicPr>
            <p:blipFill rotWithShape="1">
              <a:blip r:embed="rId6">
                <a:extLst>
                  <a:ext uri="{28A0092B-C50C-407E-A947-70E740481C1C}">
                    <a14:useLocalDpi xmlns:a14="http://schemas.microsoft.com/office/drawing/2010/main" val="0"/>
                  </a:ext>
                </a:extLst>
              </a:blip>
              <a:srcRect t="6563" r="51217" b="50867"/>
              <a:stretch/>
            </p:blipFill>
            <p:spPr>
              <a:xfrm>
                <a:off x="3275856" y="1015564"/>
                <a:ext cx="2467881" cy="2340040"/>
              </a:xfrm>
              <a:prstGeom prst="rect">
                <a:avLst/>
              </a:prstGeom>
            </p:spPr>
          </p:pic>
        </p:grpSp>
        <p:sp>
          <p:nvSpPr>
            <p:cNvPr id="10294" name="CasellaDiTesto 10293">
              <a:extLst>
                <a:ext uri="{FF2B5EF4-FFF2-40B4-BE49-F238E27FC236}">
                  <a16:creationId xmlns:a16="http://schemas.microsoft.com/office/drawing/2014/main" id="{F18AC8DF-70CA-1E47-83BE-70D5EB6E903C}"/>
                </a:ext>
              </a:extLst>
            </p:cNvPr>
            <p:cNvSpPr txBox="1"/>
            <p:nvPr/>
          </p:nvSpPr>
          <p:spPr>
            <a:xfrm>
              <a:off x="3383868" y="5445224"/>
              <a:ext cx="2376264" cy="338554"/>
            </a:xfrm>
            <a:prstGeom prst="rect">
              <a:avLst/>
            </a:prstGeom>
            <a:noFill/>
          </p:spPr>
          <p:txBody>
            <a:bodyPr wrap="square" rtlCol="0">
              <a:spAutoFit/>
            </a:bodyPr>
            <a:lstStyle/>
            <a:p>
              <a:pPr algn="ctr"/>
              <a:r>
                <a:rPr lang="it-IT" sz="1600" dirty="0" err="1">
                  <a:solidFill>
                    <a:srgbClr val="000000"/>
                  </a:solidFill>
                </a:rPr>
                <a:t>Spatial</a:t>
              </a:r>
              <a:r>
                <a:rPr lang="it-IT" sz="1600" dirty="0">
                  <a:solidFill>
                    <a:srgbClr val="000000"/>
                  </a:solidFill>
                </a:rPr>
                <a:t> 3D Dropout</a:t>
              </a:r>
              <a:endParaRPr lang="en-GB" sz="1600" dirty="0">
                <a:solidFill>
                  <a:srgbClr val="000000"/>
                </a:solidFill>
              </a:endParaRPr>
            </a:p>
          </p:txBody>
        </p:sp>
      </p:grpSp>
    </p:spTree>
    <p:extLst>
      <p:ext uri="{BB962C8B-B14F-4D97-AF65-F5344CB8AC3E}">
        <p14:creationId xmlns:p14="http://schemas.microsoft.com/office/powerpoint/2010/main" val="2680415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Segnaposto data 4">
            <a:extLst>
              <a:ext uri="{FF2B5EF4-FFF2-40B4-BE49-F238E27FC236}">
                <a16:creationId xmlns:a16="http://schemas.microsoft.com/office/drawing/2014/main" id="{71765A47-F81D-ED19-AD12-9CA54E5A52FD}"/>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F3EF1D73-FA2A-47D8-8A51-DA34ADCF152B}" type="datetime1">
              <a:rPr lang="it-IT" altLang="it-IT" sz="1100"/>
              <a:pPr/>
              <a:t>21/05/2023</a:t>
            </a:fld>
            <a:endParaRPr lang="it-IT" altLang="it-IT" sz="1100"/>
          </a:p>
        </p:txBody>
      </p:sp>
      <p:sp>
        <p:nvSpPr>
          <p:cNvPr id="6147" name="Segnaposto piè di pagina 5">
            <a:extLst>
              <a:ext uri="{FF2B5EF4-FFF2-40B4-BE49-F238E27FC236}">
                <a16:creationId xmlns:a16="http://schemas.microsoft.com/office/drawing/2014/main" id="{8D82F97D-1807-2153-3926-9346D5CE9C6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6148" name="Segnaposto numero diapositiva 6">
            <a:extLst>
              <a:ext uri="{FF2B5EF4-FFF2-40B4-BE49-F238E27FC236}">
                <a16:creationId xmlns:a16="http://schemas.microsoft.com/office/drawing/2014/main" id="{E8BAAE7B-9500-0E77-9A68-9B9171CDE2E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D0031A8B-4720-4115-A00D-CB10E797A4FC}" type="slidenum">
              <a:rPr lang="it-IT" altLang="it-IT" sz="1100" smtClean="0"/>
              <a:pPr/>
              <a:t>4</a:t>
            </a:fld>
            <a:endParaRPr lang="it-IT" altLang="it-IT" sz="1100"/>
          </a:p>
        </p:txBody>
      </p:sp>
      <p:sp>
        <p:nvSpPr>
          <p:cNvPr id="6150" name="Rectangle 8">
            <a:extLst>
              <a:ext uri="{FF2B5EF4-FFF2-40B4-BE49-F238E27FC236}">
                <a16:creationId xmlns:a16="http://schemas.microsoft.com/office/drawing/2014/main" id="{E13AC70D-96D9-986D-8473-05A63C54C61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pic>
        <p:nvPicPr>
          <p:cNvPr id="6" name="Immagine 5" descr="Immagine che contiene animale domestico, mammifero, cane&#10;&#10;Descrizione generata automaticamente">
            <a:extLst>
              <a:ext uri="{FF2B5EF4-FFF2-40B4-BE49-F238E27FC236}">
                <a16:creationId xmlns:a16="http://schemas.microsoft.com/office/drawing/2014/main" id="{8F2D04FD-215D-24C5-AF1F-E155CEC947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420" y="1719000"/>
            <a:ext cx="8167159" cy="3420000"/>
          </a:xfrm>
          <a:prstGeom prst="rect">
            <a:avLst/>
          </a:prstGeom>
        </p:spPr>
      </p:pic>
      <p:sp>
        <p:nvSpPr>
          <p:cNvPr id="9" name="Text Box 5">
            <a:extLst>
              <a:ext uri="{FF2B5EF4-FFF2-40B4-BE49-F238E27FC236}">
                <a16:creationId xmlns:a16="http://schemas.microsoft.com/office/drawing/2014/main" id="{49521D1A-78C4-96FB-47C8-F92EE4368D93}"/>
              </a:ext>
            </a:extLst>
          </p:cNvPr>
          <p:cNvSpPr txBox="1">
            <a:spLocks noChangeArrowheads="1"/>
          </p:cNvSpPr>
          <p:nvPr/>
        </p:nvSpPr>
        <p:spPr bwMode="auto">
          <a:xfrm>
            <a:off x="1116013" y="776288"/>
            <a:ext cx="74041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pPr>
              <a:spcBef>
                <a:spcPct val="50000"/>
              </a:spcBef>
            </a:pPr>
            <a:r>
              <a:rPr lang="it-IT" altLang="it-IT" sz="2200" dirty="0">
                <a:solidFill>
                  <a:srgbClr val="000000"/>
                </a:solidFill>
              </a:rPr>
              <a:t>Semantic </a:t>
            </a:r>
            <a:r>
              <a:rPr lang="it-IT" altLang="it-IT" sz="2200" dirty="0" err="1">
                <a:solidFill>
                  <a:srgbClr val="000000"/>
                </a:solidFill>
              </a:rPr>
              <a:t>Segmentation</a:t>
            </a:r>
            <a:endParaRPr lang="it-IT" altLang="it-IT" sz="2200" dirty="0">
              <a:solidFill>
                <a:schemeClr val="tx1"/>
              </a:solidFill>
            </a:endParaRPr>
          </a:p>
        </p:txBody>
      </p:sp>
    </p:spTree>
    <p:extLst>
      <p:ext uri="{BB962C8B-B14F-4D97-AF65-F5344CB8AC3E}">
        <p14:creationId xmlns:p14="http://schemas.microsoft.com/office/powerpoint/2010/main" val="40158509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egnaposto data 3">
            <a:extLst>
              <a:ext uri="{FF2B5EF4-FFF2-40B4-BE49-F238E27FC236}">
                <a16:creationId xmlns:a16="http://schemas.microsoft.com/office/drawing/2014/main" id="{9B8292F6-CBDA-E9FD-75F0-B36DAB85FFAB}"/>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167E3B0B-DB4C-41AF-9EC4-C186560DCD71}" type="datetime1">
              <a:rPr lang="it-IT" altLang="it-IT" sz="1100"/>
              <a:pPr/>
              <a:t>21/05/2023</a:t>
            </a:fld>
            <a:endParaRPr lang="it-IT" altLang="it-IT" sz="1100"/>
          </a:p>
        </p:txBody>
      </p:sp>
      <p:sp>
        <p:nvSpPr>
          <p:cNvPr id="10243" name="Segnaposto piè di pagina 4">
            <a:extLst>
              <a:ext uri="{FF2B5EF4-FFF2-40B4-BE49-F238E27FC236}">
                <a16:creationId xmlns:a16="http://schemas.microsoft.com/office/drawing/2014/main" id="{C9B8F0B8-F0D3-CA9B-DFA5-916B0CBAF0D5}"/>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0244" name="Segnaposto numero diapositiva 5">
            <a:extLst>
              <a:ext uri="{FF2B5EF4-FFF2-40B4-BE49-F238E27FC236}">
                <a16:creationId xmlns:a16="http://schemas.microsoft.com/office/drawing/2014/main" id="{574F413A-2956-7C6D-313C-CBE786C61F9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83F64888-5FC8-4DD9-AEE1-0DCC84BBF39F}" type="slidenum">
              <a:rPr lang="it-IT" altLang="it-IT" sz="1100" smtClean="0"/>
              <a:pPr/>
              <a:t>40</a:t>
            </a:fld>
            <a:endParaRPr lang="it-IT" altLang="it-IT" sz="1100"/>
          </a:p>
        </p:txBody>
      </p:sp>
      <p:sp>
        <p:nvSpPr>
          <p:cNvPr id="10245" name="Rectangle 4">
            <a:extLst>
              <a:ext uri="{FF2B5EF4-FFF2-40B4-BE49-F238E27FC236}">
                <a16:creationId xmlns:a16="http://schemas.microsoft.com/office/drawing/2014/main" id="{0EDE714C-7A75-2183-4E2F-A1C290A80668}"/>
              </a:ext>
            </a:extLst>
          </p:cNvPr>
          <p:cNvSpPr>
            <a:spLocks noGrp="1" noChangeArrowheads="1"/>
          </p:cNvSpPr>
          <p:nvPr>
            <p:ph type="title"/>
          </p:nvPr>
        </p:nvSpPr>
        <p:spPr>
          <a:xfrm>
            <a:off x="1116013" y="409575"/>
            <a:ext cx="7416800" cy="504825"/>
          </a:xfrm>
        </p:spPr>
        <p:txBody>
          <a:bodyPr/>
          <a:lstStyle/>
          <a:p>
            <a:pPr eaLnBrk="1" hangingPunct="1"/>
            <a:r>
              <a:rPr lang="it-IT" altLang="it-IT" sz="2200" b="0" dirty="0" err="1"/>
              <a:t>Hypertuning</a:t>
            </a:r>
            <a:r>
              <a:rPr lang="it-IT" altLang="it-IT" sz="2200" b="0" dirty="0"/>
              <a:t> and </a:t>
            </a:r>
            <a:r>
              <a:rPr lang="it-IT" altLang="it-IT" sz="2200" b="0" dirty="0" err="1"/>
              <a:t>Ablation</a:t>
            </a:r>
            <a:r>
              <a:rPr lang="it-IT" altLang="it-IT" sz="2200" b="0" dirty="0"/>
              <a:t> Studies</a:t>
            </a:r>
          </a:p>
        </p:txBody>
      </p:sp>
      <p:pic>
        <p:nvPicPr>
          <p:cNvPr id="3" name="Immagine 2" descr="Immagine che contiene testo, diagramma, Carattere, linea&#10;&#10;Descrizione generata automaticamente">
            <a:extLst>
              <a:ext uri="{FF2B5EF4-FFF2-40B4-BE49-F238E27FC236}">
                <a16:creationId xmlns:a16="http://schemas.microsoft.com/office/drawing/2014/main" id="{FE1EFDDA-1593-4DA6-A4B5-DEAE3005FA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7253"/>
            <a:ext cx="9144000" cy="4803494"/>
          </a:xfrm>
          <a:prstGeom prst="rect">
            <a:avLst/>
          </a:prstGeom>
        </p:spPr>
      </p:pic>
    </p:spTree>
    <p:extLst>
      <p:ext uri="{BB962C8B-B14F-4D97-AF65-F5344CB8AC3E}">
        <p14:creationId xmlns:p14="http://schemas.microsoft.com/office/powerpoint/2010/main" val="37810813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egnaposto data 3">
            <a:extLst>
              <a:ext uri="{FF2B5EF4-FFF2-40B4-BE49-F238E27FC236}">
                <a16:creationId xmlns:a16="http://schemas.microsoft.com/office/drawing/2014/main" id="{9B8292F6-CBDA-E9FD-75F0-B36DAB85FFAB}"/>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167E3B0B-DB4C-41AF-9EC4-C186560DCD71}" type="datetime1">
              <a:rPr lang="it-IT" altLang="it-IT" sz="1100"/>
              <a:pPr/>
              <a:t>21/05/2023</a:t>
            </a:fld>
            <a:endParaRPr lang="it-IT" altLang="it-IT" sz="1100"/>
          </a:p>
        </p:txBody>
      </p:sp>
      <p:sp>
        <p:nvSpPr>
          <p:cNvPr id="10243" name="Segnaposto piè di pagina 4">
            <a:extLst>
              <a:ext uri="{FF2B5EF4-FFF2-40B4-BE49-F238E27FC236}">
                <a16:creationId xmlns:a16="http://schemas.microsoft.com/office/drawing/2014/main" id="{C9B8F0B8-F0D3-CA9B-DFA5-916B0CBAF0D5}"/>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0244" name="Segnaposto numero diapositiva 5">
            <a:extLst>
              <a:ext uri="{FF2B5EF4-FFF2-40B4-BE49-F238E27FC236}">
                <a16:creationId xmlns:a16="http://schemas.microsoft.com/office/drawing/2014/main" id="{574F413A-2956-7C6D-313C-CBE786C61F9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83F64888-5FC8-4DD9-AEE1-0DCC84BBF39F}" type="slidenum">
              <a:rPr lang="it-IT" altLang="it-IT" sz="1100" smtClean="0"/>
              <a:pPr/>
              <a:t>41</a:t>
            </a:fld>
            <a:endParaRPr lang="it-IT" altLang="it-IT" sz="1100"/>
          </a:p>
        </p:txBody>
      </p:sp>
      <p:sp>
        <p:nvSpPr>
          <p:cNvPr id="10245" name="Rectangle 4">
            <a:extLst>
              <a:ext uri="{FF2B5EF4-FFF2-40B4-BE49-F238E27FC236}">
                <a16:creationId xmlns:a16="http://schemas.microsoft.com/office/drawing/2014/main" id="{0EDE714C-7A75-2183-4E2F-A1C290A80668}"/>
              </a:ext>
            </a:extLst>
          </p:cNvPr>
          <p:cNvSpPr>
            <a:spLocks noGrp="1" noChangeArrowheads="1"/>
          </p:cNvSpPr>
          <p:nvPr>
            <p:ph type="title"/>
          </p:nvPr>
        </p:nvSpPr>
        <p:spPr>
          <a:xfrm>
            <a:off x="1116013" y="409575"/>
            <a:ext cx="7416800" cy="504825"/>
          </a:xfrm>
        </p:spPr>
        <p:txBody>
          <a:bodyPr/>
          <a:lstStyle/>
          <a:p>
            <a:pPr eaLnBrk="1" hangingPunct="1"/>
            <a:r>
              <a:rPr lang="it-IT" altLang="it-IT" sz="2200" b="0" dirty="0" err="1"/>
              <a:t>Hypertuning</a:t>
            </a:r>
            <a:r>
              <a:rPr lang="it-IT" altLang="it-IT" sz="2200" b="0" dirty="0"/>
              <a:t> and </a:t>
            </a:r>
            <a:r>
              <a:rPr lang="it-IT" altLang="it-IT" sz="2200" b="0" dirty="0" err="1"/>
              <a:t>Ablation</a:t>
            </a:r>
            <a:r>
              <a:rPr lang="it-IT" altLang="it-IT" sz="2200" b="0" dirty="0"/>
              <a:t> Studies</a:t>
            </a:r>
          </a:p>
        </p:txBody>
      </p:sp>
      <p:pic>
        <p:nvPicPr>
          <p:cNvPr id="8" name="Immagine 7" descr="Immagine che contiene testo, diagramma, schermata, linea&#10;&#10;Descrizione generata automaticamente">
            <a:extLst>
              <a:ext uri="{FF2B5EF4-FFF2-40B4-BE49-F238E27FC236}">
                <a16:creationId xmlns:a16="http://schemas.microsoft.com/office/drawing/2014/main" id="{7CA337FE-95CF-2C05-D303-2B40BE755E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7253"/>
            <a:ext cx="9144000" cy="4803494"/>
          </a:xfrm>
          <a:prstGeom prst="rect">
            <a:avLst/>
          </a:prstGeom>
        </p:spPr>
      </p:pic>
    </p:spTree>
    <p:extLst>
      <p:ext uri="{BB962C8B-B14F-4D97-AF65-F5344CB8AC3E}">
        <p14:creationId xmlns:p14="http://schemas.microsoft.com/office/powerpoint/2010/main" val="38231011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egnaposto data 3">
            <a:extLst>
              <a:ext uri="{FF2B5EF4-FFF2-40B4-BE49-F238E27FC236}">
                <a16:creationId xmlns:a16="http://schemas.microsoft.com/office/drawing/2014/main" id="{9B8292F6-CBDA-E9FD-75F0-B36DAB85FFAB}"/>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167E3B0B-DB4C-41AF-9EC4-C186560DCD71}" type="datetime1">
              <a:rPr lang="it-IT" altLang="it-IT" sz="1100"/>
              <a:pPr/>
              <a:t>21/05/2023</a:t>
            </a:fld>
            <a:endParaRPr lang="it-IT" altLang="it-IT" sz="1100"/>
          </a:p>
        </p:txBody>
      </p:sp>
      <p:sp>
        <p:nvSpPr>
          <p:cNvPr id="10243" name="Segnaposto piè di pagina 4">
            <a:extLst>
              <a:ext uri="{FF2B5EF4-FFF2-40B4-BE49-F238E27FC236}">
                <a16:creationId xmlns:a16="http://schemas.microsoft.com/office/drawing/2014/main" id="{C9B8F0B8-F0D3-CA9B-DFA5-916B0CBAF0D5}"/>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0244" name="Segnaposto numero diapositiva 5">
            <a:extLst>
              <a:ext uri="{FF2B5EF4-FFF2-40B4-BE49-F238E27FC236}">
                <a16:creationId xmlns:a16="http://schemas.microsoft.com/office/drawing/2014/main" id="{574F413A-2956-7C6D-313C-CBE786C61F9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83F64888-5FC8-4DD9-AEE1-0DCC84BBF39F}" type="slidenum">
              <a:rPr lang="it-IT" altLang="it-IT" sz="1100" smtClean="0"/>
              <a:pPr/>
              <a:t>42</a:t>
            </a:fld>
            <a:endParaRPr lang="it-IT" altLang="it-IT" sz="1100"/>
          </a:p>
        </p:txBody>
      </p:sp>
      <p:sp>
        <p:nvSpPr>
          <p:cNvPr id="10245" name="Rectangle 4">
            <a:extLst>
              <a:ext uri="{FF2B5EF4-FFF2-40B4-BE49-F238E27FC236}">
                <a16:creationId xmlns:a16="http://schemas.microsoft.com/office/drawing/2014/main" id="{0EDE714C-7A75-2183-4E2F-A1C290A80668}"/>
              </a:ext>
            </a:extLst>
          </p:cNvPr>
          <p:cNvSpPr>
            <a:spLocks noGrp="1" noChangeArrowheads="1"/>
          </p:cNvSpPr>
          <p:nvPr>
            <p:ph type="title"/>
          </p:nvPr>
        </p:nvSpPr>
        <p:spPr>
          <a:xfrm>
            <a:off x="1116013" y="409575"/>
            <a:ext cx="7416800" cy="504825"/>
          </a:xfrm>
        </p:spPr>
        <p:txBody>
          <a:bodyPr/>
          <a:lstStyle/>
          <a:p>
            <a:pPr eaLnBrk="1" hangingPunct="1"/>
            <a:r>
              <a:rPr lang="it-IT" altLang="it-IT" sz="2200" b="0" dirty="0" err="1"/>
              <a:t>Hypertuning</a:t>
            </a:r>
            <a:r>
              <a:rPr lang="it-IT" altLang="it-IT" sz="2200" b="0" dirty="0"/>
              <a:t> and </a:t>
            </a:r>
            <a:r>
              <a:rPr lang="it-IT" altLang="it-IT" sz="2200" b="0" dirty="0" err="1"/>
              <a:t>Ablation</a:t>
            </a:r>
            <a:r>
              <a:rPr lang="it-IT" altLang="it-IT" sz="2200" b="0" dirty="0"/>
              <a:t> Studies</a:t>
            </a:r>
          </a:p>
        </p:txBody>
      </p:sp>
      <p:grpSp>
        <p:nvGrpSpPr>
          <p:cNvPr id="10" name="Gruppo 9">
            <a:extLst>
              <a:ext uri="{FF2B5EF4-FFF2-40B4-BE49-F238E27FC236}">
                <a16:creationId xmlns:a16="http://schemas.microsoft.com/office/drawing/2014/main" id="{5794AA7A-2671-CC74-0BA2-CE0BB259EC42}"/>
              </a:ext>
            </a:extLst>
          </p:cNvPr>
          <p:cNvGrpSpPr/>
          <p:nvPr/>
        </p:nvGrpSpPr>
        <p:grpSpPr>
          <a:xfrm>
            <a:off x="1564218" y="980728"/>
            <a:ext cx="6039816" cy="4957904"/>
            <a:chOff x="1564218" y="1008475"/>
            <a:chExt cx="6039816" cy="4957904"/>
          </a:xfrm>
        </p:grpSpPr>
        <p:grpSp>
          <p:nvGrpSpPr>
            <p:cNvPr id="8" name="Gruppo 7">
              <a:extLst>
                <a:ext uri="{FF2B5EF4-FFF2-40B4-BE49-F238E27FC236}">
                  <a16:creationId xmlns:a16="http://schemas.microsoft.com/office/drawing/2014/main" id="{8499F031-30AB-B699-3ACB-61454126FE3D}"/>
                </a:ext>
              </a:extLst>
            </p:cNvPr>
            <p:cNvGrpSpPr>
              <a:grpSpLocks noChangeAspect="1"/>
            </p:cNvGrpSpPr>
            <p:nvPr/>
          </p:nvGrpSpPr>
          <p:grpSpPr>
            <a:xfrm>
              <a:off x="1564218" y="1008475"/>
              <a:ext cx="6039816" cy="4525275"/>
              <a:chOff x="6352" y="904765"/>
              <a:chExt cx="5620852" cy="4652020"/>
            </a:xfrm>
          </p:grpSpPr>
          <p:pic>
            <p:nvPicPr>
              <p:cNvPr id="3" name="Immagine 2" descr="Immagine che contiene clipart&#10;&#10;Descrizione generata automaticamente">
                <a:extLst>
                  <a:ext uri="{FF2B5EF4-FFF2-40B4-BE49-F238E27FC236}">
                    <a16:creationId xmlns:a16="http://schemas.microsoft.com/office/drawing/2014/main" id="{3DBE583A-9582-297B-C338-57ABE01B0338}"/>
                  </a:ext>
                </a:extLst>
              </p:cNvPr>
              <p:cNvPicPr>
                <a:picLocks noChangeAspect="1"/>
              </p:cNvPicPr>
              <p:nvPr/>
            </p:nvPicPr>
            <p:blipFill rotWithShape="1">
              <a:blip r:embed="rId3">
                <a:extLst>
                  <a:ext uri="{28A0092B-C50C-407E-A947-70E740481C1C}">
                    <a14:useLocalDpi xmlns:a14="http://schemas.microsoft.com/office/drawing/2010/main" val="0"/>
                  </a:ext>
                </a:extLst>
              </a:blip>
              <a:srcRect b="51818"/>
              <a:stretch/>
            </p:blipFill>
            <p:spPr>
              <a:xfrm>
                <a:off x="6352" y="904765"/>
                <a:ext cx="5616624" cy="2380219"/>
              </a:xfrm>
              <a:prstGeom prst="rect">
                <a:avLst/>
              </a:prstGeom>
            </p:spPr>
          </p:pic>
          <p:pic>
            <p:nvPicPr>
              <p:cNvPr id="7" name="Immagine 6" descr="Immagine che contiene clipart&#10;&#10;Descrizione generata automaticamente">
                <a:extLst>
                  <a:ext uri="{FF2B5EF4-FFF2-40B4-BE49-F238E27FC236}">
                    <a16:creationId xmlns:a16="http://schemas.microsoft.com/office/drawing/2014/main" id="{78E1166F-B47B-0F4C-7BA2-FF60EEC57739}"/>
                  </a:ext>
                </a:extLst>
              </p:cNvPr>
              <p:cNvPicPr>
                <a:picLocks noChangeAspect="1"/>
              </p:cNvPicPr>
              <p:nvPr/>
            </p:nvPicPr>
            <p:blipFill rotWithShape="1">
              <a:blip r:embed="rId3">
                <a:extLst>
                  <a:ext uri="{28A0092B-C50C-407E-A947-70E740481C1C}">
                    <a14:useLocalDpi xmlns:a14="http://schemas.microsoft.com/office/drawing/2010/main" val="0"/>
                  </a:ext>
                </a:extLst>
              </a:blip>
              <a:srcRect t="54013"/>
              <a:stretch/>
            </p:blipFill>
            <p:spPr>
              <a:xfrm>
                <a:off x="10580" y="3284984"/>
                <a:ext cx="5616624" cy="2271801"/>
              </a:xfrm>
              <a:prstGeom prst="rect">
                <a:avLst/>
              </a:prstGeom>
            </p:spPr>
          </p:pic>
        </p:grpSp>
        <p:sp>
          <p:nvSpPr>
            <p:cNvPr id="9" name="CasellaDiTesto 8">
              <a:extLst>
                <a:ext uri="{FF2B5EF4-FFF2-40B4-BE49-F238E27FC236}">
                  <a16:creationId xmlns:a16="http://schemas.microsoft.com/office/drawing/2014/main" id="{3021BB6D-4289-822A-AA90-306528FA470A}"/>
                </a:ext>
              </a:extLst>
            </p:cNvPr>
            <p:cNvSpPr txBox="1"/>
            <p:nvPr/>
          </p:nvSpPr>
          <p:spPr>
            <a:xfrm>
              <a:off x="3136326" y="5627825"/>
              <a:ext cx="2895600" cy="338554"/>
            </a:xfrm>
            <a:prstGeom prst="rect">
              <a:avLst/>
            </a:prstGeom>
            <a:noFill/>
          </p:spPr>
          <p:txBody>
            <a:bodyPr wrap="square" rtlCol="0">
              <a:spAutoFit/>
            </a:bodyPr>
            <a:lstStyle/>
            <a:p>
              <a:pPr algn="ctr"/>
              <a:r>
                <a:rPr lang="it-IT" sz="1600" dirty="0" err="1">
                  <a:solidFill>
                    <a:srgbClr val="000000"/>
                  </a:solidFill>
                </a:rPr>
                <a:t>Hausdorff</a:t>
              </a:r>
              <a:r>
                <a:rPr lang="it-IT" sz="1600" dirty="0">
                  <a:solidFill>
                    <a:srgbClr val="000000"/>
                  </a:solidFill>
                </a:rPr>
                <a:t> </a:t>
              </a:r>
              <a:r>
                <a:rPr lang="it-IT" sz="1600" dirty="0" err="1">
                  <a:solidFill>
                    <a:srgbClr val="000000"/>
                  </a:solidFill>
                </a:rPr>
                <a:t>Distance</a:t>
              </a:r>
              <a:r>
                <a:rPr lang="it-IT" sz="1600" dirty="0">
                  <a:solidFill>
                    <a:srgbClr val="000000"/>
                  </a:solidFill>
                </a:rPr>
                <a:t> </a:t>
              </a:r>
              <a:r>
                <a:rPr lang="it-IT" sz="1600" dirty="0" err="1">
                  <a:solidFill>
                    <a:srgbClr val="000000"/>
                  </a:solidFill>
                </a:rPr>
                <a:t>Reduction</a:t>
              </a:r>
              <a:endParaRPr lang="en-GB" sz="1600" dirty="0">
                <a:solidFill>
                  <a:srgbClr val="000000"/>
                </a:solidFill>
              </a:endParaRPr>
            </a:p>
          </p:txBody>
        </p:sp>
      </p:grpSp>
    </p:spTree>
    <p:extLst>
      <p:ext uri="{BB962C8B-B14F-4D97-AF65-F5344CB8AC3E}">
        <p14:creationId xmlns:p14="http://schemas.microsoft.com/office/powerpoint/2010/main" val="33579437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egnaposto data 3">
            <a:extLst>
              <a:ext uri="{FF2B5EF4-FFF2-40B4-BE49-F238E27FC236}">
                <a16:creationId xmlns:a16="http://schemas.microsoft.com/office/drawing/2014/main" id="{9B8292F6-CBDA-E9FD-75F0-B36DAB85FFAB}"/>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167E3B0B-DB4C-41AF-9EC4-C186560DCD71}" type="datetime1">
              <a:rPr lang="it-IT" altLang="it-IT" sz="1100"/>
              <a:pPr/>
              <a:t>21/05/2023</a:t>
            </a:fld>
            <a:endParaRPr lang="it-IT" altLang="it-IT" sz="1100"/>
          </a:p>
        </p:txBody>
      </p:sp>
      <p:sp>
        <p:nvSpPr>
          <p:cNvPr id="10243" name="Segnaposto piè di pagina 4">
            <a:extLst>
              <a:ext uri="{FF2B5EF4-FFF2-40B4-BE49-F238E27FC236}">
                <a16:creationId xmlns:a16="http://schemas.microsoft.com/office/drawing/2014/main" id="{C9B8F0B8-F0D3-CA9B-DFA5-916B0CBAF0D5}"/>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0244" name="Segnaposto numero diapositiva 5">
            <a:extLst>
              <a:ext uri="{FF2B5EF4-FFF2-40B4-BE49-F238E27FC236}">
                <a16:creationId xmlns:a16="http://schemas.microsoft.com/office/drawing/2014/main" id="{574F413A-2956-7C6D-313C-CBE786C61F9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83F64888-5FC8-4DD9-AEE1-0DCC84BBF39F}" type="slidenum">
              <a:rPr lang="it-IT" altLang="it-IT" sz="1100" smtClean="0"/>
              <a:pPr/>
              <a:t>43</a:t>
            </a:fld>
            <a:endParaRPr lang="it-IT" altLang="it-IT" sz="1100"/>
          </a:p>
        </p:txBody>
      </p:sp>
      <p:sp>
        <p:nvSpPr>
          <p:cNvPr id="10245" name="Rectangle 4">
            <a:extLst>
              <a:ext uri="{FF2B5EF4-FFF2-40B4-BE49-F238E27FC236}">
                <a16:creationId xmlns:a16="http://schemas.microsoft.com/office/drawing/2014/main" id="{0EDE714C-7A75-2183-4E2F-A1C290A80668}"/>
              </a:ext>
            </a:extLst>
          </p:cNvPr>
          <p:cNvSpPr>
            <a:spLocks noGrp="1" noChangeArrowheads="1"/>
          </p:cNvSpPr>
          <p:nvPr>
            <p:ph type="title"/>
          </p:nvPr>
        </p:nvSpPr>
        <p:spPr>
          <a:xfrm>
            <a:off x="1116013" y="409575"/>
            <a:ext cx="7416800" cy="504825"/>
          </a:xfrm>
        </p:spPr>
        <p:txBody>
          <a:bodyPr/>
          <a:lstStyle/>
          <a:p>
            <a:pPr eaLnBrk="1" hangingPunct="1"/>
            <a:r>
              <a:rPr lang="it-IT" altLang="it-IT" sz="2200" b="0" dirty="0" err="1"/>
              <a:t>Hypertuning</a:t>
            </a:r>
            <a:r>
              <a:rPr lang="it-IT" altLang="it-IT" sz="2200" b="0" dirty="0"/>
              <a:t> and </a:t>
            </a:r>
            <a:r>
              <a:rPr lang="it-IT" altLang="it-IT" sz="2200" b="0" dirty="0" err="1"/>
              <a:t>Ablation</a:t>
            </a:r>
            <a:r>
              <a:rPr lang="it-IT" altLang="it-IT" sz="2200" b="0" dirty="0"/>
              <a:t> Studies</a:t>
            </a:r>
          </a:p>
        </p:txBody>
      </p:sp>
      <p:pic>
        <p:nvPicPr>
          <p:cNvPr id="4" name="Immagine 3" descr="Immagine che contiene testo, diagramma, linea, schermata&#10;&#10;Descrizione generata automaticamente">
            <a:extLst>
              <a:ext uri="{FF2B5EF4-FFF2-40B4-BE49-F238E27FC236}">
                <a16:creationId xmlns:a16="http://schemas.microsoft.com/office/drawing/2014/main" id="{C9DA5FAC-E8F2-54BD-EA60-8B7D9C184D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7253"/>
            <a:ext cx="9144000" cy="4803494"/>
          </a:xfrm>
          <a:prstGeom prst="rect">
            <a:avLst/>
          </a:prstGeom>
        </p:spPr>
      </p:pic>
    </p:spTree>
    <p:extLst>
      <p:ext uri="{BB962C8B-B14F-4D97-AF65-F5344CB8AC3E}">
        <p14:creationId xmlns:p14="http://schemas.microsoft.com/office/powerpoint/2010/main" val="3196092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CDF444-0F00-8683-0B78-6226AAF6EEDC}"/>
              </a:ext>
            </a:extLst>
          </p:cNvPr>
          <p:cNvSpPr>
            <a:spLocks noGrp="1"/>
          </p:cNvSpPr>
          <p:nvPr>
            <p:ph type="title"/>
          </p:nvPr>
        </p:nvSpPr>
        <p:spPr>
          <a:xfrm>
            <a:off x="1116013" y="395721"/>
            <a:ext cx="7559675" cy="504825"/>
          </a:xfrm>
        </p:spPr>
        <p:txBody>
          <a:bodyPr/>
          <a:lstStyle/>
          <a:p>
            <a:r>
              <a:rPr lang="it-IT" dirty="0" err="1"/>
              <a:t>Results</a:t>
            </a:r>
            <a:endParaRPr lang="en-GB" dirty="0"/>
          </a:p>
        </p:txBody>
      </p:sp>
      <p:sp>
        <p:nvSpPr>
          <p:cNvPr id="4" name="Segnaposto data 3">
            <a:extLst>
              <a:ext uri="{FF2B5EF4-FFF2-40B4-BE49-F238E27FC236}">
                <a16:creationId xmlns:a16="http://schemas.microsoft.com/office/drawing/2014/main" id="{70C16694-8662-0486-965B-27CB3AA37E86}"/>
              </a:ext>
            </a:extLst>
          </p:cNvPr>
          <p:cNvSpPr>
            <a:spLocks noGrp="1"/>
          </p:cNvSpPr>
          <p:nvPr>
            <p:ph type="dt" sz="half" idx="10"/>
          </p:nvPr>
        </p:nvSpPr>
        <p:spPr/>
        <p:txBody>
          <a:bodyPr/>
          <a:lstStyle/>
          <a:p>
            <a:pPr>
              <a:defRPr/>
            </a:pPr>
            <a:fld id="{1DF66D72-FFF1-4DB9-8911-230DCB1D47ED}" type="datetime1">
              <a:rPr lang="it-IT" altLang="it-IT" smtClean="0"/>
              <a:pPr>
                <a:defRPr/>
              </a:pPr>
              <a:t>21/05/2023</a:t>
            </a:fld>
            <a:endParaRPr lang="it-IT" altLang="it-IT"/>
          </a:p>
        </p:txBody>
      </p:sp>
      <p:sp>
        <p:nvSpPr>
          <p:cNvPr id="5" name="Segnaposto piè di pagina 4">
            <a:extLst>
              <a:ext uri="{FF2B5EF4-FFF2-40B4-BE49-F238E27FC236}">
                <a16:creationId xmlns:a16="http://schemas.microsoft.com/office/drawing/2014/main" id="{6EC64C3C-F428-12D3-28FD-DE13D991239E}"/>
              </a:ext>
            </a:extLst>
          </p:cNvPr>
          <p:cNvSpPr>
            <a:spLocks noGrp="1"/>
          </p:cNvSpPr>
          <p:nvPr>
            <p:ph type="ftr" sz="quarter" idx="11"/>
          </p:nvPr>
        </p:nvSpPr>
        <p:spPr/>
        <p:txBody>
          <a:bodyPr/>
          <a:lstStyle/>
          <a:p>
            <a:pPr>
              <a:defRPr/>
            </a:pPr>
            <a:r>
              <a:rPr lang="it-IT" altLang="it-IT"/>
              <a:t>nnAttention U-net for Brain Tumor Segmentation</a:t>
            </a:r>
          </a:p>
        </p:txBody>
      </p:sp>
      <p:sp>
        <p:nvSpPr>
          <p:cNvPr id="6" name="Segnaposto numero diapositiva 5">
            <a:extLst>
              <a:ext uri="{FF2B5EF4-FFF2-40B4-BE49-F238E27FC236}">
                <a16:creationId xmlns:a16="http://schemas.microsoft.com/office/drawing/2014/main" id="{DA4EF7A7-6464-F01B-63D4-09DC9114C9A9}"/>
              </a:ext>
            </a:extLst>
          </p:cNvPr>
          <p:cNvSpPr>
            <a:spLocks noGrp="1"/>
          </p:cNvSpPr>
          <p:nvPr>
            <p:ph type="sldNum" sz="quarter" idx="12"/>
          </p:nvPr>
        </p:nvSpPr>
        <p:spPr/>
        <p:txBody>
          <a:bodyPr/>
          <a:lstStyle/>
          <a:p>
            <a:pPr>
              <a:defRPr/>
            </a:pPr>
            <a:r>
              <a:rPr lang="it-IT" altLang="it-IT"/>
              <a:t>Pagina </a:t>
            </a:r>
            <a:fld id="{691501C2-36F0-4413-92FD-E5531ECEFDE6}" type="slidenum">
              <a:rPr lang="it-IT" altLang="it-IT" smtClean="0"/>
              <a:pPr>
                <a:defRPr/>
              </a:pPr>
              <a:t>44</a:t>
            </a:fld>
            <a:endParaRPr lang="it-IT" altLang="it-IT"/>
          </a:p>
        </p:txBody>
      </p:sp>
    </p:spTree>
    <p:extLst>
      <p:ext uri="{BB962C8B-B14F-4D97-AF65-F5344CB8AC3E}">
        <p14:creationId xmlns:p14="http://schemas.microsoft.com/office/powerpoint/2010/main" val="17678143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egnaposto data 3">
            <a:extLst>
              <a:ext uri="{FF2B5EF4-FFF2-40B4-BE49-F238E27FC236}">
                <a16:creationId xmlns:a16="http://schemas.microsoft.com/office/drawing/2014/main" id="{E02C8F22-83E8-4B08-82C9-0C869E250850}"/>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0F7C379C-86A5-4DFA-9CF6-E11CBC122C51}" type="datetime1">
              <a:rPr lang="it-IT" altLang="it-IT" sz="1100"/>
              <a:pPr/>
              <a:t>21/05/2023</a:t>
            </a:fld>
            <a:endParaRPr lang="it-IT" altLang="it-IT" sz="1100"/>
          </a:p>
        </p:txBody>
      </p:sp>
      <p:sp>
        <p:nvSpPr>
          <p:cNvPr id="12291" name="Segnaposto piè di pagina 4">
            <a:extLst>
              <a:ext uri="{FF2B5EF4-FFF2-40B4-BE49-F238E27FC236}">
                <a16:creationId xmlns:a16="http://schemas.microsoft.com/office/drawing/2014/main" id="{F88D0E47-4290-0A2B-CE09-425D20CB2614}"/>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2292" name="Segnaposto numero diapositiva 5">
            <a:extLst>
              <a:ext uri="{FF2B5EF4-FFF2-40B4-BE49-F238E27FC236}">
                <a16:creationId xmlns:a16="http://schemas.microsoft.com/office/drawing/2014/main" id="{3FFF66E5-915D-C40F-CCBC-1ACDE4A10B25}"/>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FCC9F9EC-B6A8-4331-B4E4-2C3E89718227}" type="slidenum">
              <a:rPr lang="it-IT" altLang="it-IT" sz="1100" smtClean="0"/>
              <a:pPr/>
              <a:t>45</a:t>
            </a:fld>
            <a:endParaRPr lang="it-IT" altLang="it-IT" sz="1100"/>
          </a:p>
        </p:txBody>
      </p:sp>
      <p:sp>
        <p:nvSpPr>
          <p:cNvPr id="12294" name="Rectangle 18">
            <a:extLst>
              <a:ext uri="{FF2B5EF4-FFF2-40B4-BE49-F238E27FC236}">
                <a16:creationId xmlns:a16="http://schemas.microsoft.com/office/drawing/2014/main" id="{1CDB2825-8143-B121-0F7E-FA934B26BB6E}"/>
              </a:ext>
            </a:extLst>
          </p:cNvPr>
          <p:cNvSpPr>
            <a:spLocks noChangeArrowheads="1"/>
          </p:cNvSpPr>
          <p:nvPr/>
        </p:nvSpPr>
        <p:spPr bwMode="auto">
          <a:xfrm>
            <a:off x="2382838" y="-349250"/>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pic>
        <p:nvPicPr>
          <p:cNvPr id="5" name="Immagine 4" descr="Immagine che contiene testo, diagramma, schermata, linea&#10;&#10;Descrizione generata automaticamente">
            <a:extLst>
              <a:ext uri="{FF2B5EF4-FFF2-40B4-BE49-F238E27FC236}">
                <a16:creationId xmlns:a16="http://schemas.microsoft.com/office/drawing/2014/main" id="{40A44FAC-B888-C348-8967-ADC1CA6314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10" y="1147409"/>
            <a:ext cx="9046980" cy="4752528"/>
          </a:xfrm>
          <a:prstGeom prst="rect">
            <a:avLst/>
          </a:prstGeom>
        </p:spPr>
      </p:pic>
      <p:sp>
        <p:nvSpPr>
          <p:cNvPr id="2" name="Titolo 1">
            <a:extLst>
              <a:ext uri="{FF2B5EF4-FFF2-40B4-BE49-F238E27FC236}">
                <a16:creationId xmlns:a16="http://schemas.microsoft.com/office/drawing/2014/main" id="{73D53C6C-845E-6985-BFFC-01DDAC39ABBC}"/>
              </a:ext>
            </a:extLst>
          </p:cNvPr>
          <p:cNvSpPr>
            <a:spLocks noGrp="1"/>
          </p:cNvSpPr>
          <p:nvPr>
            <p:ph type="title"/>
          </p:nvPr>
        </p:nvSpPr>
        <p:spPr>
          <a:xfrm>
            <a:off x="1116013" y="395721"/>
            <a:ext cx="7559675" cy="504825"/>
          </a:xfrm>
        </p:spPr>
        <p:txBody>
          <a:bodyPr/>
          <a:lstStyle/>
          <a:p>
            <a:r>
              <a:rPr lang="it-IT" dirty="0"/>
              <a:t>Quantitative </a:t>
            </a:r>
            <a:r>
              <a:rPr lang="it-IT" dirty="0" err="1"/>
              <a:t>Results</a:t>
            </a:r>
            <a:endParaRPr lang="en-GB" dirty="0"/>
          </a:p>
        </p:txBody>
      </p:sp>
    </p:spTree>
    <p:extLst>
      <p:ext uri="{BB962C8B-B14F-4D97-AF65-F5344CB8AC3E}">
        <p14:creationId xmlns:p14="http://schemas.microsoft.com/office/powerpoint/2010/main" val="27951218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egnaposto data 3">
            <a:extLst>
              <a:ext uri="{FF2B5EF4-FFF2-40B4-BE49-F238E27FC236}">
                <a16:creationId xmlns:a16="http://schemas.microsoft.com/office/drawing/2014/main" id="{E02C8F22-83E8-4B08-82C9-0C869E250850}"/>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0F7C379C-86A5-4DFA-9CF6-E11CBC122C51}" type="datetime1">
              <a:rPr lang="it-IT" altLang="it-IT" sz="1100"/>
              <a:pPr/>
              <a:t>21/05/2023</a:t>
            </a:fld>
            <a:endParaRPr lang="it-IT" altLang="it-IT" sz="1100"/>
          </a:p>
        </p:txBody>
      </p:sp>
      <p:sp>
        <p:nvSpPr>
          <p:cNvPr id="12291" name="Segnaposto piè di pagina 4">
            <a:extLst>
              <a:ext uri="{FF2B5EF4-FFF2-40B4-BE49-F238E27FC236}">
                <a16:creationId xmlns:a16="http://schemas.microsoft.com/office/drawing/2014/main" id="{F88D0E47-4290-0A2B-CE09-425D20CB2614}"/>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2292" name="Segnaposto numero diapositiva 5">
            <a:extLst>
              <a:ext uri="{FF2B5EF4-FFF2-40B4-BE49-F238E27FC236}">
                <a16:creationId xmlns:a16="http://schemas.microsoft.com/office/drawing/2014/main" id="{3FFF66E5-915D-C40F-CCBC-1ACDE4A10B25}"/>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FCC9F9EC-B6A8-4331-B4E4-2C3E89718227}" type="slidenum">
              <a:rPr lang="it-IT" altLang="it-IT" sz="1100" smtClean="0"/>
              <a:pPr/>
              <a:t>46</a:t>
            </a:fld>
            <a:endParaRPr lang="it-IT" altLang="it-IT" sz="1100"/>
          </a:p>
        </p:txBody>
      </p:sp>
      <p:sp>
        <p:nvSpPr>
          <p:cNvPr id="12294" name="Rectangle 18">
            <a:extLst>
              <a:ext uri="{FF2B5EF4-FFF2-40B4-BE49-F238E27FC236}">
                <a16:creationId xmlns:a16="http://schemas.microsoft.com/office/drawing/2014/main" id="{1CDB2825-8143-B121-0F7E-FA934B26BB6E}"/>
              </a:ext>
            </a:extLst>
          </p:cNvPr>
          <p:cNvSpPr>
            <a:spLocks noChangeArrowheads="1"/>
          </p:cNvSpPr>
          <p:nvPr/>
        </p:nvSpPr>
        <p:spPr bwMode="auto">
          <a:xfrm>
            <a:off x="2382838" y="-349250"/>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pic>
        <p:nvPicPr>
          <p:cNvPr id="12306" name="Immagine 12305" descr="Immagine che contiene testo, schermata, diagramma, linea&#10;&#10;Descrizione generata automaticamente">
            <a:extLst>
              <a:ext uri="{FF2B5EF4-FFF2-40B4-BE49-F238E27FC236}">
                <a16:creationId xmlns:a16="http://schemas.microsoft.com/office/drawing/2014/main" id="{148C6ACA-6898-295F-DF43-70F71B545A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92696"/>
            <a:ext cx="9144000" cy="4803494"/>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egnaposto data 3">
            <a:extLst>
              <a:ext uri="{FF2B5EF4-FFF2-40B4-BE49-F238E27FC236}">
                <a16:creationId xmlns:a16="http://schemas.microsoft.com/office/drawing/2014/main" id="{E02C8F22-83E8-4B08-82C9-0C869E250850}"/>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0F7C379C-86A5-4DFA-9CF6-E11CBC122C51}" type="datetime1">
              <a:rPr lang="it-IT" altLang="it-IT" sz="1100"/>
              <a:pPr/>
              <a:t>21/05/2023</a:t>
            </a:fld>
            <a:endParaRPr lang="it-IT" altLang="it-IT" sz="1100"/>
          </a:p>
        </p:txBody>
      </p:sp>
      <p:sp>
        <p:nvSpPr>
          <p:cNvPr id="12291" name="Segnaposto piè di pagina 4">
            <a:extLst>
              <a:ext uri="{FF2B5EF4-FFF2-40B4-BE49-F238E27FC236}">
                <a16:creationId xmlns:a16="http://schemas.microsoft.com/office/drawing/2014/main" id="{F88D0E47-4290-0A2B-CE09-425D20CB2614}"/>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2292" name="Segnaposto numero diapositiva 5">
            <a:extLst>
              <a:ext uri="{FF2B5EF4-FFF2-40B4-BE49-F238E27FC236}">
                <a16:creationId xmlns:a16="http://schemas.microsoft.com/office/drawing/2014/main" id="{3FFF66E5-915D-C40F-CCBC-1ACDE4A10B25}"/>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FCC9F9EC-B6A8-4331-B4E4-2C3E89718227}" type="slidenum">
              <a:rPr lang="it-IT" altLang="it-IT" sz="1100" smtClean="0"/>
              <a:pPr/>
              <a:t>47</a:t>
            </a:fld>
            <a:endParaRPr lang="it-IT" altLang="it-IT" sz="1100"/>
          </a:p>
        </p:txBody>
      </p:sp>
      <p:sp>
        <p:nvSpPr>
          <p:cNvPr id="12294" name="Rectangle 18">
            <a:extLst>
              <a:ext uri="{FF2B5EF4-FFF2-40B4-BE49-F238E27FC236}">
                <a16:creationId xmlns:a16="http://schemas.microsoft.com/office/drawing/2014/main" id="{1CDB2825-8143-B121-0F7E-FA934B26BB6E}"/>
              </a:ext>
            </a:extLst>
          </p:cNvPr>
          <p:cNvSpPr>
            <a:spLocks noChangeArrowheads="1"/>
          </p:cNvSpPr>
          <p:nvPr/>
        </p:nvSpPr>
        <p:spPr bwMode="auto">
          <a:xfrm>
            <a:off x="2382838" y="-349250"/>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grpSp>
        <p:nvGrpSpPr>
          <p:cNvPr id="2" name="Gruppo 1">
            <a:extLst>
              <a:ext uri="{FF2B5EF4-FFF2-40B4-BE49-F238E27FC236}">
                <a16:creationId xmlns:a16="http://schemas.microsoft.com/office/drawing/2014/main" id="{48C4A1D3-118C-EA38-2EC0-E7EB1A454022}"/>
              </a:ext>
            </a:extLst>
          </p:cNvPr>
          <p:cNvGrpSpPr/>
          <p:nvPr/>
        </p:nvGrpSpPr>
        <p:grpSpPr>
          <a:xfrm>
            <a:off x="106299" y="836712"/>
            <a:ext cx="8930197" cy="4823767"/>
            <a:chOff x="106299" y="1197521"/>
            <a:chExt cx="8930197" cy="4823767"/>
          </a:xfrm>
        </p:grpSpPr>
        <p:grpSp>
          <p:nvGrpSpPr>
            <p:cNvPr id="12" name="Gruppo 11">
              <a:extLst>
                <a:ext uri="{FF2B5EF4-FFF2-40B4-BE49-F238E27FC236}">
                  <a16:creationId xmlns:a16="http://schemas.microsoft.com/office/drawing/2014/main" id="{0C1F518F-0CBD-8D2C-A622-95A7F4BCD8D5}"/>
                </a:ext>
              </a:extLst>
            </p:cNvPr>
            <p:cNvGrpSpPr/>
            <p:nvPr/>
          </p:nvGrpSpPr>
          <p:grpSpPr>
            <a:xfrm>
              <a:off x="106299" y="1197521"/>
              <a:ext cx="7799397" cy="4823767"/>
              <a:chOff x="613849" y="1097492"/>
              <a:chExt cx="7691669" cy="5067812"/>
            </a:xfrm>
          </p:grpSpPr>
          <p:pic>
            <p:nvPicPr>
              <p:cNvPr id="5" name="Immagine 4" descr="Immagine che contiene testo, linea, schermata, Carattere&#10;&#10;Descrizione generata automaticamente">
                <a:extLst>
                  <a:ext uri="{FF2B5EF4-FFF2-40B4-BE49-F238E27FC236}">
                    <a16:creationId xmlns:a16="http://schemas.microsoft.com/office/drawing/2014/main" id="{BCBB5CFF-5644-08A6-648D-45A40CB661F5}"/>
                  </a:ext>
                </a:extLst>
              </p:cNvPr>
              <p:cNvPicPr>
                <a:picLocks noChangeAspect="1"/>
              </p:cNvPicPr>
              <p:nvPr/>
            </p:nvPicPr>
            <p:blipFill rotWithShape="1">
              <a:blip r:embed="rId3">
                <a:extLst>
                  <a:ext uri="{28A0092B-C50C-407E-A947-70E740481C1C}">
                    <a14:useLocalDpi xmlns:a14="http://schemas.microsoft.com/office/drawing/2010/main" val="0"/>
                  </a:ext>
                </a:extLst>
              </a:blip>
              <a:srcRect r="24420"/>
              <a:stretch/>
            </p:blipFill>
            <p:spPr>
              <a:xfrm>
                <a:off x="4679900" y="3645304"/>
                <a:ext cx="3625617" cy="2520000"/>
              </a:xfrm>
              <a:prstGeom prst="rect">
                <a:avLst/>
              </a:prstGeom>
            </p:spPr>
          </p:pic>
          <p:pic>
            <p:nvPicPr>
              <p:cNvPr id="7" name="Immagine 6" descr="Immagine che contiene testo, diagramma, Carattere, linea&#10;&#10;Descrizione generata automaticamente">
                <a:extLst>
                  <a:ext uri="{FF2B5EF4-FFF2-40B4-BE49-F238E27FC236}">
                    <a16:creationId xmlns:a16="http://schemas.microsoft.com/office/drawing/2014/main" id="{77A09B52-C89A-0617-FF6D-35DFEC52CA5E}"/>
                  </a:ext>
                </a:extLst>
              </p:cNvPr>
              <p:cNvPicPr>
                <a:picLocks noChangeAspect="1"/>
              </p:cNvPicPr>
              <p:nvPr/>
            </p:nvPicPr>
            <p:blipFill rotWithShape="1">
              <a:blip r:embed="rId4">
                <a:extLst>
                  <a:ext uri="{28A0092B-C50C-407E-A947-70E740481C1C}">
                    <a14:useLocalDpi xmlns:a14="http://schemas.microsoft.com/office/drawing/2010/main" val="0"/>
                  </a:ext>
                </a:extLst>
              </a:blip>
              <a:srcRect r="24421"/>
              <a:stretch/>
            </p:blipFill>
            <p:spPr>
              <a:xfrm>
                <a:off x="613849" y="3645304"/>
                <a:ext cx="3625617" cy="2520000"/>
              </a:xfrm>
              <a:prstGeom prst="rect">
                <a:avLst/>
              </a:prstGeom>
            </p:spPr>
          </p:pic>
          <p:pic>
            <p:nvPicPr>
              <p:cNvPr id="9" name="Immagine 8" descr="Immagine che contiene testo, linea, Carattere, schermata&#10;&#10;Descrizione generata automaticamente">
                <a:extLst>
                  <a:ext uri="{FF2B5EF4-FFF2-40B4-BE49-F238E27FC236}">
                    <a16:creationId xmlns:a16="http://schemas.microsoft.com/office/drawing/2014/main" id="{0C4189F8-11FD-12FA-543F-B2E04342E8C1}"/>
                  </a:ext>
                </a:extLst>
              </p:cNvPr>
              <p:cNvPicPr>
                <a:picLocks noChangeAspect="1"/>
              </p:cNvPicPr>
              <p:nvPr/>
            </p:nvPicPr>
            <p:blipFill rotWithShape="1">
              <a:blip r:embed="rId5">
                <a:extLst>
                  <a:ext uri="{28A0092B-C50C-407E-A947-70E740481C1C}">
                    <a14:useLocalDpi xmlns:a14="http://schemas.microsoft.com/office/drawing/2010/main" val="0"/>
                  </a:ext>
                </a:extLst>
              </a:blip>
              <a:srcRect r="24421"/>
              <a:stretch/>
            </p:blipFill>
            <p:spPr>
              <a:xfrm>
                <a:off x="4679901" y="1123075"/>
                <a:ext cx="3625617" cy="2520000"/>
              </a:xfrm>
              <a:prstGeom prst="rect">
                <a:avLst/>
              </a:prstGeom>
            </p:spPr>
          </p:pic>
          <p:pic>
            <p:nvPicPr>
              <p:cNvPr id="11" name="Immagine 10" descr="Immagine che contiene testo, linea, diagramma, Carattere&#10;&#10;Descrizione generata automaticamente">
                <a:extLst>
                  <a:ext uri="{FF2B5EF4-FFF2-40B4-BE49-F238E27FC236}">
                    <a16:creationId xmlns:a16="http://schemas.microsoft.com/office/drawing/2014/main" id="{689B1D43-5B6C-5A7D-274F-3311417E7509}"/>
                  </a:ext>
                </a:extLst>
              </p:cNvPr>
              <p:cNvPicPr>
                <a:picLocks noChangeAspect="1"/>
              </p:cNvPicPr>
              <p:nvPr/>
            </p:nvPicPr>
            <p:blipFill rotWithShape="1">
              <a:blip r:embed="rId6">
                <a:extLst>
                  <a:ext uri="{28A0092B-C50C-407E-A947-70E740481C1C}">
                    <a14:useLocalDpi xmlns:a14="http://schemas.microsoft.com/office/drawing/2010/main" val="0"/>
                  </a:ext>
                </a:extLst>
              </a:blip>
              <a:srcRect r="25708"/>
              <a:stretch/>
            </p:blipFill>
            <p:spPr>
              <a:xfrm>
                <a:off x="644714" y="1097492"/>
                <a:ext cx="3563888" cy="2520000"/>
              </a:xfrm>
              <a:prstGeom prst="rect">
                <a:avLst/>
              </a:prstGeom>
            </p:spPr>
          </p:pic>
        </p:grpSp>
        <p:pic>
          <p:nvPicPr>
            <p:cNvPr id="16" name="Immagine 15" descr="Immagine che contiene testo, linea, schermata, Carattere&#10;&#10;Descrizione generata automaticamente">
              <a:extLst>
                <a:ext uri="{FF2B5EF4-FFF2-40B4-BE49-F238E27FC236}">
                  <a16:creationId xmlns:a16="http://schemas.microsoft.com/office/drawing/2014/main" id="{1E9CFBA1-16E1-3359-3E0A-565DFF6011B1}"/>
                </a:ext>
              </a:extLst>
            </p:cNvPr>
            <p:cNvPicPr>
              <a:picLocks noChangeAspect="1"/>
            </p:cNvPicPr>
            <p:nvPr/>
          </p:nvPicPr>
          <p:blipFill rotWithShape="1">
            <a:blip r:embed="rId7">
              <a:extLst>
                <a:ext uri="{28A0092B-C50C-407E-A947-70E740481C1C}">
                  <a14:useLocalDpi xmlns:a14="http://schemas.microsoft.com/office/drawing/2010/main" val="0"/>
                </a:ext>
              </a:extLst>
            </a:blip>
            <a:srcRect l="79925" t="38008" r="1964" b="32010"/>
            <a:stretch/>
          </p:blipFill>
          <p:spPr>
            <a:xfrm>
              <a:off x="7820099" y="2900131"/>
              <a:ext cx="1216397" cy="1057737"/>
            </a:xfrm>
            <a:prstGeom prst="rect">
              <a:avLst/>
            </a:prstGeom>
          </p:spPr>
        </p:pic>
      </p:grpSp>
    </p:spTree>
    <p:extLst>
      <p:ext uri="{BB962C8B-B14F-4D97-AF65-F5344CB8AC3E}">
        <p14:creationId xmlns:p14="http://schemas.microsoft.com/office/powerpoint/2010/main" val="29957443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egnaposto data 3">
            <a:extLst>
              <a:ext uri="{FF2B5EF4-FFF2-40B4-BE49-F238E27FC236}">
                <a16:creationId xmlns:a16="http://schemas.microsoft.com/office/drawing/2014/main" id="{E02C8F22-83E8-4B08-82C9-0C869E250850}"/>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0F7C379C-86A5-4DFA-9CF6-E11CBC122C51}" type="datetime1">
              <a:rPr lang="it-IT" altLang="it-IT" sz="1100"/>
              <a:pPr/>
              <a:t>21/05/2023</a:t>
            </a:fld>
            <a:endParaRPr lang="it-IT" altLang="it-IT" sz="1100"/>
          </a:p>
        </p:txBody>
      </p:sp>
      <p:sp>
        <p:nvSpPr>
          <p:cNvPr id="12291" name="Segnaposto piè di pagina 4">
            <a:extLst>
              <a:ext uri="{FF2B5EF4-FFF2-40B4-BE49-F238E27FC236}">
                <a16:creationId xmlns:a16="http://schemas.microsoft.com/office/drawing/2014/main" id="{F88D0E47-4290-0A2B-CE09-425D20CB2614}"/>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2292" name="Segnaposto numero diapositiva 5">
            <a:extLst>
              <a:ext uri="{FF2B5EF4-FFF2-40B4-BE49-F238E27FC236}">
                <a16:creationId xmlns:a16="http://schemas.microsoft.com/office/drawing/2014/main" id="{3FFF66E5-915D-C40F-CCBC-1ACDE4A10B25}"/>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FCC9F9EC-B6A8-4331-B4E4-2C3E89718227}" type="slidenum">
              <a:rPr lang="it-IT" altLang="it-IT" sz="1100" smtClean="0"/>
              <a:pPr/>
              <a:t>48</a:t>
            </a:fld>
            <a:endParaRPr lang="it-IT" altLang="it-IT" sz="1100"/>
          </a:p>
        </p:txBody>
      </p:sp>
      <p:sp>
        <p:nvSpPr>
          <p:cNvPr id="12294" name="Rectangle 18">
            <a:extLst>
              <a:ext uri="{FF2B5EF4-FFF2-40B4-BE49-F238E27FC236}">
                <a16:creationId xmlns:a16="http://schemas.microsoft.com/office/drawing/2014/main" id="{1CDB2825-8143-B121-0F7E-FA934B26BB6E}"/>
              </a:ext>
            </a:extLst>
          </p:cNvPr>
          <p:cNvSpPr>
            <a:spLocks noChangeArrowheads="1"/>
          </p:cNvSpPr>
          <p:nvPr/>
        </p:nvSpPr>
        <p:spPr bwMode="auto">
          <a:xfrm>
            <a:off x="2382838" y="-349250"/>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grpSp>
        <p:nvGrpSpPr>
          <p:cNvPr id="9" name="Gruppo 8">
            <a:extLst>
              <a:ext uri="{FF2B5EF4-FFF2-40B4-BE49-F238E27FC236}">
                <a16:creationId xmlns:a16="http://schemas.microsoft.com/office/drawing/2014/main" id="{877A8E6B-9C3C-AD15-E58F-0C8B94B7E9B9}"/>
              </a:ext>
            </a:extLst>
          </p:cNvPr>
          <p:cNvGrpSpPr>
            <a:grpSpLocks noChangeAspect="1"/>
          </p:cNvGrpSpPr>
          <p:nvPr/>
        </p:nvGrpSpPr>
        <p:grpSpPr>
          <a:xfrm>
            <a:off x="395536" y="908720"/>
            <a:ext cx="7288429" cy="5226619"/>
            <a:chOff x="214331" y="1124744"/>
            <a:chExt cx="7028975" cy="5040561"/>
          </a:xfrm>
        </p:grpSpPr>
        <p:grpSp>
          <p:nvGrpSpPr>
            <p:cNvPr id="29" name="Gruppo 28">
              <a:extLst>
                <a:ext uri="{FF2B5EF4-FFF2-40B4-BE49-F238E27FC236}">
                  <a16:creationId xmlns:a16="http://schemas.microsoft.com/office/drawing/2014/main" id="{69B44ACA-1991-AA3F-BF71-87D0A6892AF4}"/>
                </a:ext>
              </a:extLst>
            </p:cNvPr>
            <p:cNvGrpSpPr/>
            <p:nvPr/>
          </p:nvGrpSpPr>
          <p:grpSpPr>
            <a:xfrm>
              <a:off x="214331" y="1124744"/>
              <a:ext cx="1946045" cy="2295029"/>
              <a:chOff x="1219200" y="1575504"/>
              <a:chExt cx="1548930" cy="1825114"/>
            </a:xfrm>
          </p:grpSpPr>
          <p:pic>
            <p:nvPicPr>
              <p:cNvPr id="5" name="Immagine 4" descr="Immagine che contiene disegno, schizzo, arte, Arte bambini&#10;&#10;Descrizione generata automaticamente">
                <a:extLst>
                  <a:ext uri="{FF2B5EF4-FFF2-40B4-BE49-F238E27FC236}">
                    <a16:creationId xmlns:a16="http://schemas.microsoft.com/office/drawing/2014/main" id="{F93AF7F6-CF26-C68F-86B0-8042548D0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1" y="1575504"/>
                <a:ext cx="1548929" cy="1548927"/>
              </a:xfrm>
              <a:prstGeom prst="rect">
                <a:avLst/>
              </a:prstGeom>
            </p:spPr>
          </p:pic>
          <p:sp>
            <p:nvSpPr>
              <p:cNvPr id="22" name="CasellaDiTesto 21">
                <a:extLst>
                  <a:ext uri="{FF2B5EF4-FFF2-40B4-BE49-F238E27FC236}">
                    <a16:creationId xmlns:a16="http://schemas.microsoft.com/office/drawing/2014/main" id="{5AF4E321-54DF-6F83-8B2A-94889C6EC46B}"/>
                  </a:ext>
                </a:extLst>
              </p:cNvPr>
              <p:cNvSpPr txBox="1"/>
              <p:nvPr/>
            </p:nvSpPr>
            <p:spPr>
              <a:xfrm>
                <a:off x="1219200" y="3140968"/>
                <a:ext cx="1548929" cy="259650"/>
              </a:xfrm>
              <a:prstGeom prst="rect">
                <a:avLst/>
              </a:prstGeom>
              <a:noFill/>
            </p:spPr>
            <p:txBody>
              <a:bodyPr wrap="square" rtlCol="0">
                <a:spAutoFit/>
              </a:bodyPr>
              <a:lstStyle/>
              <a:p>
                <a:pPr algn="ctr"/>
                <a:r>
                  <a:rPr lang="it-IT" sz="1600" b="1" dirty="0">
                    <a:solidFill>
                      <a:srgbClr val="000000"/>
                    </a:solidFill>
                  </a:rPr>
                  <a:t>Ground truth</a:t>
                </a:r>
              </a:p>
            </p:txBody>
          </p:sp>
        </p:grpSp>
        <p:grpSp>
          <p:nvGrpSpPr>
            <p:cNvPr id="30" name="Gruppo 29">
              <a:extLst>
                <a:ext uri="{FF2B5EF4-FFF2-40B4-BE49-F238E27FC236}">
                  <a16:creationId xmlns:a16="http://schemas.microsoft.com/office/drawing/2014/main" id="{F88B8F67-1402-C483-45B2-ACEB47845426}"/>
                </a:ext>
              </a:extLst>
            </p:cNvPr>
            <p:cNvGrpSpPr/>
            <p:nvPr/>
          </p:nvGrpSpPr>
          <p:grpSpPr>
            <a:xfrm>
              <a:off x="2699792" y="1127648"/>
              <a:ext cx="1961329" cy="2391345"/>
              <a:chOff x="3779912" y="1577813"/>
              <a:chExt cx="1561096" cy="1901709"/>
            </a:xfrm>
          </p:grpSpPr>
          <p:pic>
            <p:nvPicPr>
              <p:cNvPr id="13" name="Immagine 12" descr="Immagine che contiene disegno, cartone animato, arte&#10;&#10;Descrizione generata automaticamente">
                <a:extLst>
                  <a:ext uri="{FF2B5EF4-FFF2-40B4-BE49-F238E27FC236}">
                    <a16:creationId xmlns:a16="http://schemas.microsoft.com/office/drawing/2014/main" id="{02B01CA7-BEC7-D0A5-A4F1-A2452518C4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4388" y="1577813"/>
                <a:ext cx="1546620" cy="1546618"/>
              </a:xfrm>
              <a:prstGeom prst="rect">
                <a:avLst/>
              </a:prstGeom>
            </p:spPr>
          </p:pic>
          <p:sp>
            <p:nvSpPr>
              <p:cNvPr id="23" name="CasellaDiTesto 22">
                <a:extLst>
                  <a:ext uri="{FF2B5EF4-FFF2-40B4-BE49-F238E27FC236}">
                    <a16:creationId xmlns:a16="http://schemas.microsoft.com/office/drawing/2014/main" id="{1505AD18-3944-0867-BB60-26EB13EA0C1D}"/>
                  </a:ext>
                </a:extLst>
              </p:cNvPr>
              <p:cNvSpPr txBox="1"/>
              <p:nvPr/>
            </p:nvSpPr>
            <p:spPr>
              <a:xfrm>
                <a:off x="3779912" y="3140968"/>
                <a:ext cx="1548929" cy="338554"/>
              </a:xfrm>
              <a:prstGeom prst="rect">
                <a:avLst/>
              </a:prstGeom>
              <a:noFill/>
            </p:spPr>
            <p:txBody>
              <a:bodyPr wrap="square" rtlCol="0">
                <a:spAutoFit/>
              </a:bodyPr>
              <a:lstStyle/>
              <a:p>
                <a:pPr algn="ctr"/>
                <a:r>
                  <a:rPr lang="it-IT" sz="1600" dirty="0" err="1">
                    <a:solidFill>
                      <a:srgbClr val="000000"/>
                    </a:solidFill>
                  </a:rPr>
                  <a:t>SegResNet</a:t>
                </a:r>
                <a:endParaRPr lang="it-IT" sz="1600" dirty="0">
                  <a:solidFill>
                    <a:srgbClr val="000000"/>
                  </a:solidFill>
                </a:endParaRPr>
              </a:p>
            </p:txBody>
          </p:sp>
        </p:grpSp>
        <p:grpSp>
          <p:nvGrpSpPr>
            <p:cNvPr id="31" name="Gruppo 30">
              <a:extLst>
                <a:ext uri="{FF2B5EF4-FFF2-40B4-BE49-F238E27FC236}">
                  <a16:creationId xmlns:a16="http://schemas.microsoft.com/office/drawing/2014/main" id="{A9E5F67D-BEAD-3B1A-A918-1318D44958E2}"/>
                </a:ext>
              </a:extLst>
            </p:cNvPr>
            <p:cNvGrpSpPr/>
            <p:nvPr/>
          </p:nvGrpSpPr>
          <p:grpSpPr>
            <a:xfrm>
              <a:off x="5292080" y="1127647"/>
              <a:ext cx="1946044" cy="2352643"/>
              <a:chOff x="6300192" y="1577813"/>
              <a:chExt cx="1548929" cy="1870932"/>
            </a:xfrm>
          </p:grpSpPr>
          <p:pic>
            <p:nvPicPr>
              <p:cNvPr id="15" name="Immagine 14" descr="Immagine che contiene disegno, cartone animato, cerchio, schizzo&#10;&#10;Descrizione generata automaticamente">
                <a:extLst>
                  <a:ext uri="{FF2B5EF4-FFF2-40B4-BE49-F238E27FC236}">
                    <a16:creationId xmlns:a16="http://schemas.microsoft.com/office/drawing/2014/main" id="{5B96C763-2C4E-D30D-2D95-4DDFA0CD9F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0192" y="1577813"/>
                <a:ext cx="1548929" cy="1548927"/>
              </a:xfrm>
              <a:prstGeom prst="rect">
                <a:avLst/>
              </a:prstGeom>
            </p:spPr>
          </p:pic>
          <p:sp>
            <p:nvSpPr>
              <p:cNvPr id="24" name="CasellaDiTesto 23">
                <a:extLst>
                  <a:ext uri="{FF2B5EF4-FFF2-40B4-BE49-F238E27FC236}">
                    <a16:creationId xmlns:a16="http://schemas.microsoft.com/office/drawing/2014/main" id="{51411DAB-9670-A961-A0F6-4C6B3875FF52}"/>
                  </a:ext>
                </a:extLst>
              </p:cNvPr>
              <p:cNvSpPr txBox="1"/>
              <p:nvPr/>
            </p:nvSpPr>
            <p:spPr>
              <a:xfrm>
                <a:off x="6300192" y="3140968"/>
                <a:ext cx="1548929" cy="307777"/>
              </a:xfrm>
              <a:prstGeom prst="rect">
                <a:avLst/>
              </a:prstGeom>
              <a:noFill/>
            </p:spPr>
            <p:txBody>
              <a:bodyPr wrap="square" rtlCol="0">
                <a:spAutoFit/>
              </a:bodyPr>
              <a:lstStyle/>
              <a:p>
                <a:pPr algn="ctr"/>
                <a:r>
                  <a:rPr lang="it-IT" sz="1400" dirty="0" err="1">
                    <a:solidFill>
                      <a:srgbClr val="000000"/>
                    </a:solidFill>
                  </a:rPr>
                  <a:t>SegResNet</a:t>
                </a:r>
                <a:r>
                  <a:rPr lang="it-IT" sz="1400" dirty="0">
                    <a:solidFill>
                      <a:srgbClr val="000000"/>
                    </a:solidFill>
                  </a:rPr>
                  <a:t>-VAE</a:t>
                </a:r>
                <a:endParaRPr lang="it-IT" sz="1500" dirty="0">
                  <a:solidFill>
                    <a:srgbClr val="000000"/>
                  </a:solidFill>
                </a:endParaRPr>
              </a:p>
            </p:txBody>
          </p:sp>
        </p:grpSp>
        <p:grpSp>
          <p:nvGrpSpPr>
            <p:cNvPr id="12288" name="Gruppo 12287">
              <a:extLst>
                <a:ext uri="{FF2B5EF4-FFF2-40B4-BE49-F238E27FC236}">
                  <a16:creationId xmlns:a16="http://schemas.microsoft.com/office/drawing/2014/main" id="{12A52888-02DC-B484-25E7-A64DCBF4FFD0}"/>
                </a:ext>
              </a:extLst>
            </p:cNvPr>
            <p:cNvGrpSpPr/>
            <p:nvPr/>
          </p:nvGrpSpPr>
          <p:grpSpPr>
            <a:xfrm>
              <a:off x="214331" y="3791850"/>
              <a:ext cx="1950655" cy="2373454"/>
              <a:chOff x="1219200" y="3968305"/>
              <a:chExt cx="1552600" cy="1887481"/>
            </a:xfrm>
          </p:grpSpPr>
          <p:pic>
            <p:nvPicPr>
              <p:cNvPr id="17" name="Immagine 16" descr="Immagine che contiene disegno, schizzo, arte&#10;&#10;Descrizione generata automaticamente">
                <a:extLst>
                  <a:ext uri="{FF2B5EF4-FFF2-40B4-BE49-F238E27FC236}">
                    <a16:creationId xmlns:a16="http://schemas.microsoft.com/office/drawing/2014/main" id="{84562B16-15C4-FD5D-FEC2-CF0C00DA8A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9200" y="3968305"/>
                <a:ext cx="1548929" cy="1548927"/>
              </a:xfrm>
              <a:prstGeom prst="rect">
                <a:avLst/>
              </a:prstGeom>
            </p:spPr>
          </p:pic>
          <p:sp>
            <p:nvSpPr>
              <p:cNvPr id="25" name="CasellaDiTesto 24">
                <a:extLst>
                  <a:ext uri="{FF2B5EF4-FFF2-40B4-BE49-F238E27FC236}">
                    <a16:creationId xmlns:a16="http://schemas.microsoft.com/office/drawing/2014/main" id="{3ECB45C6-F4BD-2931-7E70-6076D6D2F7E8}"/>
                  </a:ext>
                </a:extLst>
              </p:cNvPr>
              <p:cNvSpPr txBox="1"/>
              <p:nvPr/>
            </p:nvSpPr>
            <p:spPr>
              <a:xfrm>
                <a:off x="1222871" y="5517232"/>
                <a:ext cx="1548929" cy="338554"/>
              </a:xfrm>
              <a:prstGeom prst="rect">
                <a:avLst/>
              </a:prstGeom>
              <a:noFill/>
            </p:spPr>
            <p:txBody>
              <a:bodyPr wrap="square" rtlCol="0">
                <a:spAutoFit/>
              </a:bodyPr>
              <a:lstStyle/>
              <a:p>
                <a:pPr algn="ctr"/>
                <a:r>
                  <a:rPr lang="it-IT" sz="1600" dirty="0">
                    <a:solidFill>
                      <a:srgbClr val="000000"/>
                    </a:solidFill>
                  </a:rPr>
                  <a:t>SwinUNETR</a:t>
                </a:r>
              </a:p>
            </p:txBody>
          </p:sp>
        </p:grpSp>
        <p:grpSp>
          <p:nvGrpSpPr>
            <p:cNvPr id="12297" name="Gruppo 12296">
              <a:extLst>
                <a:ext uri="{FF2B5EF4-FFF2-40B4-BE49-F238E27FC236}">
                  <a16:creationId xmlns:a16="http://schemas.microsoft.com/office/drawing/2014/main" id="{2CC448C4-F074-26BB-54F4-5CFD4131D8F6}"/>
                </a:ext>
              </a:extLst>
            </p:cNvPr>
            <p:cNvGrpSpPr/>
            <p:nvPr/>
          </p:nvGrpSpPr>
          <p:grpSpPr>
            <a:xfrm>
              <a:off x="5294170" y="3791850"/>
              <a:ext cx="1949136" cy="2334753"/>
              <a:chOff x="6301856" y="3968305"/>
              <a:chExt cx="1551390" cy="1856704"/>
            </a:xfrm>
          </p:grpSpPr>
          <p:pic>
            <p:nvPicPr>
              <p:cNvPr id="19" name="Immagine 18" descr="Immagine che contiene disegno, schizzo, cerchio, cartone animato&#10;&#10;Descrizione generata automaticamente">
                <a:extLst>
                  <a:ext uri="{FF2B5EF4-FFF2-40B4-BE49-F238E27FC236}">
                    <a16:creationId xmlns:a16="http://schemas.microsoft.com/office/drawing/2014/main" id="{9E4F02DD-5B77-74C0-8AB6-44580BC19B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1856" y="3968305"/>
                <a:ext cx="1548929" cy="1548927"/>
              </a:xfrm>
              <a:prstGeom prst="rect">
                <a:avLst/>
              </a:prstGeom>
            </p:spPr>
          </p:pic>
          <p:sp>
            <p:nvSpPr>
              <p:cNvPr id="27" name="CasellaDiTesto 26">
                <a:extLst>
                  <a:ext uri="{FF2B5EF4-FFF2-40B4-BE49-F238E27FC236}">
                    <a16:creationId xmlns:a16="http://schemas.microsoft.com/office/drawing/2014/main" id="{50306787-6758-84C5-2C1A-C4ED1D455F6B}"/>
                  </a:ext>
                </a:extLst>
              </p:cNvPr>
              <p:cNvSpPr txBox="1"/>
              <p:nvPr/>
            </p:nvSpPr>
            <p:spPr>
              <a:xfrm>
                <a:off x="6304317" y="5517232"/>
                <a:ext cx="1548929" cy="307777"/>
              </a:xfrm>
              <a:prstGeom prst="rect">
                <a:avLst/>
              </a:prstGeom>
              <a:noFill/>
            </p:spPr>
            <p:txBody>
              <a:bodyPr wrap="square" rtlCol="0">
                <a:spAutoFit/>
              </a:bodyPr>
              <a:lstStyle/>
              <a:p>
                <a:pPr algn="ctr"/>
                <a:r>
                  <a:rPr lang="it-IT" sz="1400" dirty="0" err="1">
                    <a:solidFill>
                      <a:srgbClr val="000000"/>
                    </a:solidFill>
                  </a:rPr>
                  <a:t>nnAttention</a:t>
                </a:r>
                <a:r>
                  <a:rPr lang="it-IT" sz="1400" dirty="0">
                    <a:solidFill>
                      <a:srgbClr val="000000"/>
                    </a:solidFill>
                  </a:rPr>
                  <a:t> </a:t>
                </a:r>
                <a:r>
                  <a:rPr lang="it-IT" sz="1400" dirty="0" err="1">
                    <a:solidFill>
                      <a:srgbClr val="000000"/>
                    </a:solidFill>
                  </a:rPr>
                  <a:t>UNet</a:t>
                </a:r>
                <a:endParaRPr lang="it-IT" sz="1400" dirty="0">
                  <a:solidFill>
                    <a:srgbClr val="000000"/>
                  </a:solidFill>
                </a:endParaRPr>
              </a:p>
            </p:txBody>
          </p:sp>
        </p:grpSp>
        <p:grpSp>
          <p:nvGrpSpPr>
            <p:cNvPr id="12289" name="Gruppo 12288">
              <a:extLst>
                <a:ext uri="{FF2B5EF4-FFF2-40B4-BE49-F238E27FC236}">
                  <a16:creationId xmlns:a16="http://schemas.microsoft.com/office/drawing/2014/main" id="{F7C658B6-0E77-31E9-C516-56B67D1BC60B}"/>
                </a:ext>
              </a:extLst>
            </p:cNvPr>
            <p:cNvGrpSpPr/>
            <p:nvPr/>
          </p:nvGrpSpPr>
          <p:grpSpPr>
            <a:xfrm>
              <a:off x="2699792" y="3791851"/>
              <a:ext cx="1961329" cy="2373454"/>
              <a:chOff x="3779912" y="3968305"/>
              <a:chExt cx="1561096" cy="1887481"/>
            </a:xfrm>
          </p:grpSpPr>
          <p:pic>
            <p:nvPicPr>
              <p:cNvPr id="11" name="Immagine 10" descr="Immagine che contiene disegno, schizzo, cartone animato, cerchio&#10;&#10;Descrizione generata automaticamente">
                <a:extLst>
                  <a:ext uri="{FF2B5EF4-FFF2-40B4-BE49-F238E27FC236}">
                    <a16:creationId xmlns:a16="http://schemas.microsoft.com/office/drawing/2014/main" id="{AFEC151D-E214-6AFC-9268-3FE0BFE2C0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94388" y="3968305"/>
                <a:ext cx="1546620" cy="1546618"/>
              </a:xfrm>
              <a:prstGeom prst="rect">
                <a:avLst/>
              </a:prstGeom>
            </p:spPr>
          </p:pic>
          <p:sp>
            <p:nvSpPr>
              <p:cNvPr id="28" name="CasellaDiTesto 27">
                <a:extLst>
                  <a:ext uri="{FF2B5EF4-FFF2-40B4-BE49-F238E27FC236}">
                    <a16:creationId xmlns:a16="http://schemas.microsoft.com/office/drawing/2014/main" id="{7B7F1AAE-D06F-EC8A-B8B2-58A1C60916B8}"/>
                  </a:ext>
                </a:extLst>
              </p:cNvPr>
              <p:cNvSpPr txBox="1"/>
              <p:nvPr/>
            </p:nvSpPr>
            <p:spPr>
              <a:xfrm>
                <a:off x="3779912" y="5517232"/>
                <a:ext cx="1548929" cy="338554"/>
              </a:xfrm>
              <a:prstGeom prst="rect">
                <a:avLst/>
              </a:prstGeom>
              <a:noFill/>
            </p:spPr>
            <p:txBody>
              <a:bodyPr wrap="square" rtlCol="0">
                <a:spAutoFit/>
              </a:bodyPr>
              <a:lstStyle/>
              <a:p>
                <a:pPr algn="ctr"/>
                <a:r>
                  <a:rPr lang="it-IT" sz="1600" dirty="0">
                    <a:solidFill>
                      <a:srgbClr val="000000"/>
                    </a:solidFill>
                  </a:rPr>
                  <a:t>Attention </a:t>
                </a:r>
                <a:r>
                  <a:rPr lang="it-IT" sz="1600" dirty="0" err="1">
                    <a:solidFill>
                      <a:srgbClr val="000000"/>
                    </a:solidFill>
                  </a:rPr>
                  <a:t>UNet</a:t>
                </a:r>
                <a:endParaRPr lang="it-IT" sz="1600" dirty="0">
                  <a:solidFill>
                    <a:srgbClr val="000000"/>
                  </a:solidFill>
                </a:endParaRPr>
              </a:p>
            </p:txBody>
          </p:sp>
        </p:grpSp>
      </p:grpSp>
      <p:grpSp>
        <p:nvGrpSpPr>
          <p:cNvPr id="7" name="Gruppo 6">
            <a:extLst>
              <a:ext uri="{FF2B5EF4-FFF2-40B4-BE49-F238E27FC236}">
                <a16:creationId xmlns:a16="http://schemas.microsoft.com/office/drawing/2014/main" id="{41C32277-A926-F69E-E167-6420D3FACF3C}"/>
              </a:ext>
            </a:extLst>
          </p:cNvPr>
          <p:cNvGrpSpPr>
            <a:grpSpLocks noChangeAspect="1"/>
          </p:cNvGrpSpPr>
          <p:nvPr/>
        </p:nvGrpSpPr>
        <p:grpSpPr>
          <a:xfrm>
            <a:off x="7812360" y="2760820"/>
            <a:ext cx="1224136" cy="1031030"/>
            <a:chOff x="2520730" y="3589250"/>
            <a:chExt cx="1164477" cy="1055437"/>
          </a:xfrm>
        </p:grpSpPr>
        <p:pic>
          <p:nvPicPr>
            <p:cNvPr id="3" name="Immagine 2" descr="Immagine che contiene testo, schermata, Carattere, logo&#10;&#10;Descrizione generata automaticamente">
              <a:extLst>
                <a:ext uri="{FF2B5EF4-FFF2-40B4-BE49-F238E27FC236}">
                  <a16:creationId xmlns:a16="http://schemas.microsoft.com/office/drawing/2014/main" id="{2D2AC7CF-7BD5-B332-3C09-4BA6EF042909}"/>
                </a:ext>
              </a:extLst>
            </p:cNvPr>
            <p:cNvPicPr>
              <a:picLocks noChangeAspect="1"/>
            </p:cNvPicPr>
            <p:nvPr/>
          </p:nvPicPr>
          <p:blipFill rotWithShape="1">
            <a:blip r:embed="rId9">
              <a:extLst>
                <a:ext uri="{28A0092B-C50C-407E-A947-70E740481C1C}">
                  <a14:useLocalDpi xmlns:a14="http://schemas.microsoft.com/office/drawing/2010/main" val="0"/>
                </a:ext>
              </a:extLst>
            </a:blip>
            <a:srcRect l="33878" t="5259" r="32661" b="48950"/>
            <a:stretch/>
          </p:blipFill>
          <p:spPr>
            <a:xfrm>
              <a:off x="2660564" y="3589250"/>
              <a:ext cx="884808" cy="355934"/>
            </a:xfrm>
            <a:prstGeom prst="rect">
              <a:avLst/>
            </a:prstGeom>
          </p:spPr>
        </p:pic>
        <p:pic>
          <p:nvPicPr>
            <p:cNvPr id="4" name="Immagine 3" descr="Immagine che contiene testo, schermata, Carattere, logo&#10;&#10;Descrizione generata automaticamente">
              <a:extLst>
                <a:ext uri="{FF2B5EF4-FFF2-40B4-BE49-F238E27FC236}">
                  <a16:creationId xmlns:a16="http://schemas.microsoft.com/office/drawing/2014/main" id="{30B0439D-902D-9362-571E-1FD270F7B140}"/>
                </a:ext>
              </a:extLst>
            </p:cNvPr>
            <p:cNvPicPr>
              <a:picLocks noChangeAspect="1"/>
            </p:cNvPicPr>
            <p:nvPr/>
          </p:nvPicPr>
          <p:blipFill rotWithShape="1">
            <a:blip r:embed="rId9">
              <a:extLst>
                <a:ext uri="{28A0092B-C50C-407E-A947-70E740481C1C}">
                  <a14:useLocalDpi xmlns:a14="http://schemas.microsoft.com/office/drawing/2010/main" val="0"/>
                </a:ext>
              </a:extLst>
            </a:blip>
            <a:srcRect l="67855" t="7075" r="1407" b="47520"/>
            <a:stretch/>
          </p:blipFill>
          <p:spPr>
            <a:xfrm>
              <a:off x="2702287" y="3955440"/>
              <a:ext cx="812800" cy="352934"/>
            </a:xfrm>
            <a:prstGeom prst="rect">
              <a:avLst/>
            </a:prstGeom>
          </p:spPr>
        </p:pic>
        <p:pic>
          <p:nvPicPr>
            <p:cNvPr id="6" name="Immagine 5" descr="Immagine che contiene testo, schermata, Carattere, logo&#10;&#10;Descrizione generata automaticamente">
              <a:extLst>
                <a:ext uri="{FF2B5EF4-FFF2-40B4-BE49-F238E27FC236}">
                  <a16:creationId xmlns:a16="http://schemas.microsoft.com/office/drawing/2014/main" id="{69129D88-53D2-C688-EC77-D487B2E7A0B8}"/>
                </a:ext>
              </a:extLst>
            </p:cNvPr>
            <p:cNvPicPr>
              <a:picLocks noChangeAspect="1"/>
            </p:cNvPicPr>
            <p:nvPr/>
          </p:nvPicPr>
          <p:blipFill rotWithShape="1">
            <a:blip r:embed="rId9">
              <a:extLst>
                <a:ext uri="{28A0092B-C50C-407E-A947-70E740481C1C}">
                  <a14:useLocalDpi xmlns:a14="http://schemas.microsoft.com/office/drawing/2010/main" val="0"/>
                </a:ext>
              </a:extLst>
            </a:blip>
            <a:srcRect l="1112" t="55235" r="54851" b="3352"/>
            <a:stretch/>
          </p:blipFill>
          <p:spPr>
            <a:xfrm>
              <a:off x="2520730" y="4322791"/>
              <a:ext cx="1164477" cy="321896"/>
            </a:xfrm>
            <a:prstGeom prst="rect">
              <a:avLst/>
            </a:prstGeom>
          </p:spPr>
        </p:pic>
      </p:grpSp>
      <p:sp>
        <p:nvSpPr>
          <p:cNvPr id="2" name="Titolo 1">
            <a:extLst>
              <a:ext uri="{FF2B5EF4-FFF2-40B4-BE49-F238E27FC236}">
                <a16:creationId xmlns:a16="http://schemas.microsoft.com/office/drawing/2014/main" id="{068A1863-D3DA-89AF-EEE6-14501AAF8FED}"/>
              </a:ext>
            </a:extLst>
          </p:cNvPr>
          <p:cNvSpPr>
            <a:spLocks noGrp="1"/>
          </p:cNvSpPr>
          <p:nvPr>
            <p:ph type="title"/>
          </p:nvPr>
        </p:nvSpPr>
        <p:spPr>
          <a:xfrm>
            <a:off x="1116013" y="395721"/>
            <a:ext cx="7559675" cy="504825"/>
          </a:xfrm>
        </p:spPr>
        <p:txBody>
          <a:bodyPr/>
          <a:lstStyle/>
          <a:p>
            <a:r>
              <a:rPr lang="it-IT" dirty="0"/>
              <a:t>Qualitative </a:t>
            </a:r>
            <a:r>
              <a:rPr lang="it-IT" dirty="0" err="1"/>
              <a:t>Results</a:t>
            </a:r>
            <a:endParaRPr lang="en-GB" dirty="0"/>
          </a:p>
        </p:txBody>
      </p:sp>
    </p:spTree>
    <p:extLst>
      <p:ext uri="{BB962C8B-B14F-4D97-AF65-F5344CB8AC3E}">
        <p14:creationId xmlns:p14="http://schemas.microsoft.com/office/powerpoint/2010/main" val="24456346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egnaposto data 3">
            <a:extLst>
              <a:ext uri="{FF2B5EF4-FFF2-40B4-BE49-F238E27FC236}">
                <a16:creationId xmlns:a16="http://schemas.microsoft.com/office/drawing/2014/main" id="{E02C8F22-83E8-4B08-82C9-0C869E250850}"/>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0F7C379C-86A5-4DFA-9CF6-E11CBC122C51}" type="datetime1">
              <a:rPr lang="it-IT" altLang="it-IT" sz="1100"/>
              <a:pPr/>
              <a:t>21/05/2023</a:t>
            </a:fld>
            <a:endParaRPr lang="it-IT" altLang="it-IT" sz="1100"/>
          </a:p>
        </p:txBody>
      </p:sp>
      <p:sp>
        <p:nvSpPr>
          <p:cNvPr id="12291" name="Segnaposto piè di pagina 4">
            <a:extLst>
              <a:ext uri="{FF2B5EF4-FFF2-40B4-BE49-F238E27FC236}">
                <a16:creationId xmlns:a16="http://schemas.microsoft.com/office/drawing/2014/main" id="{F88D0E47-4290-0A2B-CE09-425D20CB2614}"/>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2292" name="Segnaposto numero diapositiva 5">
            <a:extLst>
              <a:ext uri="{FF2B5EF4-FFF2-40B4-BE49-F238E27FC236}">
                <a16:creationId xmlns:a16="http://schemas.microsoft.com/office/drawing/2014/main" id="{3FFF66E5-915D-C40F-CCBC-1ACDE4A10B25}"/>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FCC9F9EC-B6A8-4331-B4E4-2C3E89718227}" type="slidenum">
              <a:rPr lang="it-IT" altLang="it-IT" sz="1100" smtClean="0"/>
              <a:pPr/>
              <a:t>49</a:t>
            </a:fld>
            <a:endParaRPr lang="it-IT" altLang="it-IT" sz="1100"/>
          </a:p>
        </p:txBody>
      </p:sp>
      <p:sp>
        <p:nvSpPr>
          <p:cNvPr id="12294" name="Rectangle 18">
            <a:extLst>
              <a:ext uri="{FF2B5EF4-FFF2-40B4-BE49-F238E27FC236}">
                <a16:creationId xmlns:a16="http://schemas.microsoft.com/office/drawing/2014/main" id="{1CDB2825-8143-B121-0F7E-FA934B26BB6E}"/>
              </a:ext>
            </a:extLst>
          </p:cNvPr>
          <p:cNvSpPr>
            <a:spLocks noChangeArrowheads="1"/>
          </p:cNvSpPr>
          <p:nvPr/>
        </p:nvSpPr>
        <p:spPr bwMode="auto">
          <a:xfrm>
            <a:off x="2382838" y="-349250"/>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grpSp>
        <p:nvGrpSpPr>
          <p:cNvPr id="2" name="Gruppo 1">
            <a:extLst>
              <a:ext uri="{FF2B5EF4-FFF2-40B4-BE49-F238E27FC236}">
                <a16:creationId xmlns:a16="http://schemas.microsoft.com/office/drawing/2014/main" id="{8C85E69F-2B12-45A9-0163-E6EAEAF62EC2}"/>
              </a:ext>
            </a:extLst>
          </p:cNvPr>
          <p:cNvGrpSpPr>
            <a:grpSpLocks noChangeAspect="1"/>
          </p:cNvGrpSpPr>
          <p:nvPr/>
        </p:nvGrpSpPr>
        <p:grpSpPr>
          <a:xfrm>
            <a:off x="7812360" y="2760820"/>
            <a:ext cx="1224136" cy="1031030"/>
            <a:chOff x="2520730" y="3589250"/>
            <a:chExt cx="1164477" cy="1055437"/>
          </a:xfrm>
        </p:grpSpPr>
        <p:pic>
          <p:nvPicPr>
            <p:cNvPr id="5" name="Immagine 4" descr="Immagine che contiene testo, schermata, Carattere, logo&#10;&#10;Descrizione generata automaticamente">
              <a:extLst>
                <a:ext uri="{FF2B5EF4-FFF2-40B4-BE49-F238E27FC236}">
                  <a16:creationId xmlns:a16="http://schemas.microsoft.com/office/drawing/2014/main" id="{96391061-8213-FD89-DA67-FFF61D4B5D98}"/>
                </a:ext>
              </a:extLst>
            </p:cNvPr>
            <p:cNvPicPr>
              <a:picLocks noChangeAspect="1"/>
            </p:cNvPicPr>
            <p:nvPr/>
          </p:nvPicPr>
          <p:blipFill rotWithShape="1">
            <a:blip r:embed="rId3">
              <a:extLst>
                <a:ext uri="{28A0092B-C50C-407E-A947-70E740481C1C}">
                  <a14:useLocalDpi xmlns:a14="http://schemas.microsoft.com/office/drawing/2010/main" val="0"/>
                </a:ext>
              </a:extLst>
            </a:blip>
            <a:srcRect l="33878" t="5259" r="32661" b="48950"/>
            <a:stretch/>
          </p:blipFill>
          <p:spPr>
            <a:xfrm>
              <a:off x="2660564" y="3589250"/>
              <a:ext cx="884808" cy="355934"/>
            </a:xfrm>
            <a:prstGeom prst="rect">
              <a:avLst/>
            </a:prstGeom>
          </p:spPr>
        </p:pic>
        <p:pic>
          <p:nvPicPr>
            <p:cNvPr id="8" name="Immagine 7" descr="Immagine che contiene testo, schermata, Carattere, logo&#10;&#10;Descrizione generata automaticamente">
              <a:extLst>
                <a:ext uri="{FF2B5EF4-FFF2-40B4-BE49-F238E27FC236}">
                  <a16:creationId xmlns:a16="http://schemas.microsoft.com/office/drawing/2014/main" id="{92801B5A-744F-482D-93AE-C658F555CECD}"/>
                </a:ext>
              </a:extLst>
            </p:cNvPr>
            <p:cNvPicPr>
              <a:picLocks noChangeAspect="1"/>
            </p:cNvPicPr>
            <p:nvPr/>
          </p:nvPicPr>
          <p:blipFill rotWithShape="1">
            <a:blip r:embed="rId3">
              <a:extLst>
                <a:ext uri="{28A0092B-C50C-407E-A947-70E740481C1C}">
                  <a14:useLocalDpi xmlns:a14="http://schemas.microsoft.com/office/drawing/2010/main" val="0"/>
                </a:ext>
              </a:extLst>
            </a:blip>
            <a:srcRect l="67855" t="7075" r="1407" b="47520"/>
            <a:stretch/>
          </p:blipFill>
          <p:spPr>
            <a:xfrm>
              <a:off x="2702287" y="3955440"/>
              <a:ext cx="812800" cy="352934"/>
            </a:xfrm>
            <a:prstGeom prst="rect">
              <a:avLst/>
            </a:prstGeom>
          </p:spPr>
        </p:pic>
        <p:pic>
          <p:nvPicPr>
            <p:cNvPr id="10" name="Immagine 9" descr="Immagine che contiene testo, schermata, Carattere, logo&#10;&#10;Descrizione generata automaticamente">
              <a:extLst>
                <a:ext uri="{FF2B5EF4-FFF2-40B4-BE49-F238E27FC236}">
                  <a16:creationId xmlns:a16="http://schemas.microsoft.com/office/drawing/2014/main" id="{5B18A42A-1153-01FD-4FAE-5F1ED03BA4E9}"/>
                </a:ext>
              </a:extLst>
            </p:cNvPr>
            <p:cNvPicPr>
              <a:picLocks noChangeAspect="1"/>
            </p:cNvPicPr>
            <p:nvPr/>
          </p:nvPicPr>
          <p:blipFill rotWithShape="1">
            <a:blip r:embed="rId3">
              <a:extLst>
                <a:ext uri="{28A0092B-C50C-407E-A947-70E740481C1C}">
                  <a14:useLocalDpi xmlns:a14="http://schemas.microsoft.com/office/drawing/2010/main" val="0"/>
                </a:ext>
              </a:extLst>
            </a:blip>
            <a:srcRect l="1112" t="55235" r="54851" b="3352"/>
            <a:stretch/>
          </p:blipFill>
          <p:spPr>
            <a:xfrm>
              <a:off x="2520730" y="4322791"/>
              <a:ext cx="1164477" cy="321896"/>
            </a:xfrm>
            <a:prstGeom prst="rect">
              <a:avLst/>
            </a:prstGeom>
          </p:spPr>
        </p:pic>
      </p:grpSp>
      <p:grpSp>
        <p:nvGrpSpPr>
          <p:cNvPr id="12293" name="Gruppo 12292">
            <a:extLst>
              <a:ext uri="{FF2B5EF4-FFF2-40B4-BE49-F238E27FC236}">
                <a16:creationId xmlns:a16="http://schemas.microsoft.com/office/drawing/2014/main" id="{BB67EA3E-9D55-94F2-A50E-154DD4D1813A}"/>
              </a:ext>
            </a:extLst>
          </p:cNvPr>
          <p:cNvGrpSpPr/>
          <p:nvPr/>
        </p:nvGrpSpPr>
        <p:grpSpPr>
          <a:xfrm>
            <a:off x="506378" y="692696"/>
            <a:ext cx="7220306" cy="5163396"/>
            <a:chOff x="506378" y="692696"/>
            <a:chExt cx="7220306" cy="5163396"/>
          </a:xfrm>
        </p:grpSpPr>
        <p:grpSp>
          <p:nvGrpSpPr>
            <p:cNvPr id="11" name="Gruppo 10">
              <a:extLst>
                <a:ext uri="{FF2B5EF4-FFF2-40B4-BE49-F238E27FC236}">
                  <a16:creationId xmlns:a16="http://schemas.microsoft.com/office/drawing/2014/main" id="{F7550F85-350E-B7E5-1A24-CDE7314163C9}"/>
                </a:ext>
              </a:extLst>
            </p:cNvPr>
            <p:cNvGrpSpPr/>
            <p:nvPr/>
          </p:nvGrpSpPr>
          <p:grpSpPr>
            <a:xfrm>
              <a:off x="506378" y="696545"/>
              <a:ext cx="1996847" cy="2350685"/>
              <a:chOff x="447549" y="1560830"/>
              <a:chExt cx="1715093" cy="2019004"/>
            </a:xfrm>
          </p:grpSpPr>
          <p:sp>
            <p:nvSpPr>
              <p:cNvPr id="22" name="CasellaDiTesto 21">
                <a:extLst>
                  <a:ext uri="{FF2B5EF4-FFF2-40B4-BE49-F238E27FC236}">
                    <a16:creationId xmlns:a16="http://schemas.microsoft.com/office/drawing/2014/main" id="{5AF4E321-54DF-6F83-8B2A-94889C6EC46B}"/>
                  </a:ext>
                </a:extLst>
              </p:cNvPr>
              <p:cNvSpPr txBox="1"/>
              <p:nvPr/>
            </p:nvSpPr>
            <p:spPr>
              <a:xfrm>
                <a:off x="447549" y="3289050"/>
                <a:ext cx="1712473" cy="290784"/>
              </a:xfrm>
              <a:prstGeom prst="rect">
                <a:avLst/>
              </a:prstGeom>
              <a:noFill/>
            </p:spPr>
            <p:txBody>
              <a:bodyPr wrap="square" rtlCol="0">
                <a:spAutoFit/>
              </a:bodyPr>
              <a:lstStyle/>
              <a:p>
                <a:pPr algn="ctr"/>
                <a:r>
                  <a:rPr lang="it-IT" sz="1600" b="1" dirty="0">
                    <a:solidFill>
                      <a:srgbClr val="000000"/>
                    </a:solidFill>
                  </a:rPr>
                  <a:t>Ground truth</a:t>
                </a:r>
              </a:p>
            </p:txBody>
          </p:sp>
          <p:pic>
            <p:nvPicPr>
              <p:cNvPr id="9" name="Immagine 8" descr="Immagine che contiene schizzo, mappa, disegno, arte&#10;&#10;Descrizione generata automaticamente">
                <a:extLst>
                  <a:ext uri="{FF2B5EF4-FFF2-40B4-BE49-F238E27FC236}">
                    <a16:creationId xmlns:a16="http://schemas.microsoft.com/office/drawing/2014/main" id="{76672567-6102-2F29-61F0-4567583935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721" y="1560830"/>
                <a:ext cx="1709921" cy="1709921"/>
              </a:xfrm>
              <a:prstGeom prst="rect">
                <a:avLst/>
              </a:prstGeom>
            </p:spPr>
          </p:pic>
        </p:grpSp>
        <p:grpSp>
          <p:nvGrpSpPr>
            <p:cNvPr id="14" name="Gruppo 13">
              <a:extLst>
                <a:ext uri="{FF2B5EF4-FFF2-40B4-BE49-F238E27FC236}">
                  <a16:creationId xmlns:a16="http://schemas.microsoft.com/office/drawing/2014/main" id="{64CDE480-19C9-2ED4-79E2-9E74E6CEE32B}"/>
                </a:ext>
              </a:extLst>
            </p:cNvPr>
            <p:cNvGrpSpPr/>
            <p:nvPr/>
          </p:nvGrpSpPr>
          <p:grpSpPr>
            <a:xfrm>
              <a:off x="5727578" y="692696"/>
              <a:ext cx="1993797" cy="2412496"/>
              <a:chOff x="6065018" y="1557524"/>
              <a:chExt cx="1712473" cy="2072094"/>
            </a:xfrm>
          </p:grpSpPr>
          <p:sp>
            <p:nvSpPr>
              <p:cNvPr id="24" name="CasellaDiTesto 23">
                <a:extLst>
                  <a:ext uri="{FF2B5EF4-FFF2-40B4-BE49-F238E27FC236}">
                    <a16:creationId xmlns:a16="http://schemas.microsoft.com/office/drawing/2014/main" id="{51411DAB-9670-A961-A0F6-4C6B3875FF52}"/>
                  </a:ext>
                </a:extLst>
              </p:cNvPr>
              <p:cNvSpPr txBox="1"/>
              <p:nvPr/>
            </p:nvSpPr>
            <p:spPr>
              <a:xfrm>
                <a:off x="6065018" y="3289049"/>
                <a:ext cx="1712473" cy="340569"/>
              </a:xfrm>
              <a:prstGeom prst="rect">
                <a:avLst/>
              </a:prstGeom>
              <a:noFill/>
            </p:spPr>
            <p:txBody>
              <a:bodyPr wrap="square" rtlCol="0">
                <a:spAutoFit/>
              </a:bodyPr>
              <a:lstStyle/>
              <a:p>
                <a:pPr algn="ctr"/>
                <a:r>
                  <a:rPr lang="it-IT" sz="1400" dirty="0" err="1">
                    <a:solidFill>
                      <a:srgbClr val="000000"/>
                    </a:solidFill>
                  </a:rPr>
                  <a:t>SegResNet</a:t>
                </a:r>
                <a:r>
                  <a:rPr lang="it-IT" sz="1400" dirty="0">
                    <a:solidFill>
                      <a:srgbClr val="000000"/>
                    </a:solidFill>
                  </a:rPr>
                  <a:t>-VAE</a:t>
                </a:r>
                <a:endParaRPr lang="it-IT" sz="1500" dirty="0">
                  <a:solidFill>
                    <a:srgbClr val="000000"/>
                  </a:solidFill>
                </a:endParaRPr>
              </a:p>
            </p:txBody>
          </p:sp>
          <p:pic>
            <p:nvPicPr>
              <p:cNvPr id="12" name="Immagine 11" descr="Immagine che contiene schizzo, schermata, arte&#10;&#10;Descrizione generata automaticamente">
                <a:extLst>
                  <a:ext uri="{FF2B5EF4-FFF2-40B4-BE49-F238E27FC236}">
                    <a16:creationId xmlns:a16="http://schemas.microsoft.com/office/drawing/2014/main" id="{1FD8207C-C389-80FB-04DD-644C930DDC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5018" y="1557524"/>
                <a:ext cx="1710000" cy="1710000"/>
              </a:xfrm>
              <a:prstGeom prst="rect">
                <a:avLst/>
              </a:prstGeom>
            </p:spPr>
          </p:pic>
        </p:grpSp>
        <p:grpSp>
          <p:nvGrpSpPr>
            <p:cNvPr id="13" name="Gruppo 12">
              <a:extLst>
                <a:ext uri="{FF2B5EF4-FFF2-40B4-BE49-F238E27FC236}">
                  <a16:creationId xmlns:a16="http://schemas.microsoft.com/office/drawing/2014/main" id="{437164F3-BB2B-4FE8-3AF3-218F3736B748}"/>
                </a:ext>
              </a:extLst>
            </p:cNvPr>
            <p:cNvGrpSpPr/>
            <p:nvPr/>
          </p:nvGrpSpPr>
          <p:grpSpPr>
            <a:xfrm>
              <a:off x="3108855" y="692696"/>
              <a:ext cx="2009459" cy="2452148"/>
              <a:chOff x="3278634" y="1557524"/>
              <a:chExt cx="1725925" cy="2106151"/>
            </a:xfrm>
          </p:grpSpPr>
          <p:sp>
            <p:nvSpPr>
              <p:cNvPr id="23" name="CasellaDiTesto 22">
                <a:extLst>
                  <a:ext uri="{FF2B5EF4-FFF2-40B4-BE49-F238E27FC236}">
                    <a16:creationId xmlns:a16="http://schemas.microsoft.com/office/drawing/2014/main" id="{1505AD18-3944-0867-BB60-26EB13EA0C1D}"/>
                  </a:ext>
                </a:extLst>
              </p:cNvPr>
              <p:cNvSpPr txBox="1"/>
              <p:nvPr/>
            </p:nvSpPr>
            <p:spPr>
              <a:xfrm>
                <a:off x="3278634" y="3289050"/>
                <a:ext cx="1712472" cy="374625"/>
              </a:xfrm>
              <a:prstGeom prst="rect">
                <a:avLst/>
              </a:prstGeom>
              <a:noFill/>
            </p:spPr>
            <p:txBody>
              <a:bodyPr wrap="square" rtlCol="0">
                <a:spAutoFit/>
              </a:bodyPr>
              <a:lstStyle/>
              <a:p>
                <a:pPr algn="ctr"/>
                <a:r>
                  <a:rPr lang="it-IT" sz="1600" dirty="0" err="1">
                    <a:solidFill>
                      <a:srgbClr val="000000"/>
                    </a:solidFill>
                  </a:rPr>
                  <a:t>SegResNet</a:t>
                </a:r>
                <a:endParaRPr lang="it-IT" sz="1600" dirty="0">
                  <a:solidFill>
                    <a:srgbClr val="000000"/>
                  </a:solidFill>
                </a:endParaRPr>
              </a:p>
            </p:txBody>
          </p:sp>
          <p:pic>
            <p:nvPicPr>
              <p:cNvPr id="16" name="Immagine 15" descr="Immagine che contiene schizzo, arte&#10;&#10;Descrizione generata automaticamente">
                <a:extLst>
                  <a:ext uri="{FF2B5EF4-FFF2-40B4-BE49-F238E27FC236}">
                    <a16:creationId xmlns:a16="http://schemas.microsoft.com/office/drawing/2014/main" id="{3515362D-3FA8-6429-E740-4D4FD49B6C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4638" y="1557524"/>
                <a:ext cx="1709921" cy="1709921"/>
              </a:xfrm>
              <a:prstGeom prst="rect">
                <a:avLst/>
              </a:prstGeom>
            </p:spPr>
          </p:pic>
        </p:grpSp>
        <p:grpSp>
          <p:nvGrpSpPr>
            <p:cNvPr id="17" name="Gruppo 16">
              <a:extLst>
                <a:ext uri="{FF2B5EF4-FFF2-40B4-BE49-F238E27FC236}">
                  <a16:creationId xmlns:a16="http://schemas.microsoft.com/office/drawing/2014/main" id="{CFF63AEB-B196-1134-C68C-18B901307CFB}"/>
                </a:ext>
              </a:extLst>
            </p:cNvPr>
            <p:cNvGrpSpPr/>
            <p:nvPr/>
          </p:nvGrpSpPr>
          <p:grpSpPr>
            <a:xfrm>
              <a:off x="3108855" y="3437728"/>
              <a:ext cx="2008864" cy="2418364"/>
              <a:chOff x="3278634" y="3915233"/>
              <a:chExt cx="1725414" cy="2077134"/>
            </a:xfrm>
          </p:grpSpPr>
          <p:sp>
            <p:nvSpPr>
              <p:cNvPr id="28" name="CasellaDiTesto 27">
                <a:extLst>
                  <a:ext uri="{FF2B5EF4-FFF2-40B4-BE49-F238E27FC236}">
                    <a16:creationId xmlns:a16="http://schemas.microsoft.com/office/drawing/2014/main" id="{7B7F1AAE-D06F-EC8A-B8B2-58A1C60916B8}"/>
                  </a:ext>
                </a:extLst>
              </p:cNvPr>
              <p:cNvSpPr txBox="1"/>
              <p:nvPr/>
            </p:nvSpPr>
            <p:spPr>
              <a:xfrm>
                <a:off x="3278634" y="5617742"/>
                <a:ext cx="1712472" cy="374625"/>
              </a:xfrm>
              <a:prstGeom prst="rect">
                <a:avLst/>
              </a:prstGeom>
              <a:noFill/>
            </p:spPr>
            <p:txBody>
              <a:bodyPr wrap="square" rtlCol="0">
                <a:spAutoFit/>
              </a:bodyPr>
              <a:lstStyle/>
              <a:p>
                <a:pPr algn="ctr"/>
                <a:r>
                  <a:rPr lang="it-IT" sz="1600" dirty="0">
                    <a:solidFill>
                      <a:srgbClr val="000000"/>
                    </a:solidFill>
                  </a:rPr>
                  <a:t>Attention </a:t>
                </a:r>
                <a:r>
                  <a:rPr lang="it-IT" sz="1600" dirty="0" err="1">
                    <a:solidFill>
                      <a:srgbClr val="000000"/>
                    </a:solidFill>
                  </a:rPr>
                  <a:t>UNet</a:t>
                </a:r>
                <a:endParaRPr lang="it-IT" sz="1600" dirty="0">
                  <a:solidFill>
                    <a:srgbClr val="000000"/>
                  </a:solidFill>
                </a:endParaRPr>
              </a:p>
            </p:txBody>
          </p:sp>
          <p:pic>
            <p:nvPicPr>
              <p:cNvPr id="26" name="Immagine 25" descr="Immagine che contiene schizzo, schermata, arte&#10;&#10;Descrizione generata automaticamente">
                <a:extLst>
                  <a:ext uri="{FF2B5EF4-FFF2-40B4-BE49-F238E27FC236}">
                    <a16:creationId xmlns:a16="http://schemas.microsoft.com/office/drawing/2014/main" id="{14C72614-DD46-7B3A-2B98-3BDAE1FD69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94048" y="3915233"/>
                <a:ext cx="1710000" cy="1710000"/>
              </a:xfrm>
              <a:prstGeom prst="rect">
                <a:avLst/>
              </a:prstGeom>
            </p:spPr>
          </p:pic>
        </p:grpSp>
        <p:grpSp>
          <p:nvGrpSpPr>
            <p:cNvPr id="12288" name="Gruppo 12287">
              <a:extLst>
                <a:ext uri="{FF2B5EF4-FFF2-40B4-BE49-F238E27FC236}">
                  <a16:creationId xmlns:a16="http://schemas.microsoft.com/office/drawing/2014/main" id="{4D1C3C86-0B01-FF8A-855B-0951FE92AC0D}"/>
                </a:ext>
              </a:extLst>
            </p:cNvPr>
            <p:cNvGrpSpPr/>
            <p:nvPr/>
          </p:nvGrpSpPr>
          <p:grpSpPr>
            <a:xfrm>
              <a:off x="511103" y="3446693"/>
              <a:ext cx="1993796" cy="2409399"/>
              <a:chOff x="511103" y="3446693"/>
              <a:chExt cx="1993796" cy="2409399"/>
            </a:xfrm>
          </p:grpSpPr>
          <p:sp>
            <p:nvSpPr>
              <p:cNvPr id="25" name="CasellaDiTesto 24">
                <a:extLst>
                  <a:ext uri="{FF2B5EF4-FFF2-40B4-BE49-F238E27FC236}">
                    <a16:creationId xmlns:a16="http://schemas.microsoft.com/office/drawing/2014/main" id="{3ECB45C6-F4BD-2931-7E70-6076D6D2F7E8}"/>
                  </a:ext>
                </a:extLst>
              </p:cNvPr>
              <p:cNvSpPr txBox="1"/>
              <p:nvPr/>
            </p:nvSpPr>
            <p:spPr>
              <a:xfrm>
                <a:off x="511103" y="5419924"/>
                <a:ext cx="1993796" cy="436168"/>
              </a:xfrm>
              <a:prstGeom prst="rect">
                <a:avLst/>
              </a:prstGeom>
              <a:noFill/>
            </p:spPr>
            <p:txBody>
              <a:bodyPr wrap="square" rtlCol="0">
                <a:spAutoFit/>
              </a:bodyPr>
              <a:lstStyle/>
              <a:p>
                <a:pPr algn="ctr"/>
                <a:r>
                  <a:rPr lang="it-IT" sz="1600" dirty="0">
                    <a:solidFill>
                      <a:srgbClr val="000000"/>
                    </a:solidFill>
                  </a:rPr>
                  <a:t>SwinUNETR</a:t>
                </a:r>
              </a:p>
            </p:txBody>
          </p:sp>
          <p:pic>
            <p:nvPicPr>
              <p:cNvPr id="29" name="Immagine 28" descr="Immagine che contiene schermata, arte, natura&#10;&#10;Descrizione generata automaticamente">
                <a:extLst>
                  <a:ext uri="{FF2B5EF4-FFF2-40B4-BE49-F238E27FC236}">
                    <a16:creationId xmlns:a16="http://schemas.microsoft.com/office/drawing/2014/main" id="{6C63FEC8-D542-3080-A04C-80282B7E15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8223" y="3446693"/>
                <a:ext cx="1981952" cy="1981952"/>
              </a:xfrm>
              <a:prstGeom prst="rect">
                <a:avLst/>
              </a:prstGeom>
            </p:spPr>
          </p:pic>
        </p:grpSp>
        <p:grpSp>
          <p:nvGrpSpPr>
            <p:cNvPr id="12289" name="Gruppo 12288">
              <a:extLst>
                <a:ext uri="{FF2B5EF4-FFF2-40B4-BE49-F238E27FC236}">
                  <a16:creationId xmlns:a16="http://schemas.microsoft.com/office/drawing/2014/main" id="{06147AA8-D009-BEB6-8B6C-F927BBBF4FC3}"/>
                </a:ext>
              </a:extLst>
            </p:cNvPr>
            <p:cNvGrpSpPr/>
            <p:nvPr/>
          </p:nvGrpSpPr>
          <p:grpSpPr>
            <a:xfrm>
              <a:off x="5732887" y="3435551"/>
              <a:ext cx="1993797" cy="2380890"/>
              <a:chOff x="5732887" y="3435551"/>
              <a:chExt cx="1993797" cy="2380890"/>
            </a:xfrm>
          </p:grpSpPr>
          <p:sp>
            <p:nvSpPr>
              <p:cNvPr id="27" name="CasellaDiTesto 26">
                <a:extLst>
                  <a:ext uri="{FF2B5EF4-FFF2-40B4-BE49-F238E27FC236}">
                    <a16:creationId xmlns:a16="http://schemas.microsoft.com/office/drawing/2014/main" id="{50306787-6758-84C5-2C1A-C4ED1D455F6B}"/>
                  </a:ext>
                </a:extLst>
              </p:cNvPr>
              <p:cNvSpPr txBox="1"/>
              <p:nvPr/>
            </p:nvSpPr>
            <p:spPr>
              <a:xfrm>
                <a:off x="5732887" y="5419924"/>
                <a:ext cx="1993797" cy="396517"/>
              </a:xfrm>
              <a:prstGeom prst="rect">
                <a:avLst/>
              </a:prstGeom>
              <a:noFill/>
            </p:spPr>
            <p:txBody>
              <a:bodyPr wrap="square" rtlCol="0">
                <a:spAutoFit/>
              </a:bodyPr>
              <a:lstStyle/>
              <a:p>
                <a:pPr algn="ctr"/>
                <a:r>
                  <a:rPr lang="it-IT" sz="1400" dirty="0" err="1">
                    <a:solidFill>
                      <a:srgbClr val="000000"/>
                    </a:solidFill>
                  </a:rPr>
                  <a:t>nnAttention</a:t>
                </a:r>
                <a:r>
                  <a:rPr lang="it-IT" sz="1400" dirty="0">
                    <a:solidFill>
                      <a:srgbClr val="000000"/>
                    </a:solidFill>
                  </a:rPr>
                  <a:t> </a:t>
                </a:r>
                <a:r>
                  <a:rPr lang="it-IT" sz="1400" dirty="0" err="1">
                    <a:solidFill>
                      <a:srgbClr val="000000"/>
                    </a:solidFill>
                  </a:rPr>
                  <a:t>UNet</a:t>
                </a:r>
                <a:endParaRPr lang="it-IT" sz="1400" dirty="0">
                  <a:solidFill>
                    <a:srgbClr val="000000"/>
                  </a:solidFill>
                </a:endParaRPr>
              </a:p>
            </p:txBody>
          </p:sp>
          <p:pic>
            <p:nvPicPr>
              <p:cNvPr id="31" name="Immagine 30" descr="Immagine che contiene schizzo, arte&#10;&#10;Descrizione generata automaticamente">
                <a:extLst>
                  <a:ext uri="{FF2B5EF4-FFF2-40B4-BE49-F238E27FC236}">
                    <a16:creationId xmlns:a16="http://schemas.microsoft.com/office/drawing/2014/main" id="{483105FB-4069-9C2D-FAC4-F936DC2A73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34987" y="3435551"/>
                <a:ext cx="1989596" cy="1989596"/>
              </a:xfrm>
              <a:prstGeom prst="rect">
                <a:avLst/>
              </a:prstGeom>
            </p:spPr>
          </p:pic>
        </p:grpSp>
      </p:grpSp>
    </p:spTree>
    <p:extLst>
      <p:ext uri="{BB962C8B-B14F-4D97-AF65-F5344CB8AC3E}">
        <p14:creationId xmlns:p14="http://schemas.microsoft.com/office/powerpoint/2010/main" val="2661636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314F36F-2BF3-72E2-4F0D-054BD3F9D355}"/>
              </a:ext>
            </a:extLst>
          </p:cNvPr>
          <p:cNvSpPr>
            <a:spLocks noGrp="1"/>
          </p:cNvSpPr>
          <p:nvPr>
            <p:ph type="title"/>
          </p:nvPr>
        </p:nvSpPr>
        <p:spPr/>
        <p:txBody>
          <a:bodyPr/>
          <a:lstStyle/>
          <a:p>
            <a:r>
              <a:rPr lang="it-IT" dirty="0"/>
              <a:t>Key Concepts</a:t>
            </a:r>
            <a:endParaRPr lang="en-GB" dirty="0"/>
          </a:p>
        </p:txBody>
      </p:sp>
      <p:sp>
        <p:nvSpPr>
          <p:cNvPr id="5" name="Segnaposto data 4">
            <a:extLst>
              <a:ext uri="{FF2B5EF4-FFF2-40B4-BE49-F238E27FC236}">
                <a16:creationId xmlns:a16="http://schemas.microsoft.com/office/drawing/2014/main" id="{1DAD0AAE-B01C-6342-9FD1-2F36A0CAB4D6}"/>
              </a:ext>
            </a:extLst>
          </p:cNvPr>
          <p:cNvSpPr>
            <a:spLocks noGrp="1"/>
          </p:cNvSpPr>
          <p:nvPr>
            <p:ph type="dt" sz="half" idx="10"/>
          </p:nvPr>
        </p:nvSpPr>
        <p:spPr/>
        <p:txBody>
          <a:bodyPr/>
          <a:lstStyle/>
          <a:p>
            <a:pPr>
              <a:defRPr/>
            </a:pPr>
            <a:fld id="{FFCB9F71-799B-4712-BD0D-27E1A9B5A7E3}" type="datetime1">
              <a:rPr lang="it-IT" altLang="it-IT" smtClean="0"/>
              <a:pPr>
                <a:defRPr/>
              </a:pPr>
              <a:t>21/05/2023</a:t>
            </a:fld>
            <a:endParaRPr lang="it-IT" altLang="it-IT"/>
          </a:p>
        </p:txBody>
      </p:sp>
      <p:sp>
        <p:nvSpPr>
          <p:cNvPr id="6" name="Segnaposto piè di pagina 5">
            <a:extLst>
              <a:ext uri="{FF2B5EF4-FFF2-40B4-BE49-F238E27FC236}">
                <a16:creationId xmlns:a16="http://schemas.microsoft.com/office/drawing/2014/main" id="{0B497813-FBEF-3CC6-EF19-5CE1A8F49F42}"/>
              </a:ext>
            </a:extLst>
          </p:cNvPr>
          <p:cNvSpPr>
            <a:spLocks noGrp="1"/>
          </p:cNvSpPr>
          <p:nvPr>
            <p:ph type="ftr" sz="quarter" idx="11"/>
          </p:nvPr>
        </p:nvSpPr>
        <p:spPr/>
        <p:txBody>
          <a:bodyPr/>
          <a:lstStyle/>
          <a:p>
            <a:pPr>
              <a:defRPr/>
            </a:pPr>
            <a:r>
              <a:rPr lang="it-IT" altLang="it-IT"/>
              <a:t>nnAttention U-net for Brain Tumor Segmentation</a:t>
            </a:r>
          </a:p>
        </p:txBody>
      </p:sp>
      <p:sp>
        <p:nvSpPr>
          <p:cNvPr id="7" name="Segnaposto numero diapositiva 6">
            <a:extLst>
              <a:ext uri="{FF2B5EF4-FFF2-40B4-BE49-F238E27FC236}">
                <a16:creationId xmlns:a16="http://schemas.microsoft.com/office/drawing/2014/main" id="{960CD6F9-C68C-BF08-F0EC-DE55FC0394DD}"/>
              </a:ext>
            </a:extLst>
          </p:cNvPr>
          <p:cNvSpPr>
            <a:spLocks noGrp="1"/>
          </p:cNvSpPr>
          <p:nvPr>
            <p:ph type="sldNum" sz="quarter" idx="12"/>
          </p:nvPr>
        </p:nvSpPr>
        <p:spPr/>
        <p:txBody>
          <a:bodyPr/>
          <a:lstStyle/>
          <a:p>
            <a:pPr>
              <a:defRPr/>
            </a:pPr>
            <a:r>
              <a:rPr lang="it-IT" altLang="it-IT"/>
              <a:t>Pagina </a:t>
            </a:r>
            <a:fld id="{52B026A3-8E54-4B79-8CCF-D4397137E409}" type="slidenum">
              <a:rPr lang="it-IT" altLang="it-IT" smtClean="0"/>
              <a:pPr>
                <a:defRPr/>
              </a:pPr>
              <a:t>5</a:t>
            </a:fld>
            <a:endParaRPr lang="it-IT" altLang="it-IT"/>
          </a:p>
        </p:txBody>
      </p:sp>
      <mc:AlternateContent xmlns:mc="http://schemas.openxmlformats.org/markup-compatibility/2006">
        <mc:Choice xmlns:am3d="http://schemas.microsoft.com/office/drawing/2017/model3d" Requires="am3d">
          <p:graphicFrame>
            <p:nvGraphicFramePr>
              <p:cNvPr id="3" name="Modello 3D 2" descr="Chiave">
                <a:extLst>
                  <a:ext uri="{FF2B5EF4-FFF2-40B4-BE49-F238E27FC236}">
                    <a16:creationId xmlns:a16="http://schemas.microsoft.com/office/drawing/2014/main" id="{C7016D4E-3206-615A-B875-294066262A5F}"/>
                  </a:ext>
                </a:extLst>
              </p:cNvPr>
              <p:cNvGraphicFramePr>
                <a:graphicFrameLocks noChangeAspect="1"/>
              </p:cNvGraphicFramePr>
              <p:nvPr>
                <p:extLst>
                  <p:ext uri="{D42A27DB-BD31-4B8C-83A1-F6EECF244321}">
                    <p14:modId xmlns:p14="http://schemas.microsoft.com/office/powerpoint/2010/main" val="3547666185"/>
                  </p:ext>
                </p:extLst>
              </p:nvPr>
            </p:nvGraphicFramePr>
            <p:xfrm>
              <a:off x="4043898" y="3303992"/>
              <a:ext cx="978406" cy="2573280"/>
            </p:xfrm>
            <a:graphic>
              <a:graphicData uri="http://schemas.microsoft.com/office/drawing/2017/model3d">
                <am3d:model3d r:embed="rId3">
                  <am3d:spPr>
                    <a:xfrm>
                      <a:off x="0" y="0"/>
                      <a:ext cx="978406" cy="2573280"/>
                    </a:xfrm>
                    <a:prstGeom prst="rect">
                      <a:avLst/>
                    </a:prstGeom>
                  </am3d:spPr>
                  <am3d:camera>
                    <am3d:pos x="0" y="0" z="51792031"/>
                    <am3d:up dx="0" dy="36000000" dz="0"/>
                    <am3d:lookAt x="0" y="0" z="0"/>
                    <am3d:perspective fov="2700000"/>
                  </am3d:camera>
                  <am3d:trans>
                    <am3d:meterPerModelUnit n="11481239" d="1000000"/>
                    <am3d:preTrans dx="19072" dy="-8179723" dz="0"/>
                    <am3d:scale>
                      <am3d:sx n="1000000" d="1000000"/>
                      <am3d:sy n="1000000" d="1000000"/>
                      <am3d:sz n="1000000" d="1000000"/>
                    </am3d:scale>
                    <am3d:rot ax="-1719075" ay="-1421103" az="5216368"/>
                    <am3d:postTrans dx="0" dy="0" dz="0"/>
                  </am3d:trans>
                  <am3d:raster rName="Office3DRenderer" rVer="16.0.8326">
                    <am3d:blip r:embed="rId4"/>
                  </am3d:raster>
                  <am3d:objViewport viewportSz="278323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Modello 3D 2" descr="Chiave">
                <a:extLst>
                  <a:ext uri="{FF2B5EF4-FFF2-40B4-BE49-F238E27FC236}">
                    <a16:creationId xmlns:a16="http://schemas.microsoft.com/office/drawing/2014/main" id="{C7016D4E-3206-615A-B875-294066262A5F}"/>
                  </a:ext>
                </a:extLst>
              </p:cNvPr>
              <p:cNvPicPr>
                <a:picLocks noGrp="1" noRot="1" noChangeAspect="1" noMove="1" noResize="1" noEditPoints="1" noAdjustHandles="1" noChangeArrowheads="1" noChangeShapeType="1" noCrop="1"/>
              </p:cNvPicPr>
              <p:nvPr/>
            </p:nvPicPr>
            <p:blipFill>
              <a:blip r:embed="rId4"/>
              <a:stretch>
                <a:fillRect/>
              </a:stretch>
            </p:blipFill>
            <p:spPr>
              <a:xfrm>
                <a:off x="4043898" y="3303992"/>
                <a:ext cx="978406" cy="257328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1" name="Modello 3D 10" descr="Lucchetto chiuso">
                <a:extLst>
                  <a:ext uri="{FF2B5EF4-FFF2-40B4-BE49-F238E27FC236}">
                    <a16:creationId xmlns:a16="http://schemas.microsoft.com/office/drawing/2014/main" id="{C905EFC5-E3DE-93F2-857E-9DA61C5221A4}"/>
                  </a:ext>
                </a:extLst>
              </p:cNvPr>
              <p:cNvGraphicFramePr>
                <a:graphicFrameLocks noChangeAspect="1"/>
              </p:cNvGraphicFramePr>
              <p:nvPr>
                <p:extLst>
                  <p:ext uri="{D42A27DB-BD31-4B8C-83A1-F6EECF244321}">
                    <p14:modId xmlns:p14="http://schemas.microsoft.com/office/powerpoint/2010/main" val="1873246675"/>
                  </p:ext>
                </p:extLst>
              </p:nvPr>
            </p:nvGraphicFramePr>
            <p:xfrm>
              <a:off x="3419872" y="1463782"/>
              <a:ext cx="2226457" cy="3292113"/>
            </p:xfrm>
            <a:graphic>
              <a:graphicData uri="http://schemas.microsoft.com/office/drawing/2017/model3d">
                <am3d:model3d r:embed="rId5">
                  <am3d:spPr>
                    <a:xfrm>
                      <a:off x="0" y="0"/>
                      <a:ext cx="2226457" cy="3292113"/>
                    </a:xfrm>
                    <a:prstGeom prst="rect">
                      <a:avLst/>
                    </a:prstGeom>
                  </am3d:spPr>
                  <am3d:camera>
                    <am3d:pos x="0" y="0" z="57662077"/>
                    <am3d:up dx="0" dy="36000000" dz="0"/>
                    <am3d:lookAt x="0" y="0" z="0"/>
                    <am3d:perspective fov="2700000"/>
                  </am3d:camera>
                  <am3d:trans>
                    <am3d:meterPerModelUnit n="16666683" d="1000000"/>
                    <am3d:preTrans dx="0" dy="0" dz="0"/>
                    <am3d:scale>
                      <am3d:sx n="1000000" d="1000000"/>
                      <am3d:sy n="1000000" d="1000000"/>
                      <am3d:sz n="1000000" d="1000000"/>
                    </am3d:scale>
                    <am3d:rot ax="1612827" ay="-1292925" az="-632795"/>
                    <am3d:postTrans dx="0" dy="0" dz="0"/>
                  </am3d:trans>
                  <am3d:raster rName="Office3DRenderer" rVer="16.0.8326">
                    <am3d:blip r:embed="rId6"/>
                  </am3d:raster>
                  <am3d:objViewport viewportSz="40342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Modello 3D 10" descr="Lucchetto chiuso">
                <a:extLst>
                  <a:ext uri="{FF2B5EF4-FFF2-40B4-BE49-F238E27FC236}">
                    <a16:creationId xmlns:a16="http://schemas.microsoft.com/office/drawing/2014/main" id="{C905EFC5-E3DE-93F2-857E-9DA61C5221A4}"/>
                  </a:ext>
                </a:extLst>
              </p:cNvPr>
              <p:cNvPicPr>
                <a:picLocks noGrp="1" noRot="1" noChangeAspect="1" noMove="1" noResize="1" noEditPoints="1" noAdjustHandles="1" noChangeArrowheads="1" noChangeShapeType="1" noCrop="1"/>
              </p:cNvPicPr>
              <p:nvPr/>
            </p:nvPicPr>
            <p:blipFill>
              <a:blip r:embed="rId6"/>
              <a:stretch>
                <a:fillRect/>
              </a:stretch>
            </p:blipFill>
            <p:spPr>
              <a:xfrm>
                <a:off x="3419872" y="1463782"/>
                <a:ext cx="2226457" cy="3292113"/>
              </a:xfrm>
              <a:prstGeom prst="rect">
                <a:avLst/>
              </a:prstGeom>
            </p:spPr>
          </p:pic>
        </mc:Fallback>
      </mc:AlternateContent>
    </p:spTree>
    <p:extLst>
      <p:ext uri="{BB962C8B-B14F-4D97-AF65-F5344CB8AC3E}">
        <p14:creationId xmlns:p14="http://schemas.microsoft.com/office/powerpoint/2010/main" val="2240417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7" presetClass="emph" presetSubtype="16" fill="hold" nodeType="afterEffect">
                                  <p:stCondLst>
                                    <p:cond delay="0"/>
                                  </p:stCondLst>
                                  <p:childTnLst>
                                    <p:animRot by="10800000">
                                      <p:cBhvr>
                                        <p:cTn id="12" dur="1500" fill="hold"/>
                                        <p:tgtEl>
                                          <p:spTgt spid="3"/>
                                        </p:tgtEl>
                                        <p:attrNameLst>
                                          <p:attrName>3d.object.rotation.x</p:attrName>
                                        </p:attrNameLst>
                                      </p:cBhvr>
                                    </p:animRot>
                                  </p:childTnLst>
                                </p:cTn>
                              </p:par>
                            </p:childTnLst>
                          </p:cTn>
                        </p:par>
                        <p:par>
                          <p:cTn id="13" fill="hold">
                            <p:stCondLst>
                              <p:cond delay="2500"/>
                            </p:stCondLst>
                            <p:childTnLst>
                              <p:par>
                                <p:cTn id="14" presetID="42" presetClass="exit" presetSubtype="0" fill="hold" nodeType="afterEffect">
                                  <p:stCondLst>
                                    <p:cond delay="0"/>
                                  </p:stCondLst>
                                  <p:childTnLst>
                                    <p:animEffect transition="out" filter="fade">
                                      <p:cBhvr>
                                        <p:cTn id="15" dur="1000"/>
                                        <p:tgtEl>
                                          <p:spTgt spid="3"/>
                                        </p:tgtEl>
                                      </p:cBhvr>
                                    </p:animEffect>
                                    <p:anim calcmode="lin" valueType="num">
                                      <p:cBhvr>
                                        <p:cTn id="16" dur="1000"/>
                                        <p:tgtEl>
                                          <p:spTgt spid="3"/>
                                        </p:tgtEl>
                                        <p:attrNameLst>
                                          <p:attrName>ppt_x</p:attrName>
                                        </p:attrNameLst>
                                      </p:cBhvr>
                                      <p:tavLst>
                                        <p:tav tm="0">
                                          <p:val>
                                            <p:strVal val="ppt_x"/>
                                          </p:val>
                                        </p:tav>
                                        <p:tav tm="100000">
                                          <p:val>
                                            <p:strVal val="ppt_x"/>
                                          </p:val>
                                        </p:tav>
                                      </p:tavLst>
                                    </p:anim>
                                    <p:anim calcmode="lin" valueType="num">
                                      <p:cBhvr>
                                        <p:cTn id="17" dur="1000"/>
                                        <p:tgtEl>
                                          <p:spTgt spid="3"/>
                                        </p:tgtEl>
                                        <p:attrNameLst>
                                          <p:attrName>ppt_y</p:attrName>
                                        </p:attrNameLst>
                                      </p:cBhvr>
                                      <p:tavLst>
                                        <p:tav tm="0">
                                          <p:val>
                                            <p:strVal val="ppt_y"/>
                                          </p:val>
                                        </p:tav>
                                        <p:tav tm="100000">
                                          <p:val>
                                            <p:strVal val="ppt_y+.1"/>
                                          </p:val>
                                        </p:tav>
                                      </p:tavLst>
                                    </p:anim>
                                    <p:set>
                                      <p:cBhvr>
                                        <p:cTn id="18" dur="1" fill="hold">
                                          <p:stCondLst>
                                            <p:cond delay="999"/>
                                          </p:stCondLst>
                                        </p:cTn>
                                        <p:tgtEl>
                                          <p:spTgt spid="3"/>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egnaposto data 3">
            <a:extLst>
              <a:ext uri="{FF2B5EF4-FFF2-40B4-BE49-F238E27FC236}">
                <a16:creationId xmlns:a16="http://schemas.microsoft.com/office/drawing/2014/main" id="{471C327A-BD23-D744-E10E-A1E4E678B2DA}"/>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D645B0E0-DE25-48CD-8187-F3C7F6F409AE}" type="datetime1">
              <a:rPr lang="it-IT" altLang="it-IT" sz="1100"/>
              <a:pPr/>
              <a:t>21/05/2023</a:t>
            </a:fld>
            <a:endParaRPr lang="it-IT" altLang="it-IT" sz="1100"/>
          </a:p>
        </p:txBody>
      </p:sp>
      <p:sp>
        <p:nvSpPr>
          <p:cNvPr id="14339" name="Segnaposto piè di pagina 4">
            <a:extLst>
              <a:ext uri="{FF2B5EF4-FFF2-40B4-BE49-F238E27FC236}">
                <a16:creationId xmlns:a16="http://schemas.microsoft.com/office/drawing/2014/main" id="{8BE14CCF-87B9-3ABD-0A07-C6FD8F26EE3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4340" name="Segnaposto numero diapositiva 5">
            <a:extLst>
              <a:ext uri="{FF2B5EF4-FFF2-40B4-BE49-F238E27FC236}">
                <a16:creationId xmlns:a16="http://schemas.microsoft.com/office/drawing/2014/main" id="{0F821F54-DC69-A15C-5849-2E6F0FB65B77}"/>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717FA07C-BCBD-448F-BB50-F71173744B9E}" type="slidenum">
              <a:rPr lang="it-IT" altLang="it-IT" sz="1100" smtClean="0"/>
              <a:pPr/>
              <a:t>50</a:t>
            </a:fld>
            <a:endParaRPr lang="it-IT" altLang="it-IT" sz="1100"/>
          </a:p>
        </p:txBody>
      </p:sp>
      <p:sp>
        <p:nvSpPr>
          <p:cNvPr id="14341" name="Rectangle 2">
            <a:extLst>
              <a:ext uri="{FF2B5EF4-FFF2-40B4-BE49-F238E27FC236}">
                <a16:creationId xmlns:a16="http://schemas.microsoft.com/office/drawing/2014/main" id="{17BE5AF4-6E25-1FFD-E870-0C98FCFF32BF}"/>
              </a:ext>
            </a:extLst>
          </p:cNvPr>
          <p:cNvSpPr>
            <a:spLocks noGrp="1" noChangeArrowheads="1"/>
          </p:cNvSpPr>
          <p:nvPr>
            <p:ph type="title"/>
          </p:nvPr>
        </p:nvSpPr>
        <p:spPr/>
        <p:txBody>
          <a:bodyPr/>
          <a:lstStyle/>
          <a:p>
            <a:pPr eaLnBrk="1" hangingPunct="1"/>
            <a:r>
              <a:rPr lang="it-IT" altLang="it-IT" dirty="0"/>
              <a:t>Future Work</a:t>
            </a:r>
          </a:p>
        </p:txBody>
      </p:sp>
      <p:grpSp>
        <p:nvGrpSpPr>
          <p:cNvPr id="6" name="Gruppo 5">
            <a:extLst>
              <a:ext uri="{FF2B5EF4-FFF2-40B4-BE49-F238E27FC236}">
                <a16:creationId xmlns:a16="http://schemas.microsoft.com/office/drawing/2014/main" id="{509AC247-4FF1-092E-3BC0-9432520E4FEB}"/>
              </a:ext>
            </a:extLst>
          </p:cNvPr>
          <p:cNvGrpSpPr/>
          <p:nvPr/>
        </p:nvGrpSpPr>
        <p:grpSpPr>
          <a:xfrm>
            <a:off x="553851" y="1191310"/>
            <a:ext cx="4705175" cy="3490061"/>
            <a:chOff x="553851" y="1191310"/>
            <a:chExt cx="4705175" cy="3490061"/>
          </a:xfrm>
        </p:grpSpPr>
        <p:grpSp>
          <p:nvGrpSpPr>
            <p:cNvPr id="5" name="Gruppo 4">
              <a:extLst>
                <a:ext uri="{FF2B5EF4-FFF2-40B4-BE49-F238E27FC236}">
                  <a16:creationId xmlns:a16="http://schemas.microsoft.com/office/drawing/2014/main" id="{5496EC5B-9152-7C35-517C-9A5CEDC7E587}"/>
                </a:ext>
              </a:extLst>
            </p:cNvPr>
            <p:cNvGrpSpPr>
              <a:grpSpLocks noChangeAspect="1"/>
            </p:cNvGrpSpPr>
            <p:nvPr/>
          </p:nvGrpSpPr>
          <p:grpSpPr>
            <a:xfrm>
              <a:off x="553851" y="1191310"/>
              <a:ext cx="4705175" cy="3014403"/>
              <a:chOff x="467544" y="1333244"/>
              <a:chExt cx="6408712" cy="4105786"/>
            </a:xfrm>
          </p:grpSpPr>
          <p:pic>
            <p:nvPicPr>
              <p:cNvPr id="3" name="Immagine 2" descr="Immagine che contiene design&#10;&#10;Descrizione generata automaticamente con attendibilità bassa">
                <a:extLst>
                  <a:ext uri="{FF2B5EF4-FFF2-40B4-BE49-F238E27FC236}">
                    <a16:creationId xmlns:a16="http://schemas.microsoft.com/office/drawing/2014/main" id="{60C7307D-A2F0-84D1-EA75-2E855A9ACF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333244"/>
                <a:ext cx="6408712" cy="4105786"/>
              </a:xfrm>
              <a:prstGeom prst="rect">
                <a:avLst/>
              </a:prstGeom>
            </p:spPr>
          </p:pic>
          <p:sp>
            <p:nvSpPr>
              <p:cNvPr id="4" name="Rettangolo 3">
                <a:extLst>
                  <a:ext uri="{FF2B5EF4-FFF2-40B4-BE49-F238E27FC236}">
                    <a16:creationId xmlns:a16="http://schemas.microsoft.com/office/drawing/2014/main" id="{B5188126-887D-9240-66A1-9E46568EA8B3}"/>
                  </a:ext>
                </a:extLst>
              </p:cNvPr>
              <p:cNvSpPr/>
              <p:nvPr/>
            </p:nvSpPr>
            <p:spPr bwMode="auto">
              <a:xfrm>
                <a:off x="1279365" y="4991866"/>
                <a:ext cx="4516593" cy="250790"/>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grpSp>
        <p:sp>
          <p:nvSpPr>
            <p:cNvPr id="2" name="CasellaDiTesto 1">
              <a:extLst>
                <a:ext uri="{FF2B5EF4-FFF2-40B4-BE49-F238E27FC236}">
                  <a16:creationId xmlns:a16="http://schemas.microsoft.com/office/drawing/2014/main" id="{163B7F5C-38CC-C64B-6460-AC900DC17AB4}"/>
                </a:ext>
              </a:extLst>
            </p:cNvPr>
            <p:cNvSpPr txBox="1"/>
            <p:nvPr/>
          </p:nvSpPr>
          <p:spPr>
            <a:xfrm>
              <a:off x="2330374" y="4312039"/>
              <a:ext cx="1152128" cy="369332"/>
            </a:xfrm>
            <a:prstGeom prst="rect">
              <a:avLst/>
            </a:prstGeom>
            <a:noFill/>
          </p:spPr>
          <p:txBody>
            <a:bodyPr wrap="square" rtlCol="0">
              <a:spAutoFit/>
            </a:bodyPr>
            <a:lstStyle/>
            <a:p>
              <a:pPr algn="ctr"/>
              <a:r>
                <a:rPr lang="it-IT" sz="1800" dirty="0">
                  <a:solidFill>
                    <a:srgbClr val="000000"/>
                  </a:solidFill>
                </a:rPr>
                <a:t>scale up</a:t>
              </a:r>
              <a:endParaRPr lang="en-GB" sz="1800" dirty="0">
                <a:solidFill>
                  <a:srgbClr val="000000"/>
                </a:solidFill>
              </a:endParaRPr>
            </a:p>
          </p:txBody>
        </p:sp>
      </p:grpSp>
      <p:grpSp>
        <p:nvGrpSpPr>
          <p:cNvPr id="12" name="Gruppo 11">
            <a:extLst>
              <a:ext uri="{FF2B5EF4-FFF2-40B4-BE49-F238E27FC236}">
                <a16:creationId xmlns:a16="http://schemas.microsoft.com/office/drawing/2014/main" id="{CCFDF901-5406-816E-79E8-01C092A23744}"/>
              </a:ext>
            </a:extLst>
          </p:cNvPr>
          <p:cNvGrpSpPr/>
          <p:nvPr/>
        </p:nvGrpSpPr>
        <p:grpSpPr>
          <a:xfrm>
            <a:off x="4705425" y="2711450"/>
            <a:ext cx="4438575" cy="3222639"/>
            <a:chOff x="4705425" y="2711450"/>
            <a:chExt cx="4438575" cy="3222639"/>
          </a:xfrm>
        </p:grpSpPr>
        <p:grpSp>
          <p:nvGrpSpPr>
            <p:cNvPr id="26" name="Gruppo 25">
              <a:extLst>
                <a:ext uri="{FF2B5EF4-FFF2-40B4-BE49-F238E27FC236}">
                  <a16:creationId xmlns:a16="http://schemas.microsoft.com/office/drawing/2014/main" id="{5D8B9616-83E7-9C9B-33EC-1938630BCD88}"/>
                </a:ext>
              </a:extLst>
            </p:cNvPr>
            <p:cNvGrpSpPr>
              <a:grpSpLocks noChangeAspect="1"/>
            </p:cNvGrpSpPr>
            <p:nvPr/>
          </p:nvGrpSpPr>
          <p:grpSpPr>
            <a:xfrm>
              <a:off x="4705425" y="3429000"/>
              <a:ext cx="4438575" cy="2505089"/>
              <a:chOff x="5572125" y="2092722"/>
              <a:chExt cx="3602455" cy="2033191"/>
            </a:xfrm>
          </p:grpSpPr>
          <p:pic>
            <p:nvPicPr>
              <p:cNvPr id="7" name="Elemento grafico 6" descr="Documento con riempimento a tinta unita">
                <a:extLst>
                  <a:ext uri="{FF2B5EF4-FFF2-40B4-BE49-F238E27FC236}">
                    <a16:creationId xmlns:a16="http://schemas.microsoft.com/office/drawing/2014/main" id="{61B101C1-FF68-32F8-25F5-4EEE90D12B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2125" y="2092722"/>
                <a:ext cx="1352550" cy="1352550"/>
              </a:xfrm>
              <a:prstGeom prst="rect">
                <a:avLst/>
              </a:prstGeom>
            </p:spPr>
          </p:pic>
          <p:pic>
            <p:nvPicPr>
              <p:cNvPr id="8" name="Elemento grafico 7" descr="Documento con riempimento a tinta unita">
                <a:extLst>
                  <a:ext uri="{FF2B5EF4-FFF2-40B4-BE49-F238E27FC236}">
                    <a16:creationId xmlns:a16="http://schemas.microsoft.com/office/drawing/2014/main" id="{DCF0C494-04D7-4C1D-CB3A-DBDD69B38B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83716" y="2263378"/>
                <a:ext cx="1352550" cy="1352550"/>
              </a:xfrm>
              <a:prstGeom prst="rect">
                <a:avLst/>
              </a:prstGeom>
            </p:spPr>
          </p:pic>
          <p:pic>
            <p:nvPicPr>
              <p:cNvPr id="10" name="Elemento grafico 9" descr="Documento con riempimento a tinta unita">
                <a:extLst>
                  <a:ext uri="{FF2B5EF4-FFF2-40B4-BE49-F238E27FC236}">
                    <a16:creationId xmlns:a16="http://schemas.microsoft.com/office/drawing/2014/main" id="{489F2764-1CCF-B321-2308-E1941383D6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76925" y="2480072"/>
                <a:ext cx="1352550" cy="1352550"/>
              </a:xfrm>
              <a:prstGeom prst="rect">
                <a:avLst/>
              </a:prstGeom>
            </p:spPr>
          </p:pic>
          <p:pic>
            <p:nvPicPr>
              <p:cNvPr id="11" name="Elemento grafico 10" descr="Documento con riempimento a tinta unita">
                <a:extLst>
                  <a:ext uri="{FF2B5EF4-FFF2-40B4-BE49-F238E27FC236}">
                    <a16:creationId xmlns:a16="http://schemas.microsoft.com/office/drawing/2014/main" id="{3521622E-484A-74DD-6FFB-809C5D4A8E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88683" y="2773363"/>
                <a:ext cx="1352550" cy="1352550"/>
              </a:xfrm>
              <a:prstGeom prst="rect">
                <a:avLst/>
              </a:prstGeom>
            </p:spPr>
          </p:pic>
          <p:pic>
            <p:nvPicPr>
              <p:cNvPr id="22" name="Elemento grafico 21" descr="Documento con riempimento a tinta unita">
                <a:extLst>
                  <a:ext uri="{FF2B5EF4-FFF2-40B4-BE49-F238E27FC236}">
                    <a16:creationId xmlns:a16="http://schemas.microsoft.com/office/drawing/2014/main" id="{D39DDC10-4AC9-CF83-15A5-361A92A6D6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05472" y="2092722"/>
                <a:ext cx="1352550" cy="1352550"/>
              </a:xfrm>
              <a:prstGeom prst="rect">
                <a:avLst/>
              </a:prstGeom>
            </p:spPr>
          </p:pic>
          <p:pic>
            <p:nvPicPr>
              <p:cNvPr id="23" name="Elemento grafico 22" descr="Documento con riempimento a tinta unita">
                <a:extLst>
                  <a:ext uri="{FF2B5EF4-FFF2-40B4-BE49-F238E27FC236}">
                    <a16:creationId xmlns:a16="http://schemas.microsoft.com/office/drawing/2014/main" id="{EDA4EBE8-7BE3-68E9-BF62-F5469BBB534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17063" y="2263378"/>
                <a:ext cx="1352550" cy="1352550"/>
              </a:xfrm>
              <a:prstGeom prst="rect">
                <a:avLst/>
              </a:prstGeom>
            </p:spPr>
          </p:pic>
          <p:pic>
            <p:nvPicPr>
              <p:cNvPr id="24" name="Elemento grafico 23" descr="Documento con riempimento a tinta unita">
                <a:extLst>
                  <a:ext uri="{FF2B5EF4-FFF2-40B4-BE49-F238E27FC236}">
                    <a16:creationId xmlns:a16="http://schemas.microsoft.com/office/drawing/2014/main" id="{81C9EEF4-1B70-3F5B-95F7-AB92DC4170A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10272" y="2480072"/>
                <a:ext cx="1352550" cy="1352550"/>
              </a:xfrm>
              <a:prstGeom prst="rect">
                <a:avLst/>
              </a:prstGeom>
            </p:spPr>
          </p:pic>
          <p:pic>
            <p:nvPicPr>
              <p:cNvPr id="25" name="Elemento grafico 24" descr="Documento con riempimento a tinta unita">
                <a:extLst>
                  <a:ext uri="{FF2B5EF4-FFF2-40B4-BE49-F238E27FC236}">
                    <a16:creationId xmlns:a16="http://schemas.microsoft.com/office/drawing/2014/main" id="{E3A2AA0D-9E09-BA81-1A74-44B8E401053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22030" y="2773363"/>
                <a:ext cx="1352550" cy="1352550"/>
              </a:xfrm>
              <a:prstGeom prst="rect">
                <a:avLst/>
              </a:prstGeom>
            </p:spPr>
          </p:pic>
        </p:grpSp>
        <p:sp>
          <p:nvSpPr>
            <p:cNvPr id="9" name="CasellaDiTesto 8">
              <a:extLst>
                <a:ext uri="{FF2B5EF4-FFF2-40B4-BE49-F238E27FC236}">
                  <a16:creationId xmlns:a16="http://schemas.microsoft.com/office/drawing/2014/main" id="{73152E22-820A-C4F8-A3F7-A303DE04A294}"/>
                </a:ext>
              </a:extLst>
            </p:cNvPr>
            <p:cNvSpPr txBox="1"/>
            <p:nvPr/>
          </p:nvSpPr>
          <p:spPr>
            <a:xfrm>
              <a:off x="5824446" y="2711450"/>
              <a:ext cx="1857007" cy="369332"/>
            </a:xfrm>
            <a:prstGeom prst="rect">
              <a:avLst/>
            </a:prstGeom>
            <a:noFill/>
          </p:spPr>
          <p:txBody>
            <a:bodyPr wrap="square" rtlCol="0">
              <a:spAutoFit/>
            </a:bodyPr>
            <a:lstStyle/>
            <a:p>
              <a:pPr algn="ctr"/>
              <a:r>
                <a:rPr lang="it-IT" sz="1800" dirty="0">
                  <a:solidFill>
                    <a:srgbClr val="000000"/>
                  </a:solidFill>
                </a:rPr>
                <a:t>use more data</a:t>
              </a:r>
              <a:endParaRPr lang="en-GB" sz="1800" dirty="0">
                <a:solidFill>
                  <a:srgbClr val="000000"/>
                </a:solidFill>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egnaposto data 3">
            <a:extLst>
              <a:ext uri="{FF2B5EF4-FFF2-40B4-BE49-F238E27FC236}">
                <a16:creationId xmlns:a16="http://schemas.microsoft.com/office/drawing/2014/main" id="{471C327A-BD23-D744-E10E-A1E4E678B2DA}"/>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D645B0E0-DE25-48CD-8187-F3C7F6F409AE}" type="datetime1">
              <a:rPr lang="it-IT" altLang="it-IT" sz="1100"/>
              <a:pPr/>
              <a:t>21/05/2023</a:t>
            </a:fld>
            <a:endParaRPr lang="it-IT" altLang="it-IT" sz="1100"/>
          </a:p>
        </p:txBody>
      </p:sp>
      <p:sp>
        <p:nvSpPr>
          <p:cNvPr id="14339" name="Segnaposto piè di pagina 4">
            <a:extLst>
              <a:ext uri="{FF2B5EF4-FFF2-40B4-BE49-F238E27FC236}">
                <a16:creationId xmlns:a16="http://schemas.microsoft.com/office/drawing/2014/main" id="{8BE14CCF-87B9-3ABD-0A07-C6FD8F26EE3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4340" name="Segnaposto numero diapositiva 5">
            <a:extLst>
              <a:ext uri="{FF2B5EF4-FFF2-40B4-BE49-F238E27FC236}">
                <a16:creationId xmlns:a16="http://schemas.microsoft.com/office/drawing/2014/main" id="{0F821F54-DC69-A15C-5849-2E6F0FB65B77}"/>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717FA07C-BCBD-448F-BB50-F71173744B9E}" type="slidenum">
              <a:rPr lang="it-IT" altLang="it-IT" sz="1100" smtClean="0"/>
              <a:pPr/>
              <a:t>51</a:t>
            </a:fld>
            <a:endParaRPr lang="it-IT" altLang="it-IT" sz="1100"/>
          </a:p>
        </p:txBody>
      </p:sp>
      <p:sp>
        <p:nvSpPr>
          <p:cNvPr id="14341" name="Rectangle 2">
            <a:extLst>
              <a:ext uri="{FF2B5EF4-FFF2-40B4-BE49-F238E27FC236}">
                <a16:creationId xmlns:a16="http://schemas.microsoft.com/office/drawing/2014/main" id="{17BE5AF4-6E25-1FFD-E870-0C98FCFF32BF}"/>
              </a:ext>
            </a:extLst>
          </p:cNvPr>
          <p:cNvSpPr>
            <a:spLocks noGrp="1" noChangeArrowheads="1"/>
          </p:cNvSpPr>
          <p:nvPr>
            <p:ph type="title"/>
          </p:nvPr>
        </p:nvSpPr>
        <p:spPr/>
        <p:txBody>
          <a:bodyPr/>
          <a:lstStyle/>
          <a:p>
            <a:pPr eaLnBrk="1" hangingPunct="1"/>
            <a:r>
              <a:rPr lang="it-IT" altLang="it-IT" dirty="0"/>
              <a:t>Future Work</a:t>
            </a:r>
          </a:p>
        </p:txBody>
      </p:sp>
      <p:pic>
        <p:nvPicPr>
          <p:cNvPr id="28" name="Immagine 27" descr="Immagine che contiene Gatti di taglia piccola e media, gatto domestico, Felidae, gatto&#10;&#10;Descrizione generata automaticamente">
            <a:extLst>
              <a:ext uri="{FF2B5EF4-FFF2-40B4-BE49-F238E27FC236}">
                <a16:creationId xmlns:a16="http://schemas.microsoft.com/office/drawing/2014/main" id="{49E419A8-B0A1-E6D3-1595-45139079C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8475" y="1412776"/>
            <a:ext cx="4627049" cy="3701639"/>
          </a:xfrm>
          <a:prstGeom prst="rect">
            <a:avLst/>
          </a:prstGeom>
        </p:spPr>
      </p:pic>
      <p:sp>
        <p:nvSpPr>
          <p:cNvPr id="2" name="CasellaDiTesto 1">
            <a:extLst>
              <a:ext uri="{FF2B5EF4-FFF2-40B4-BE49-F238E27FC236}">
                <a16:creationId xmlns:a16="http://schemas.microsoft.com/office/drawing/2014/main" id="{2DE9A52F-459E-DD41-9175-FFA8D1861040}"/>
              </a:ext>
            </a:extLst>
          </p:cNvPr>
          <p:cNvSpPr txBox="1"/>
          <p:nvPr/>
        </p:nvSpPr>
        <p:spPr>
          <a:xfrm>
            <a:off x="1072952" y="5337706"/>
            <a:ext cx="7385248" cy="307777"/>
          </a:xfrm>
          <a:prstGeom prst="rect">
            <a:avLst/>
          </a:prstGeom>
          <a:noFill/>
        </p:spPr>
        <p:txBody>
          <a:bodyPr wrap="square" rtlCol="0">
            <a:spAutoFit/>
          </a:bodyPr>
          <a:lstStyle/>
          <a:p>
            <a:pPr algn="ctr"/>
            <a:r>
              <a:rPr lang="en-GB" sz="1400" dirty="0">
                <a:solidFill>
                  <a:srgbClr val="000000"/>
                </a:solidFill>
              </a:rPr>
              <a:t>Kirillov, A., </a:t>
            </a:r>
            <a:r>
              <a:rPr lang="en-GB" sz="1400" dirty="0" err="1">
                <a:solidFill>
                  <a:srgbClr val="000000"/>
                </a:solidFill>
              </a:rPr>
              <a:t>Mintun</a:t>
            </a:r>
            <a:r>
              <a:rPr lang="en-GB" sz="1400" dirty="0">
                <a:solidFill>
                  <a:srgbClr val="000000"/>
                </a:solidFill>
              </a:rPr>
              <a:t>, E., Ravi, N.</a:t>
            </a:r>
            <a:r>
              <a:rPr lang="en-GB" sz="1400" i="1" dirty="0">
                <a:solidFill>
                  <a:srgbClr val="000000"/>
                </a:solidFill>
              </a:rPr>
              <a:t> et al., </a:t>
            </a:r>
            <a:r>
              <a:rPr lang="en-GB" sz="1400" dirty="0">
                <a:solidFill>
                  <a:srgbClr val="000000"/>
                </a:solidFill>
              </a:rPr>
              <a:t>2023. </a:t>
            </a:r>
            <a:r>
              <a:rPr lang="en-GB" sz="1400" b="1" dirty="0">
                <a:solidFill>
                  <a:srgbClr val="000000"/>
                </a:solidFill>
              </a:rPr>
              <a:t>Segment Anything</a:t>
            </a:r>
            <a:r>
              <a:rPr lang="en-GB" sz="1400" dirty="0">
                <a:solidFill>
                  <a:srgbClr val="000000"/>
                </a:solidFill>
              </a:rPr>
              <a:t>, arXiv:2304.02643</a:t>
            </a:r>
          </a:p>
        </p:txBody>
      </p:sp>
    </p:spTree>
    <p:extLst>
      <p:ext uri="{BB962C8B-B14F-4D97-AF65-F5344CB8AC3E}">
        <p14:creationId xmlns:p14="http://schemas.microsoft.com/office/powerpoint/2010/main" val="6390057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olo 1">
            <a:extLst>
              <a:ext uri="{FF2B5EF4-FFF2-40B4-BE49-F238E27FC236}">
                <a16:creationId xmlns:a16="http://schemas.microsoft.com/office/drawing/2014/main" id="{F89A1DC9-32AC-0408-A5DC-3C63A8911115}"/>
              </a:ext>
            </a:extLst>
          </p:cNvPr>
          <p:cNvSpPr>
            <a:spLocks noGrp="1" noChangeArrowheads="1"/>
          </p:cNvSpPr>
          <p:nvPr>
            <p:ph type="title"/>
          </p:nvPr>
        </p:nvSpPr>
        <p:spPr>
          <a:xfrm>
            <a:off x="2591978" y="2924175"/>
            <a:ext cx="3960043" cy="504825"/>
          </a:xfrm>
        </p:spPr>
        <p:txBody>
          <a:bodyPr/>
          <a:lstStyle/>
          <a:p>
            <a:pPr algn="ctr" eaLnBrk="1" hangingPunct="1"/>
            <a:r>
              <a:rPr lang="it-IT" altLang="it-IT" dirty="0"/>
              <a:t>Thanks for the Attention</a:t>
            </a:r>
          </a:p>
        </p:txBody>
      </p:sp>
      <p:sp>
        <p:nvSpPr>
          <p:cNvPr id="15363" name="Segnaposto data 3">
            <a:extLst>
              <a:ext uri="{FF2B5EF4-FFF2-40B4-BE49-F238E27FC236}">
                <a16:creationId xmlns:a16="http://schemas.microsoft.com/office/drawing/2014/main" id="{22A169C9-90C6-47F1-AE7A-862A336BF201}"/>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1BA15356-ED8F-4F24-B378-AB8A159B9FFC}" type="datetime1">
              <a:rPr lang="it-IT" altLang="it-IT" sz="1100"/>
              <a:pPr/>
              <a:t>21/05/2023</a:t>
            </a:fld>
            <a:endParaRPr lang="it-IT" altLang="it-IT" sz="1100"/>
          </a:p>
        </p:txBody>
      </p:sp>
      <p:sp>
        <p:nvSpPr>
          <p:cNvPr id="15364" name="Segnaposto piè di pagina 4">
            <a:extLst>
              <a:ext uri="{FF2B5EF4-FFF2-40B4-BE49-F238E27FC236}">
                <a16:creationId xmlns:a16="http://schemas.microsoft.com/office/drawing/2014/main" id="{D799EBD2-833D-41BB-8144-AD90D72AD710}"/>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5365" name="Segnaposto numero diapositiva 5">
            <a:extLst>
              <a:ext uri="{FF2B5EF4-FFF2-40B4-BE49-F238E27FC236}">
                <a16:creationId xmlns:a16="http://schemas.microsoft.com/office/drawing/2014/main" id="{F73CC722-6CE0-2F8E-E583-5B26C8443C55}"/>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FF544ACD-400E-42E7-80A3-F35D04085BFA}" type="slidenum">
              <a:rPr lang="it-IT" altLang="it-IT" sz="1100" smtClean="0"/>
              <a:pPr/>
              <a:t>52</a:t>
            </a:fld>
            <a:endParaRPr lang="it-IT" altLang="it-IT" sz="11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6146" name="Segnaposto data 4">
            <a:extLst>
              <a:ext uri="{FF2B5EF4-FFF2-40B4-BE49-F238E27FC236}">
                <a16:creationId xmlns:a16="http://schemas.microsoft.com/office/drawing/2014/main" id="{71765A47-F81D-ED19-AD12-9CA54E5A52FD}"/>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F3EF1D73-FA2A-47D8-8A51-DA34ADCF152B}" type="datetime1">
              <a:rPr lang="it-IT" altLang="it-IT" sz="1100"/>
              <a:pPr/>
              <a:t>21/05/2023</a:t>
            </a:fld>
            <a:endParaRPr lang="it-IT" altLang="it-IT" sz="1100"/>
          </a:p>
        </p:txBody>
      </p:sp>
      <p:sp>
        <p:nvSpPr>
          <p:cNvPr id="6147" name="Segnaposto piè di pagina 5">
            <a:extLst>
              <a:ext uri="{FF2B5EF4-FFF2-40B4-BE49-F238E27FC236}">
                <a16:creationId xmlns:a16="http://schemas.microsoft.com/office/drawing/2014/main" id="{8D82F97D-1807-2153-3926-9346D5CE9C6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6148" name="Segnaposto numero diapositiva 6">
            <a:extLst>
              <a:ext uri="{FF2B5EF4-FFF2-40B4-BE49-F238E27FC236}">
                <a16:creationId xmlns:a16="http://schemas.microsoft.com/office/drawing/2014/main" id="{E8BAAE7B-9500-0E77-9A68-9B9171CDE2E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D0031A8B-4720-4115-A00D-CB10E797A4FC}" type="slidenum">
              <a:rPr lang="it-IT" altLang="it-IT" sz="1100" smtClean="0"/>
              <a:pPr/>
              <a:t>6</a:t>
            </a:fld>
            <a:endParaRPr lang="it-IT" altLang="it-IT" sz="1100"/>
          </a:p>
        </p:txBody>
      </p:sp>
      <p:sp>
        <p:nvSpPr>
          <p:cNvPr id="6150" name="Rectangle 8">
            <a:extLst>
              <a:ext uri="{FF2B5EF4-FFF2-40B4-BE49-F238E27FC236}">
                <a16:creationId xmlns:a16="http://schemas.microsoft.com/office/drawing/2014/main" id="{E13AC70D-96D9-986D-8473-05A63C54C61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grpSp>
        <p:nvGrpSpPr>
          <p:cNvPr id="25" name="Gruppo 24">
            <a:extLst>
              <a:ext uri="{FF2B5EF4-FFF2-40B4-BE49-F238E27FC236}">
                <a16:creationId xmlns:a16="http://schemas.microsoft.com/office/drawing/2014/main" id="{DEEEBADD-55D8-5C2E-62B9-B94445C86BCD}"/>
              </a:ext>
            </a:extLst>
          </p:cNvPr>
          <p:cNvGrpSpPr/>
          <p:nvPr/>
        </p:nvGrpSpPr>
        <p:grpSpPr>
          <a:xfrm>
            <a:off x="745156" y="332656"/>
            <a:ext cx="7713044" cy="2457564"/>
            <a:chOff x="745156" y="332656"/>
            <a:chExt cx="7713044" cy="2457564"/>
          </a:xfrm>
        </p:grpSpPr>
        <p:pic>
          <p:nvPicPr>
            <p:cNvPr id="16" name="Immagine 15" descr="Immagine che contiene diagramma, Piano, linea, testo&#10;&#10;Descrizione generata automaticamente">
              <a:extLst>
                <a:ext uri="{FF2B5EF4-FFF2-40B4-BE49-F238E27FC236}">
                  <a16:creationId xmlns:a16="http://schemas.microsoft.com/office/drawing/2014/main" id="{1F6BD621-18B3-7157-A6E9-D1FCB9D76C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156" y="332656"/>
              <a:ext cx="7713044" cy="2084932"/>
            </a:xfrm>
            <a:prstGeom prst="rect">
              <a:avLst/>
            </a:prstGeom>
          </p:spPr>
        </p:pic>
        <p:sp>
          <p:nvSpPr>
            <p:cNvPr id="23" name="CasellaDiTesto 22">
              <a:extLst>
                <a:ext uri="{FF2B5EF4-FFF2-40B4-BE49-F238E27FC236}">
                  <a16:creationId xmlns:a16="http://schemas.microsoft.com/office/drawing/2014/main" id="{54FA5A25-8A2C-6D07-F75B-F2BA89AF5303}"/>
                </a:ext>
              </a:extLst>
            </p:cNvPr>
            <p:cNvSpPr txBox="1"/>
            <p:nvPr/>
          </p:nvSpPr>
          <p:spPr>
            <a:xfrm>
              <a:off x="2658641" y="2420888"/>
              <a:ext cx="3312368" cy="369332"/>
            </a:xfrm>
            <a:prstGeom prst="rect">
              <a:avLst/>
            </a:prstGeom>
            <a:noFill/>
          </p:spPr>
          <p:txBody>
            <a:bodyPr wrap="square" rtlCol="0">
              <a:spAutoFit/>
            </a:bodyPr>
            <a:lstStyle/>
            <a:p>
              <a:pPr algn="ctr"/>
              <a:r>
                <a:rPr lang="it-IT" sz="1800" dirty="0" err="1">
                  <a:solidFill>
                    <a:srgbClr val="000000"/>
                  </a:solidFill>
                </a:rPr>
                <a:t>Convolutional</a:t>
              </a:r>
              <a:r>
                <a:rPr lang="it-IT" sz="1800" dirty="0">
                  <a:solidFill>
                    <a:srgbClr val="000000"/>
                  </a:solidFill>
                </a:rPr>
                <a:t> </a:t>
              </a:r>
              <a:r>
                <a:rPr lang="it-IT" sz="1800" dirty="0" err="1">
                  <a:solidFill>
                    <a:srgbClr val="000000"/>
                  </a:solidFill>
                </a:rPr>
                <a:t>Neural</a:t>
              </a:r>
              <a:r>
                <a:rPr lang="it-IT" sz="1800" dirty="0">
                  <a:solidFill>
                    <a:srgbClr val="000000"/>
                  </a:solidFill>
                </a:rPr>
                <a:t> Network</a:t>
              </a:r>
              <a:endParaRPr lang="en-GB" sz="1800" dirty="0">
                <a:solidFill>
                  <a:srgbClr val="000000"/>
                </a:solidFill>
              </a:endParaRPr>
            </a:p>
          </p:txBody>
        </p:sp>
      </p:grpSp>
      <p:grpSp>
        <p:nvGrpSpPr>
          <p:cNvPr id="26" name="Gruppo 25">
            <a:extLst>
              <a:ext uri="{FF2B5EF4-FFF2-40B4-BE49-F238E27FC236}">
                <a16:creationId xmlns:a16="http://schemas.microsoft.com/office/drawing/2014/main" id="{A4311397-9AEF-8348-0DD0-9E8D721A857C}"/>
              </a:ext>
            </a:extLst>
          </p:cNvPr>
          <p:cNvGrpSpPr/>
          <p:nvPr/>
        </p:nvGrpSpPr>
        <p:grpSpPr>
          <a:xfrm>
            <a:off x="2039516" y="2862461"/>
            <a:ext cx="5394920" cy="3158422"/>
            <a:chOff x="2039516" y="2862461"/>
            <a:chExt cx="5394920" cy="3158422"/>
          </a:xfrm>
        </p:grpSpPr>
        <p:pic>
          <p:nvPicPr>
            <p:cNvPr id="22" name="Immagine 21" descr="Immagine che contiene testo, grafica, diagramma, Elementi grafici&#10;&#10;Descrizione generata automaticamente">
              <a:extLst>
                <a:ext uri="{FF2B5EF4-FFF2-40B4-BE49-F238E27FC236}">
                  <a16:creationId xmlns:a16="http://schemas.microsoft.com/office/drawing/2014/main" id="{93DBD6ED-F1C6-40CB-EDEE-65F80F57EC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9516" y="2862461"/>
              <a:ext cx="5394920" cy="2798615"/>
            </a:xfrm>
            <a:prstGeom prst="rect">
              <a:avLst/>
            </a:prstGeom>
          </p:spPr>
        </p:pic>
        <p:sp>
          <p:nvSpPr>
            <p:cNvPr id="24" name="CasellaDiTesto 23">
              <a:extLst>
                <a:ext uri="{FF2B5EF4-FFF2-40B4-BE49-F238E27FC236}">
                  <a16:creationId xmlns:a16="http://schemas.microsoft.com/office/drawing/2014/main" id="{9859A803-F8AE-0032-044B-CE0AC5962614}"/>
                </a:ext>
              </a:extLst>
            </p:cNvPr>
            <p:cNvSpPr txBox="1"/>
            <p:nvPr/>
          </p:nvSpPr>
          <p:spPr>
            <a:xfrm>
              <a:off x="2259806" y="5651551"/>
              <a:ext cx="4110037" cy="369332"/>
            </a:xfrm>
            <a:prstGeom prst="rect">
              <a:avLst/>
            </a:prstGeom>
            <a:noFill/>
          </p:spPr>
          <p:txBody>
            <a:bodyPr wrap="square" rtlCol="0">
              <a:spAutoFit/>
            </a:bodyPr>
            <a:lstStyle/>
            <a:p>
              <a:pPr algn="ctr"/>
              <a:r>
                <a:rPr lang="it-IT" sz="1800" dirty="0" err="1">
                  <a:solidFill>
                    <a:srgbClr val="000000"/>
                  </a:solidFill>
                </a:rPr>
                <a:t>Fully</a:t>
              </a:r>
              <a:r>
                <a:rPr lang="it-IT" sz="1800" dirty="0">
                  <a:solidFill>
                    <a:srgbClr val="000000"/>
                  </a:solidFill>
                </a:rPr>
                <a:t> </a:t>
              </a:r>
              <a:r>
                <a:rPr lang="it-IT" sz="1800" dirty="0" err="1">
                  <a:solidFill>
                    <a:srgbClr val="000000"/>
                  </a:solidFill>
                </a:rPr>
                <a:t>Convolutional</a:t>
              </a:r>
              <a:r>
                <a:rPr lang="it-IT" sz="1800" dirty="0">
                  <a:solidFill>
                    <a:srgbClr val="000000"/>
                  </a:solidFill>
                </a:rPr>
                <a:t> </a:t>
              </a:r>
              <a:r>
                <a:rPr lang="it-IT" sz="1800" dirty="0" err="1">
                  <a:solidFill>
                    <a:srgbClr val="000000"/>
                  </a:solidFill>
                </a:rPr>
                <a:t>Neural</a:t>
              </a:r>
              <a:r>
                <a:rPr lang="it-IT" sz="1800" dirty="0">
                  <a:solidFill>
                    <a:srgbClr val="000000"/>
                  </a:solidFill>
                </a:rPr>
                <a:t> Network</a:t>
              </a:r>
              <a:endParaRPr lang="en-GB" sz="1800" dirty="0">
                <a:solidFill>
                  <a:srgbClr val="000000"/>
                </a:solidFill>
              </a:endParaRPr>
            </a:p>
          </p:txBody>
        </p:sp>
      </p:grpSp>
    </p:spTree>
    <p:extLst>
      <p:ext uri="{BB962C8B-B14F-4D97-AF65-F5344CB8AC3E}">
        <p14:creationId xmlns:p14="http://schemas.microsoft.com/office/powerpoint/2010/main" val="3294314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Segnaposto data 4">
            <a:extLst>
              <a:ext uri="{FF2B5EF4-FFF2-40B4-BE49-F238E27FC236}">
                <a16:creationId xmlns:a16="http://schemas.microsoft.com/office/drawing/2014/main" id="{71765A47-F81D-ED19-AD12-9CA54E5A52FD}"/>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F3EF1D73-FA2A-47D8-8A51-DA34ADCF152B}" type="datetime1">
              <a:rPr lang="it-IT" altLang="it-IT" sz="1100"/>
              <a:pPr/>
              <a:t>21/05/2023</a:t>
            </a:fld>
            <a:endParaRPr lang="it-IT" altLang="it-IT" sz="1100"/>
          </a:p>
        </p:txBody>
      </p:sp>
      <p:sp>
        <p:nvSpPr>
          <p:cNvPr id="6147" name="Segnaposto piè di pagina 5">
            <a:extLst>
              <a:ext uri="{FF2B5EF4-FFF2-40B4-BE49-F238E27FC236}">
                <a16:creationId xmlns:a16="http://schemas.microsoft.com/office/drawing/2014/main" id="{8D82F97D-1807-2153-3926-9346D5CE9C6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6148" name="Segnaposto numero diapositiva 6">
            <a:extLst>
              <a:ext uri="{FF2B5EF4-FFF2-40B4-BE49-F238E27FC236}">
                <a16:creationId xmlns:a16="http://schemas.microsoft.com/office/drawing/2014/main" id="{E8BAAE7B-9500-0E77-9A68-9B9171CDE2E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D0031A8B-4720-4115-A00D-CB10E797A4FC}" type="slidenum">
              <a:rPr lang="it-IT" altLang="it-IT" sz="1100" smtClean="0"/>
              <a:pPr/>
              <a:t>7</a:t>
            </a:fld>
            <a:endParaRPr lang="it-IT" altLang="it-IT" sz="1100"/>
          </a:p>
        </p:txBody>
      </p:sp>
      <p:sp>
        <p:nvSpPr>
          <p:cNvPr id="6150" name="Rectangle 8">
            <a:extLst>
              <a:ext uri="{FF2B5EF4-FFF2-40B4-BE49-F238E27FC236}">
                <a16:creationId xmlns:a16="http://schemas.microsoft.com/office/drawing/2014/main" id="{E13AC70D-96D9-986D-8473-05A63C54C61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pic>
        <p:nvPicPr>
          <p:cNvPr id="22" name="Immagine 21" descr="Immagine che contiene testo, grafica, diagramma, Elementi grafici&#10;&#10;Descrizione generata automaticamente">
            <a:extLst>
              <a:ext uri="{FF2B5EF4-FFF2-40B4-BE49-F238E27FC236}">
                <a16:creationId xmlns:a16="http://schemas.microsoft.com/office/drawing/2014/main" id="{93DBD6ED-F1C6-40CB-EDEE-65F80F57EC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7306" y="1222821"/>
            <a:ext cx="6453552" cy="3718347"/>
          </a:xfrm>
          <a:prstGeom prst="rect">
            <a:avLst/>
          </a:prstGeom>
        </p:spPr>
      </p:pic>
      <p:sp>
        <p:nvSpPr>
          <p:cNvPr id="2" name="CasellaDiTesto 1">
            <a:extLst>
              <a:ext uri="{FF2B5EF4-FFF2-40B4-BE49-F238E27FC236}">
                <a16:creationId xmlns:a16="http://schemas.microsoft.com/office/drawing/2014/main" id="{656616B9-C8FE-3631-01B6-67A216F4047A}"/>
              </a:ext>
            </a:extLst>
          </p:cNvPr>
          <p:cNvSpPr txBox="1"/>
          <p:nvPr/>
        </p:nvSpPr>
        <p:spPr>
          <a:xfrm>
            <a:off x="2496149" y="621142"/>
            <a:ext cx="4275865" cy="400110"/>
          </a:xfrm>
          <a:prstGeom prst="rect">
            <a:avLst/>
          </a:prstGeom>
          <a:noFill/>
        </p:spPr>
        <p:txBody>
          <a:bodyPr wrap="square" rtlCol="0">
            <a:spAutoFit/>
          </a:bodyPr>
          <a:lstStyle/>
          <a:p>
            <a:pPr algn="ctr"/>
            <a:r>
              <a:rPr lang="it-IT" sz="2000" dirty="0" err="1">
                <a:solidFill>
                  <a:srgbClr val="000000"/>
                </a:solidFill>
              </a:rPr>
              <a:t>Fully</a:t>
            </a:r>
            <a:r>
              <a:rPr lang="it-IT" sz="2000" dirty="0">
                <a:solidFill>
                  <a:srgbClr val="000000"/>
                </a:solidFill>
              </a:rPr>
              <a:t> </a:t>
            </a:r>
            <a:r>
              <a:rPr lang="it-IT" sz="2000" dirty="0" err="1">
                <a:solidFill>
                  <a:srgbClr val="000000"/>
                </a:solidFill>
              </a:rPr>
              <a:t>Convolutional</a:t>
            </a:r>
            <a:r>
              <a:rPr lang="it-IT" sz="2000" dirty="0">
                <a:solidFill>
                  <a:srgbClr val="000000"/>
                </a:solidFill>
              </a:rPr>
              <a:t> </a:t>
            </a:r>
            <a:r>
              <a:rPr lang="it-IT" sz="2000" dirty="0" err="1">
                <a:solidFill>
                  <a:srgbClr val="000000"/>
                </a:solidFill>
              </a:rPr>
              <a:t>Neural</a:t>
            </a:r>
            <a:r>
              <a:rPr lang="it-IT" sz="2000" dirty="0">
                <a:solidFill>
                  <a:srgbClr val="000000"/>
                </a:solidFill>
              </a:rPr>
              <a:t> Network</a:t>
            </a:r>
            <a:endParaRPr lang="en-GB" sz="2000" dirty="0">
              <a:solidFill>
                <a:srgbClr val="000000"/>
              </a:solidFill>
            </a:endParaRPr>
          </a:p>
        </p:txBody>
      </p:sp>
      <p:sp>
        <p:nvSpPr>
          <p:cNvPr id="4" name="CasellaDiTesto 3">
            <a:extLst>
              <a:ext uri="{FF2B5EF4-FFF2-40B4-BE49-F238E27FC236}">
                <a16:creationId xmlns:a16="http://schemas.microsoft.com/office/drawing/2014/main" id="{B0634281-3C8B-5346-A457-DB0AE3AC017B}"/>
              </a:ext>
            </a:extLst>
          </p:cNvPr>
          <p:cNvSpPr txBox="1"/>
          <p:nvPr/>
        </p:nvSpPr>
        <p:spPr>
          <a:xfrm>
            <a:off x="879376" y="5160401"/>
            <a:ext cx="7385248" cy="523220"/>
          </a:xfrm>
          <a:prstGeom prst="rect">
            <a:avLst/>
          </a:prstGeom>
          <a:noFill/>
        </p:spPr>
        <p:txBody>
          <a:bodyPr wrap="square" rtlCol="0">
            <a:spAutoFit/>
          </a:bodyPr>
          <a:lstStyle/>
          <a:p>
            <a:pPr algn="ctr"/>
            <a:r>
              <a:rPr lang="en-GB" sz="1400" dirty="0" err="1">
                <a:solidFill>
                  <a:srgbClr val="000000"/>
                </a:solidFill>
              </a:rPr>
              <a:t>Long,J</a:t>
            </a:r>
            <a:r>
              <a:rPr lang="en-GB" sz="1400" dirty="0">
                <a:solidFill>
                  <a:srgbClr val="000000"/>
                </a:solidFill>
              </a:rPr>
              <a:t>., </a:t>
            </a:r>
            <a:r>
              <a:rPr lang="en-GB" sz="1400" dirty="0" err="1">
                <a:solidFill>
                  <a:srgbClr val="000000"/>
                </a:solidFill>
              </a:rPr>
              <a:t>Shelhamer</a:t>
            </a:r>
            <a:r>
              <a:rPr lang="en-GB" sz="1400" dirty="0">
                <a:solidFill>
                  <a:srgbClr val="000000"/>
                </a:solidFill>
              </a:rPr>
              <a:t>, E., Darrel, T., 2015. </a:t>
            </a:r>
            <a:r>
              <a:rPr lang="en-GB" sz="1400" b="1" dirty="0">
                <a:solidFill>
                  <a:srgbClr val="000000"/>
                </a:solidFill>
              </a:rPr>
              <a:t>Fully Convolutional Networks for Semantic Segmentation</a:t>
            </a:r>
            <a:r>
              <a:rPr lang="en-GB" sz="1400" dirty="0">
                <a:solidFill>
                  <a:srgbClr val="000000"/>
                </a:solidFill>
              </a:rPr>
              <a:t>, arXiv:1411.4038</a:t>
            </a:r>
          </a:p>
        </p:txBody>
      </p:sp>
    </p:spTree>
    <p:extLst>
      <p:ext uri="{BB962C8B-B14F-4D97-AF65-F5344CB8AC3E}">
        <p14:creationId xmlns:p14="http://schemas.microsoft.com/office/powerpoint/2010/main" val="3787326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a:pPr/>
              <a:t>21/05/2023</a:t>
            </a:fld>
            <a:endParaRPr lang="it-IT" altLang="it-IT" sz="110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8</a:t>
            </a:fld>
            <a:endParaRPr lang="it-IT" altLang="it-IT" sz="1100"/>
          </a:p>
        </p:txBody>
      </p:sp>
      <p:sp>
        <p:nvSpPr>
          <p:cNvPr id="8197" name="Rectangle 2">
            <a:extLst>
              <a:ext uri="{FF2B5EF4-FFF2-40B4-BE49-F238E27FC236}">
                <a16:creationId xmlns:a16="http://schemas.microsoft.com/office/drawing/2014/main" id="{40621EC2-CD26-9DDE-5482-6088DF20FFA4}"/>
              </a:ext>
            </a:extLst>
          </p:cNvPr>
          <p:cNvSpPr>
            <a:spLocks noGrp="1" noChangeArrowheads="1"/>
          </p:cNvSpPr>
          <p:nvPr>
            <p:ph type="title"/>
          </p:nvPr>
        </p:nvSpPr>
        <p:spPr>
          <a:xfrm>
            <a:off x="1116013" y="409575"/>
            <a:ext cx="7416800" cy="504825"/>
          </a:xfrm>
        </p:spPr>
        <p:txBody>
          <a:bodyPr/>
          <a:lstStyle/>
          <a:p>
            <a:pPr eaLnBrk="1" hangingPunct="1"/>
            <a:r>
              <a:rPr lang="it-IT" altLang="it-IT" sz="2200" dirty="0" err="1">
                <a:solidFill>
                  <a:schemeClr val="tx1"/>
                </a:solidFill>
                <a:latin typeface="Arial" panose="020B0604020202020204" pitchFamily="34" charset="0"/>
                <a:ea typeface="ＭＳ Ｐゴシック" panose="020B0600070205080204" pitchFamily="34" charset="-128"/>
                <a:cs typeface="+mn-cs"/>
              </a:rPr>
              <a:t>Convolution</a:t>
            </a:r>
            <a:endParaRPr lang="it-IT" altLang="it-IT" sz="2200" dirty="0">
              <a:solidFill>
                <a:schemeClr val="tx1"/>
              </a:solidFill>
              <a:latin typeface="Arial" panose="020B0604020202020204" pitchFamily="34" charset="0"/>
              <a:ea typeface="ＭＳ Ｐゴシック" panose="020B0600070205080204" pitchFamily="34" charset="-128"/>
              <a:cs typeface="+mn-cs"/>
            </a:endParaRPr>
          </a:p>
        </p:txBody>
      </p:sp>
      <p:pic>
        <p:nvPicPr>
          <p:cNvPr id="2" name="Immagine 1" descr="Immagine che contiene schizzo, cubo&#10;&#10;Descrizione generata automaticamente">
            <a:extLst>
              <a:ext uri="{FF2B5EF4-FFF2-40B4-BE49-F238E27FC236}">
                <a16:creationId xmlns:a16="http://schemas.microsoft.com/office/drawing/2014/main" id="{DFE6AF42-14D0-8077-D827-E767661718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459" y="2420888"/>
            <a:ext cx="7939881" cy="2934896"/>
          </a:xfrm>
          <a:prstGeom prst="rect">
            <a:avLst/>
          </a:prstGeom>
        </p:spPr>
      </p:pic>
    </p:spTree>
    <p:extLst>
      <p:ext uri="{BB962C8B-B14F-4D97-AF65-F5344CB8AC3E}">
        <p14:creationId xmlns:p14="http://schemas.microsoft.com/office/powerpoint/2010/main" val="505560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a:pPr/>
              <a:t>21/05/2023</a:t>
            </a:fld>
            <a:endParaRPr lang="it-IT" altLang="it-IT" sz="110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9</a:t>
            </a:fld>
            <a:endParaRPr lang="it-IT" altLang="it-IT" sz="1100"/>
          </a:p>
        </p:txBody>
      </p:sp>
      <p:sp>
        <p:nvSpPr>
          <p:cNvPr id="8197" name="Rectangle 2">
            <a:extLst>
              <a:ext uri="{FF2B5EF4-FFF2-40B4-BE49-F238E27FC236}">
                <a16:creationId xmlns:a16="http://schemas.microsoft.com/office/drawing/2014/main" id="{40621EC2-CD26-9DDE-5482-6088DF20FFA4}"/>
              </a:ext>
            </a:extLst>
          </p:cNvPr>
          <p:cNvSpPr>
            <a:spLocks noGrp="1" noChangeArrowheads="1"/>
          </p:cNvSpPr>
          <p:nvPr>
            <p:ph type="title"/>
          </p:nvPr>
        </p:nvSpPr>
        <p:spPr>
          <a:xfrm>
            <a:off x="1116013" y="409575"/>
            <a:ext cx="7416800" cy="504825"/>
          </a:xfrm>
        </p:spPr>
        <p:txBody>
          <a:bodyPr/>
          <a:lstStyle/>
          <a:p>
            <a:pPr eaLnBrk="1" hangingPunct="1"/>
            <a:r>
              <a:rPr lang="it-IT" altLang="it-IT" sz="2200" dirty="0" err="1">
                <a:solidFill>
                  <a:schemeClr val="tx1"/>
                </a:solidFill>
                <a:latin typeface="Arial" panose="020B0604020202020204" pitchFamily="34" charset="0"/>
                <a:ea typeface="ＭＳ Ｐゴシック" panose="020B0600070205080204" pitchFamily="34" charset="-128"/>
                <a:cs typeface="+mn-cs"/>
              </a:rPr>
              <a:t>Convolution</a:t>
            </a:r>
            <a:endParaRPr lang="it-IT" altLang="it-IT" sz="2200" dirty="0">
              <a:solidFill>
                <a:schemeClr val="tx1"/>
              </a:solidFill>
              <a:latin typeface="Arial" panose="020B0604020202020204" pitchFamily="34" charset="0"/>
              <a:ea typeface="ＭＳ Ｐゴシック" panose="020B0600070205080204" pitchFamily="34" charset="-128"/>
              <a:cs typeface="+mn-cs"/>
            </a:endParaRPr>
          </a:p>
        </p:txBody>
      </p:sp>
      <p:grpSp>
        <p:nvGrpSpPr>
          <p:cNvPr id="6" name="Gruppo 5">
            <a:extLst>
              <a:ext uri="{FF2B5EF4-FFF2-40B4-BE49-F238E27FC236}">
                <a16:creationId xmlns:a16="http://schemas.microsoft.com/office/drawing/2014/main" id="{DD949402-DE72-955E-2D38-A96F9EA859D1}"/>
              </a:ext>
            </a:extLst>
          </p:cNvPr>
          <p:cNvGrpSpPr/>
          <p:nvPr/>
        </p:nvGrpSpPr>
        <p:grpSpPr>
          <a:xfrm>
            <a:off x="395625" y="2060848"/>
            <a:ext cx="8352749" cy="3610609"/>
            <a:chOff x="395625" y="2060848"/>
            <a:chExt cx="8352749" cy="3610609"/>
          </a:xfrm>
        </p:grpSpPr>
        <p:pic>
          <p:nvPicPr>
            <p:cNvPr id="3" name="Immagine 2" descr="Immagine che contiene mammifero, gatto, Baffi, Gatti di taglia piccola e media&#10;&#10;Descrizione generata automaticamente">
              <a:extLst>
                <a:ext uri="{FF2B5EF4-FFF2-40B4-BE49-F238E27FC236}">
                  <a16:creationId xmlns:a16="http://schemas.microsoft.com/office/drawing/2014/main" id="{200A8BD9-4538-3964-3ACA-3E9ADAD209D6}"/>
                </a:ext>
              </a:extLst>
            </p:cNvPr>
            <p:cNvPicPr>
              <a:picLocks noChangeAspect="1"/>
            </p:cNvPicPr>
            <p:nvPr/>
          </p:nvPicPr>
          <p:blipFill rotWithShape="1">
            <a:blip r:embed="rId3">
              <a:extLst>
                <a:ext uri="{28A0092B-C50C-407E-A947-70E740481C1C}">
                  <a14:useLocalDpi xmlns:a14="http://schemas.microsoft.com/office/drawing/2010/main" val="0"/>
                </a:ext>
              </a:extLst>
            </a:blip>
            <a:srcRect t="1126"/>
            <a:stretch/>
          </p:blipFill>
          <p:spPr>
            <a:xfrm>
              <a:off x="395625" y="2060848"/>
              <a:ext cx="3638481" cy="2449838"/>
            </a:xfrm>
            <a:prstGeom prst="rect">
              <a:avLst/>
            </a:prstGeom>
          </p:spPr>
        </p:pic>
        <p:pic>
          <p:nvPicPr>
            <p:cNvPr id="5" name="Immagine 4" descr="Immagine che contiene mammifero, Baffi, Felidae, bianco e nero&#10;&#10;Descrizione generata automaticamente">
              <a:extLst>
                <a:ext uri="{FF2B5EF4-FFF2-40B4-BE49-F238E27FC236}">
                  <a16:creationId xmlns:a16="http://schemas.microsoft.com/office/drawing/2014/main" id="{D991C3AB-1C63-D985-EACA-11BA88200B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1053" y="2060848"/>
              <a:ext cx="3627321" cy="2421933"/>
            </a:xfrm>
            <a:prstGeom prst="rect">
              <a:avLst/>
            </a:prstGeom>
          </p:spPr>
        </p:pic>
        <p:pic>
          <p:nvPicPr>
            <p:cNvPr id="4" name="Immagine 3" descr="Immagine che contiene nero, oscurità, bianco e nero&#10;&#10;Descrizione generata automaticamente">
              <a:extLst>
                <a:ext uri="{FF2B5EF4-FFF2-40B4-BE49-F238E27FC236}">
                  <a16:creationId xmlns:a16="http://schemas.microsoft.com/office/drawing/2014/main" id="{5D29B017-348C-EB8B-A288-B79642232B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30708" y="3751137"/>
              <a:ext cx="1882584" cy="1920320"/>
            </a:xfrm>
            <a:prstGeom prst="rect">
              <a:avLst/>
            </a:prstGeom>
          </p:spPr>
        </p:pic>
      </p:grpSp>
    </p:spTree>
    <p:extLst>
      <p:ext uri="{BB962C8B-B14F-4D97-AF65-F5344CB8AC3E}">
        <p14:creationId xmlns:p14="http://schemas.microsoft.com/office/powerpoint/2010/main" val="3347449311"/>
      </p:ext>
    </p:extLst>
  </p:cSld>
  <p:clrMapOvr>
    <a:masterClrMapping/>
  </p:clrMapOvr>
</p:sld>
</file>

<file path=ppt/theme/theme1.xml><?xml version="1.0" encoding="utf-8"?>
<a:theme xmlns:a="http://schemas.openxmlformats.org/drawingml/2006/main" name="la sapienza">
  <a:themeElements>
    <a:clrScheme name="">
      <a:dk1>
        <a:srgbClr val="822433"/>
      </a:dk1>
      <a:lt1>
        <a:srgbClr val="FFFFFF"/>
      </a:lt1>
      <a:dk2>
        <a:srgbClr val="822433"/>
      </a:dk2>
      <a:lt2>
        <a:srgbClr val="808080"/>
      </a:lt2>
      <a:accent1>
        <a:srgbClr val="BBE0E3"/>
      </a:accent1>
      <a:accent2>
        <a:srgbClr val="FFFF00"/>
      </a:accent2>
      <a:accent3>
        <a:srgbClr val="FFFFFF"/>
      </a:accent3>
      <a:accent4>
        <a:srgbClr val="6E1D2A"/>
      </a:accent4>
      <a:accent5>
        <a:srgbClr val="DAEDEF"/>
      </a:accent5>
      <a:accent6>
        <a:srgbClr val="E7E700"/>
      </a:accent6>
      <a:hlink>
        <a:srgbClr val="0000FF"/>
      </a:hlink>
      <a:folHlink>
        <a:srgbClr val="FF0000"/>
      </a:folHlink>
    </a:clrScheme>
    <a:fontScheme name="la sapienza">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it-IT" alt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it-IT" alt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defRPr>
        </a:defPPr>
      </a:lstStyle>
    </a:lnDef>
  </a:objectDefaults>
  <a:extraClrSchemeLst>
    <a:extraClrScheme>
      <a:clrScheme name="la sapienza 1">
        <a:dk1>
          <a:srgbClr val="000000"/>
        </a:dk1>
        <a:lt1>
          <a:srgbClr val="FFFFFF"/>
        </a:lt1>
        <a:dk2>
          <a:srgbClr val="FFFFFF"/>
        </a:dk2>
        <a:lt2>
          <a:srgbClr val="2D2015"/>
        </a:lt2>
        <a:accent1>
          <a:srgbClr val="7C7C7C"/>
        </a:accent1>
        <a:accent2>
          <a:srgbClr val="FFFF7E"/>
        </a:accent2>
        <a:accent3>
          <a:srgbClr val="FFFFFF"/>
        </a:accent3>
        <a:accent4>
          <a:srgbClr val="000000"/>
        </a:accent4>
        <a:accent5>
          <a:srgbClr val="BFBFBF"/>
        </a:accent5>
        <a:accent6>
          <a:srgbClr val="E7E772"/>
        </a:accent6>
        <a:hlink>
          <a:srgbClr val="066778"/>
        </a:hlink>
        <a:folHlink>
          <a:srgbClr val="83002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Marco:Applications:Microsoft Office 2004:Modelli:Modelli personali:la sapienza.pot</Template>
  <TotalTime>5957</TotalTime>
  <Words>6146</Words>
  <Application>Microsoft Office PowerPoint</Application>
  <PresentationFormat>Presentazione su schermo (4:3)</PresentationFormat>
  <Paragraphs>596</Paragraphs>
  <Slides>52</Slides>
  <Notes>47</Notes>
  <HiddenSlides>7</HiddenSlides>
  <MMClips>0</MMClips>
  <ScaleCrop>false</ScaleCrop>
  <HeadingPairs>
    <vt:vector size="6" baseType="variant">
      <vt:variant>
        <vt:lpstr>Caratteri utilizzati</vt:lpstr>
      </vt:variant>
      <vt:variant>
        <vt:i4>1</vt:i4>
      </vt:variant>
      <vt:variant>
        <vt:lpstr>Tema</vt:lpstr>
      </vt:variant>
      <vt:variant>
        <vt:i4>1</vt:i4>
      </vt:variant>
      <vt:variant>
        <vt:lpstr>Titoli diapositive</vt:lpstr>
      </vt:variant>
      <vt:variant>
        <vt:i4>52</vt:i4>
      </vt:variant>
    </vt:vector>
  </HeadingPairs>
  <TitlesOfParts>
    <vt:vector size="54" baseType="lpstr">
      <vt:lpstr>Arial</vt:lpstr>
      <vt:lpstr>la sapienza</vt:lpstr>
      <vt:lpstr>nnAttention U-net for Brain Tumor Segmentation</vt:lpstr>
      <vt:lpstr>Introduction</vt:lpstr>
      <vt:lpstr>Computer Vision</vt:lpstr>
      <vt:lpstr>Presentazione standard di PowerPoint</vt:lpstr>
      <vt:lpstr>Key Concepts</vt:lpstr>
      <vt:lpstr>Presentazione standard di PowerPoint</vt:lpstr>
      <vt:lpstr>Presentazione standard di PowerPoint</vt:lpstr>
      <vt:lpstr>Convolution</vt:lpstr>
      <vt:lpstr>Convolution</vt:lpstr>
      <vt:lpstr>Presentazione standard di PowerPoint</vt:lpstr>
      <vt:lpstr>Presentazione standard di PowerPoint</vt:lpstr>
      <vt:lpstr>Attention</vt:lpstr>
      <vt:lpstr>Attention</vt:lpstr>
      <vt:lpstr>Attention</vt:lpstr>
      <vt:lpstr>Attention</vt:lpstr>
      <vt:lpstr>Main Work</vt:lpstr>
      <vt:lpstr>The problem</vt:lpstr>
      <vt:lpstr>The problem</vt:lpstr>
      <vt:lpstr>The problem</vt:lpstr>
      <vt:lpstr>Presentazione standard di PowerPoint</vt:lpstr>
      <vt:lpstr>Literature Overview</vt:lpstr>
      <vt:lpstr>SegResNet</vt:lpstr>
      <vt:lpstr>Shifted Windows Transformer</vt:lpstr>
      <vt:lpstr>Shifted Window Mechanism</vt:lpstr>
      <vt:lpstr>Presentazione standard di PowerPoint</vt:lpstr>
      <vt:lpstr>Literature Review</vt:lpstr>
      <vt:lpstr>Swin UNetTRansformer (Swin UNETR)</vt:lpstr>
      <vt:lpstr>Attention U-Net</vt:lpstr>
      <vt:lpstr>Presentazione standard di PowerPoint</vt:lpstr>
      <vt:lpstr>Presentazione standard di PowerPoint</vt:lpstr>
      <vt:lpstr>nnAttention U-Net</vt:lpstr>
      <vt:lpstr>Methodology</vt:lpstr>
      <vt:lpstr>Methodology</vt:lpstr>
      <vt:lpstr>Ablation Studies</vt:lpstr>
      <vt:lpstr>Hypertuning and Ablation Studies</vt:lpstr>
      <vt:lpstr>Hypertuning and Ablation Studies</vt:lpstr>
      <vt:lpstr>Hypertuning and Ablation Studies</vt:lpstr>
      <vt:lpstr>Hypertuning and Ablation Studies</vt:lpstr>
      <vt:lpstr>Hypertuning and Ablation Studies</vt:lpstr>
      <vt:lpstr>Hypertuning and Ablation Studies</vt:lpstr>
      <vt:lpstr>Hypertuning and Ablation Studies</vt:lpstr>
      <vt:lpstr>Hypertuning and Ablation Studies</vt:lpstr>
      <vt:lpstr>Hypertuning and Ablation Studies</vt:lpstr>
      <vt:lpstr>Results</vt:lpstr>
      <vt:lpstr>Quantitative Results</vt:lpstr>
      <vt:lpstr>Presentazione standard di PowerPoint</vt:lpstr>
      <vt:lpstr>Presentazione standard di PowerPoint</vt:lpstr>
      <vt:lpstr>Qualitative Results</vt:lpstr>
      <vt:lpstr>Presentazione standard di PowerPoint</vt:lpstr>
      <vt:lpstr>Future Work</vt:lpstr>
      <vt:lpstr>Future Work</vt:lpstr>
      <vt:lpstr>Thanks for the Attention</vt:lpstr>
    </vt:vector>
  </TitlesOfParts>
  <Manager/>
  <Company>-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di PowerPoint</dc:title>
  <dc:subject/>
  <dc:creator>- -</dc:creator>
  <cp:keywords/>
  <dc:description/>
  <cp:lastModifiedBy>mattia capparella</cp:lastModifiedBy>
  <cp:revision>153</cp:revision>
  <dcterms:created xsi:type="dcterms:W3CDTF">2006-11-20T16:13:10Z</dcterms:created>
  <dcterms:modified xsi:type="dcterms:W3CDTF">2023-05-21T13:50:39Z</dcterms:modified>
  <cp:category/>
</cp:coreProperties>
</file>